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70" r:id="rId10"/>
    <p:sldId id="271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2"/>
  </p:normalViewPr>
  <p:slideViewPr>
    <p:cSldViewPr snapToGrid="0" snapToObjects="1">
      <p:cViewPr varScale="1">
        <p:scale>
          <a:sx n="119" d="100"/>
          <a:sy n="119" d="100"/>
        </p:scale>
        <p:origin x="144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6FE8-CDB3-C84C-9ADC-26509B6E8139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F7F01-5A12-EA45-9B1D-0B4F0D862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052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6FE8-CDB3-C84C-9ADC-26509B6E8139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F7F01-5A12-EA45-9B1D-0B4F0D862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721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6FE8-CDB3-C84C-9ADC-26509B6E8139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F7F01-5A12-EA45-9B1D-0B4F0D862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8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6FE8-CDB3-C84C-9ADC-26509B6E8139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F7F01-5A12-EA45-9B1D-0B4F0D862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372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6FE8-CDB3-C84C-9ADC-26509B6E8139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F7F01-5A12-EA45-9B1D-0B4F0D862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114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6FE8-CDB3-C84C-9ADC-26509B6E8139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F7F01-5A12-EA45-9B1D-0B4F0D862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098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6FE8-CDB3-C84C-9ADC-26509B6E8139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F7F01-5A12-EA45-9B1D-0B4F0D862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87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6FE8-CDB3-C84C-9ADC-26509B6E8139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F7F01-5A12-EA45-9B1D-0B4F0D862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16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6FE8-CDB3-C84C-9ADC-26509B6E8139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F7F01-5A12-EA45-9B1D-0B4F0D862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83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6FE8-CDB3-C84C-9ADC-26509B6E8139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F7F01-5A12-EA45-9B1D-0B4F0D862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479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6FE8-CDB3-C84C-9ADC-26509B6E8139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F7F01-5A12-EA45-9B1D-0B4F0D862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817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76FE8-CDB3-C84C-9ADC-26509B6E8139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F7F01-5A12-EA45-9B1D-0B4F0D862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009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Southern Border Regional Workforce Development Planning Meeting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Mission Valley Resort</a:t>
            </a:r>
            <a:br>
              <a:rPr lang="en-US" dirty="0" smtClean="0"/>
            </a:br>
            <a:r>
              <a:rPr lang="en-US" dirty="0" smtClean="0"/>
              <a:t>November 7, 2016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83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71831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What are the top 3 priorities among cross sector employer needs?</a:t>
            </a:r>
            <a:br>
              <a:rPr lang="en-US" b="1" dirty="0" smtClean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2026"/>
            <a:ext cx="8229600" cy="512597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Industry Based Certifications </a:t>
            </a:r>
          </a:p>
          <a:p>
            <a:pPr marL="0" indent="0">
              <a:buNone/>
            </a:pPr>
            <a:r>
              <a:rPr lang="en-US" dirty="0"/>
              <a:t>2. Work Experience Related to Middle Skill Jobs</a:t>
            </a:r>
          </a:p>
          <a:p>
            <a:pPr marL="0" indent="0">
              <a:buNone/>
            </a:pPr>
            <a:r>
              <a:rPr lang="en-US" dirty="0"/>
              <a:t>3. Soft Skills </a:t>
            </a:r>
          </a:p>
          <a:p>
            <a:pPr marL="0" indent="0">
              <a:buNone/>
            </a:pPr>
            <a:r>
              <a:rPr lang="en-US" dirty="0"/>
              <a:t>4. Technical Skills that Respond to the Latest Innovations and Changes in Technology </a:t>
            </a:r>
          </a:p>
          <a:p>
            <a:pPr marL="0" indent="0">
              <a:buNone/>
            </a:pPr>
            <a:r>
              <a:rPr lang="en-US" dirty="0"/>
              <a:t>5. Career Pathways into Allied Health and ICT Occupations</a:t>
            </a:r>
          </a:p>
          <a:p>
            <a:pPr marL="0" indent="0">
              <a:buNone/>
            </a:pPr>
            <a:r>
              <a:rPr lang="en-US" dirty="0"/>
              <a:t>6. More In-depth Research into the Characteristics of the Labor Supply</a:t>
            </a:r>
          </a:p>
          <a:p>
            <a:pPr marL="0" indent="0">
              <a:buNone/>
            </a:pPr>
            <a:r>
              <a:rPr lang="en-US" dirty="0"/>
              <a:t>7. New Ways to Help Employers Cultivate Needed Talent </a:t>
            </a:r>
          </a:p>
          <a:p>
            <a:pPr marL="0" indent="0">
              <a:buNone/>
            </a:pPr>
            <a:r>
              <a:rPr lang="en-US" dirty="0"/>
              <a:t>8. Entry Level Jobs Tied to the Border Region and Cross </a:t>
            </a:r>
            <a:r>
              <a:rPr lang="en-US" dirty="0" smtClean="0"/>
              <a:t>Border </a:t>
            </a:r>
            <a:r>
              <a:rPr lang="en-US" dirty="0"/>
              <a:t>Trade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44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2386"/>
            <a:ext cx="8229600" cy="10052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should we focus and work on as a 	Region in the coming year?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237163"/>
            <a:ext cx="4038600" cy="5620838"/>
          </a:xfrm>
        </p:spPr>
        <p:txBody>
          <a:bodyPr>
            <a:normAutofit fontScale="47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4200" dirty="0"/>
              <a:t>Coordinating industry engagement &amp; </a:t>
            </a:r>
            <a:r>
              <a:rPr lang="en-US" sz="4200" dirty="0" smtClean="0"/>
              <a:t>developing </a:t>
            </a:r>
            <a:r>
              <a:rPr lang="en-US" sz="4200" dirty="0"/>
              <a:t>a single point of contact for business customers</a:t>
            </a:r>
          </a:p>
          <a:p>
            <a:pPr marL="514350" indent="-514350">
              <a:buFont typeface="+mj-lt"/>
              <a:buAutoNum type="arabicPeriod"/>
            </a:pPr>
            <a:endParaRPr lang="en-US" sz="1900" dirty="0"/>
          </a:p>
          <a:p>
            <a:pPr marL="514350" lvl="0" indent="-514350">
              <a:buFont typeface="+mj-lt"/>
              <a:buAutoNum type="arabicPeriod"/>
            </a:pPr>
            <a:r>
              <a:rPr lang="en-US" sz="4200" dirty="0"/>
              <a:t>Fostering demand-driven skills attainment, training, and </a:t>
            </a:r>
            <a:r>
              <a:rPr lang="en-US" sz="4200" dirty="0" smtClean="0"/>
              <a:t>placement</a:t>
            </a:r>
          </a:p>
          <a:p>
            <a:pPr marL="514350" lvl="0" indent="-514350">
              <a:buFont typeface="+mj-lt"/>
              <a:buAutoNum type="arabicPeriod"/>
            </a:pPr>
            <a:endParaRPr lang="en-US" sz="1900" dirty="0"/>
          </a:p>
          <a:p>
            <a:pPr marL="514350" lvl="0" indent="-514350">
              <a:buFont typeface="+mj-lt"/>
              <a:buAutoNum type="arabicPeriod"/>
            </a:pPr>
            <a:r>
              <a:rPr lang="en-US" sz="4200" dirty="0"/>
              <a:t>Developing </a:t>
            </a:r>
            <a:r>
              <a:rPr lang="en-US" sz="4200" dirty="0" smtClean="0"/>
              <a:t>regional </a:t>
            </a:r>
            <a:r>
              <a:rPr lang="en-US" sz="4200" dirty="0"/>
              <a:t>decision making with shared labor market research and </a:t>
            </a:r>
            <a:r>
              <a:rPr lang="en-US" sz="4200" dirty="0" smtClean="0"/>
              <a:t>career </a:t>
            </a:r>
            <a:r>
              <a:rPr lang="en-US" sz="4200" dirty="0"/>
              <a:t>ladders </a:t>
            </a:r>
            <a:r>
              <a:rPr lang="en-US" sz="4200" dirty="0" smtClean="0"/>
              <a:t>for </a:t>
            </a:r>
            <a:r>
              <a:rPr lang="en-US" sz="4200" dirty="0"/>
              <a:t>in-demand </a:t>
            </a:r>
            <a:r>
              <a:rPr lang="en-US" sz="4200" dirty="0" smtClean="0"/>
              <a:t>occupations</a:t>
            </a:r>
          </a:p>
          <a:p>
            <a:pPr marL="514350" lvl="0" indent="-514350">
              <a:buFont typeface="+mj-lt"/>
              <a:buAutoNum type="arabicPeriod"/>
            </a:pPr>
            <a:endParaRPr lang="en-US" sz="1900" dirty="0"/>
          </a:p>
          <a:p>
            <a:pPr marL="514350" lvl="0" indent="-514350">
              <a:buFont typeface="+mj-lt"/>
              <a:buAutoNum type="arabicPeriod"/>
            </a:pPr>
            <a:r>
              <a:rPr lang="en-US" sz="4200" dirty="0"/>
              <a:t>Moving toward a </a:t>
            </a:r>
            <a:r>
              <a:rPr lang="en-US" sz="4200" dirty="0" smtClean="0"/>
              <a:t>regional WF system </a:t>
            </a:r>
            <a:r>
              <a:rPr lang="en-US" sz="4200" dirty="0"/>
              <a:t>that is more than our individual programs and </a:t>
            </a:r>
            <a:r>
              <a:rPr lang="en-US" sz="4200" dirty="0" smtClean="0"/>
              <a:t>funding</a:t>
            </a:r>
          </a:p>
          <a:p>
            <a:pPr marL="514350" lvl="0" indent="-514350">
              <a:buFont typeface="+mj-lt"/>
              <a:buAutoNum type="arabicPeriod"/>
            </a:pPr>
            <a:endParaRPr lang="en-US" sz="2300" dirty="0"/>
          </a:p>
          <a:p>
            <a:pPr marL="514350" lvl="0" indent="-514350">
              <a:buFont typeface="+mj-lt"/>
              <a:buAutoNum type="arabicPeriod"/>
            </a:pPr>
            <a:r>
              <a:rPr lang="en-US" sz="4200" dirty="0"/>
              <a:t>Creating opportunity for </a:t>
            </a:r>
            <a:r>
              <a:rPr lang="en-US" sz="4200" u="sng" dirty="0"/>
              <a:t>all</a:t>
            </a:r>
            <a:r>
              <a:rPr lang="en-US" sz="4200" dirty="0"/>
              <a:t> San Diego &amp; Imperial County residents through better defined Career Pathways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237162"/>
            <a:ext cx="4038600" cy="5620838"/>
          </a:xfrm>
        </p:spPr>
        <p:txBody>
          <a:bodyPr>
            <a:normAutofit fontScale="47500" lnSpcReduction="20000"/>
          </a:bodyPr>
          <a:lstStyle/>
          <a:p>
            <a:pPr marL="0" lvl="0" indent="0">
              <a:buNone/>
            </a:pPr>
            <a:r>
              <a:rPr lang="en-US" sz="4200" dirty="0" smtClean="0"/>
              <a:t>6. Working </a:t>
            </a:r>
            <a:r>
              <a:rPr lang="en-US" sz="4200" dirty="0"/>
              <a:t>on shared services, braided funding, and co-located infrastructure</a:t>
            </a:r>
          </a:p>
          <a:p>
            <a:pPr marL="0" indent="0">
              <a:buNone/>
            </a:pPr>
            <a:r>
              <a:rPr lang="en-US" sz="4200" dirty="0"/>
              <a:t> </a:t>
            </a:r>
          </a:p>
          <a:p>
            <a:pPr marL="0" lvl="0" indent="0">
              <a:buNone/>
            </a:pPr>
            <a:r>
              <a:rPr lang="en-US" sz="4200" dirty="0" smtClean="0"/>
              <a:t>7. Using </a:t>
            </a:r>
            <a:r>
              <a:rPr lang="en-US" sz="4200" dirty="0"/>
              <a:t>a human-centered approach to service design that focuses on our customers and students rather than on our programs and funding</a:t>
            </a:r>
          </a:p>
          <a:p>
            <a:pPr marL="0" indent="0">
              <a:buNone/>
            </a:pPr>
            <a:r>
              <a:rPr lang="en-US" sz="4200" dirty="0"/>
              <a:t> </a:t>
            </a:r>
          </a:p>
          <a:p>
            <a:pPr marL="0" lvl="0" indent="0">
              <a:buNone/>
            </a:pPr>
            <a:r>
              <a:rPr lang="en-US" sz="4200" dirty="0" smtClean="0"/>
              <a:t>8. Increasing </a:t>
            </a:r>
            <a:r>
              <a:rPr lang="en-US" sz="4200" dirty="0"/>
              <a:t>access to education, training, and employment services</a:t>
            </a:r>
          </a:p>
          <a:p>
            <a:pPr marL="0" indent="0">
              <a:buNone/>
            </a:pPr>
            <a:r>
              <a:rPr lang="en-US" sz="4200" dirty="0"/>
              <a:t> </a:t>
            </a:r>
          </a:p>
          <a:p>
            <a:pPr marL="0" lvl="0" indent="0">
              <a:buNone/>
            </a:pPr>
            <a:r>
              <a:rPr lang="en-US" sz="4200" dirty="0" smtClean="0"/>
              <a:t>9. Working </a:t>
            </a:r>
            <a:r>
              <a:rPr lang="en-US" sz="4200" dirty="0"/>
              <a:t>toward an agreed and common definition of work-readiness</a:t>
            </a:r>
          </a:p>
          <a:p>
            <a:pPr marL="0" indent="0">
              <a:buNone/>
            </a:pPr>
            <a:r>
              <a:rPr lang="en-US" sz="4200" dirty="0"/>
              <a:t> </a:t>
            </a:r>
          </a:p>
          <a:p>
            <a:pPr marL="0" lvl="0" indent="0">
              <a:buNone/>
            </a:pPr>
            <a:r>
              <a:rPr lang="en-US" sz="4200" dirty="0" smtClean="0"/>
              <a:t>10. Developing </a:t>
            </a:r>
            <a:r>
              <a:rPr lang="en-US" sz="4200" dirty="0"/>
              <a:t>an action plan to keep each partner accountable to the core tenets and workforce priorities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7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577341"/>
            <a:ext cx="8229600" cy="191347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What actions or initiatives would begin to make your Priority a reality in the Region?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490818"/>
            <a:ext cx="8229600" cy="4107378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Brainstorm </a:t>
            </a:r>
            <a:r>
              <a:rPr lang="en-US" b="1" i="1" dirty="0" smtClean="0"/>
              <a:t>individually</a:t>
            </a:r>
            <a:r>
              <a:rPr lang="en-US" dirty="0" smtClean="0"/>
              <a:t> at your table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Share your ideas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Agree on 1 or 2, write on half sheet (clearly)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Tables </a:t>
            </a:r>
            <a:r>
              <a:rPr lang="en-US" b="1" dirty="0"/>
              <a:t>1 – 5 </a:t>
            </a:r>
            <a:r>
              <a:rPr lang="en-US" dirty="0"/>
              <a:t>will brainstorm actions relating to the #1 </a:t>
            </a:r>
            <a:r>
              <a:rPr lang="en-US" dirty="0" smtClean="0"/>
              <a:t>Priority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Tables </a:t>
            </a:r>
            <a:r>
              <a:rPr lang="en-US" b="1" dirty="0"/>
              <a:t>6 – 10 </a:t>
            </a:r>
            <a:r>
              <a:rPr lang="en-US" dirty="0"/>
              <a:t>will brainstorm actions relating to </a:t>
            </a:r>
            <a:r>
              <a:rPr lang="en-US" dirty="0" smtClean="0"/>
              <a:t> </a:t>
            </a:r>
            <a:r>
              <a:rPr lang="en-US" dirty="0"/>
              <a:t>#2 </a:t>
            </a:r>
            <a:r>
              <a:rPr lang="en-US" dirty="0" smtClean="0"/>
              <a:t>Priority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Table </a:t>
            </a:r>
            <a:r>
              <a:rPr lang="en-US" b="1" dirty="0"/>
              <a:t>11 – 15 </a:t>
            </a:r>
            <a:r>
              <a:rPr lang="en-US" dirty="0"/>
              <a:t>will brainstorm actions relating to #3 </a:t>
            </a:r>
            <a:r>
              <a:rPr lang="en-US" dirty="0" smtClean="0"/>
              <a:t>Priority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26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5892"/>
            <a:ext cx="8229600" cy="133613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Who do you hope wins the U.S. Presidential Election?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q"/>
            </a:pPr>
            <a:r>
              <a:rPr lang="en-US" dirty="0" smtClean="0"/>
              <a:t>The </a:t>
            </a:r>
            <a:r>
              <a:rPr lang="en-US" dirty="0"/>
              <a:t>Republican Candidate</a:t>
            </a:r>
          </a:p>
          <a:p>
            <a:pPr>
              <a:buFont typeface="Wingdings" charset="2"/>
              <a:buChar char="q"/>
            </a:pPr>
            <a:r>
              <a:rPr lang="en-US" dirty="0"/>
              <a:t>The Democrat Candidate</a:t>
            </a:r>
          </a:p>
          <a:p>
            <a:pPr>
              <a:buFont typeface="Wingdings" charset="2"/>
              <a:buChar char="q"/>
            </a:pPr>
            <a:r>
              <a:rPr lang="en-US" dirty="0"/>
              <a:t>The Libertarian Candidate</a:t>
            </a:r>
          </a:p>
          <a:p>
            <a:pPr>
              <a:buFont typeface="Wingdings" charset="2"/>
              <a:buChar char="q"/>
            </a:pPr>
            <a:r>
              <a:rPr lang="en-US" dirty="0"/>
              <a:t>The Green Party </a:t>
            </a:r>
            <a:r>
              <a:rPr lang="en-US" dirty="0" smtClean="0"/>
              <a:t>Candidate</a:t>
            </a:r>
          </a:p>
          <a:p>
            <a:pPr>
              <a:buFont typeface="Wingdings" charset="2"/>
              <a:buChar char="q"/>
            </a:pPr>
            <a:r>
              <a:rPr lang="en-US" smtClean="0"/>
              <a:t>Someone Else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32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dirty="0" smtClean="0"/>
              <a:t>What are the key </a:t>
            </a:r>
            <a:r>
              <a:rPr lang="en-US" dirty="0"/>
              <a:t>industry sectors </a:t>
            </a:r>
            <a:r>
              <a:rPr lang="en-US" dirty="0" smtClean="0"/>
              <a:t>on </a:t>
            </a:r>
            <a:r>
              <a:rPr lang="en-US" dirty="0"/>
              <a:t>the </a:t>
            </a:r>
            <a:r>
              <a:rPr lang="en-US" dirty="0" smtClean="0"/>
              <a:t>	Southern Border?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smtClean="0"/>
              <a:t>What gaps should we address in each county 	(based on supply/ demand data)?</a:t>
            </a:r>
          </a:p>
          <a:p>
            <a:pPr marL="0" indent="0">
              <a:buNone/>
            </a:pPr>
            <a:r>
              <a:rPr lang="en-US" dirty="0" smtClean="0"/>
              <a:t>3. Among the needs that cut across our 	sectors, which ones should be a priority?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4. What should we focus and work on as </a:t>
            </a:r>
            <a:r>
              <a:rPr lang="en-US" dirty="0"/>
              <a:t>a </a:t>
            </a:r>
            <a:r>
              <a:rPr lang="en-US" dirty="0" smtClean="0"/>
              <a:t>	Region in </a:t>
            </a:r>
            <a:r>
              <a:rPr lang="en-US" dirty="0"/>
              <a:t>the coming </a:t>
            </a:r>
            <a:r>
              <a:rPr lang="en-US" dirty="0" smtClean="0"/>
              <a:t>year?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22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0847"/>
            <a:ext cx="8229600" cy="164954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What type of animal do you prefer </a:t>
            </a:r>
            <a:br>
              <a:rPr lang="en-US" b="1" dirty="0" smtClean="0"/>
            </a:br>
            <a:r>
              <a:rPr lang="en-US" b="1" dirty="0" smtClean="0"/>
              <a:t>as a pet?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0396"/>
            <a:ext cx="8229600" cy="391576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Dog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Cat</a:t>
            </a:r>
          </a:p>
          <a:p>
            <a:pPr marL="0" indent="0">
              <a:buNone/>
            </a:pPr>
            <a:r>
              <a:rPr lang="en-US" dirty="0"/>
              <a:t>Both</a:t>
            </a:r>
          </a:p>
          <a:p>
            <a:pPr marL="0" indent="0">
              <a:buNone/>
            </a:pPr>
            <a:r>
              <a:rPr lang="en-US" dirty="0"/>
              <a:t>Other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73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8278"/>
            <a:ext cx="8229600" cy="60935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When were you born?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0396"/>
            <a:ext cx="8229600" cy="391576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Before </a:t>
            </a:r>
            <a:r>
              <a:rPr lang="en-US" dirty="0"/>
              <a:t>1955</a:t>
            </a:r>
          </a:p>
          <a:p>
            <a:pPr marL="0" indent="0">
              <a:buNone/>
            </a:pPr>
            <a:r>
              <a:rPr lang="en-US" dirty="0"/>
              <a:t>Between 1956 – 1975</a:t>
            </a:r>
          </a:p>
          <a:p>
            <a:pPr marL="0" indent="0">
              <a:buNone/>
            </a:pPr>
            <a:r>
              <a:rPr lang="en-US" dirty="0"/>
              <a:t>Between 1976 – 1995 </a:t>
            </a:r>
          </a:p>
          <a:p>
            <a:pPr marL="0" indent="0">
              <a:buNone/>
            </a:pPr>
            <a:r>
              <a:rPr lang="en-US" dirty="0"/>
              <a:t>1996 &gt;&gt;&gt;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40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of Organization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Adult Basic Education</a:t>
            </a:r>
          </a:p>
          <a:p>
            <a:r>
              <a:rPr lang="en-US" dirty="0"/>
              <a:t>Chamber of Commerce</a:t>
            </a:r>
          </a:p>
          <a:p>
            <a:r>
              <a:rPr lang="en-US" dirty="0"/>
              <a:t>Economic Development </a:t>
            </a:r>
          </a:p>
          <a:p>
            <a:r>
              <a:rPr lang="en-US" dirty="0"/>
              <a:t>Employer (private for profit)</a:t>
            </a:r>
          </a:p>
          <a:p>
            <a:r>
              <a:rPr lang="en-US" dirty="0"/>
              <a:t>Employment Service (EDD)</a:t>
            </a:r>
          </a:p>
          <a:p>
            <a:r>
              <a:rPr lang="en-US" dirty="0"/>
              <a:t>Higher Education (Community College or University)</a:t>
            </a:r>
          </a:p>
          <a:p>
            <a:r>
              <a:rPr lang="en-US" dirty="0"/>
              <a:t>Nonprofit Community Based Organization (CBO)</a:t>
            </a:r>
          </a:p>
          <a:p>
            <a:r>
              <a:rPr lang="en-US" dirty="0"/>
              <a:t>One Stop Operator 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Organized Labor or Apprenticeship</a:t>
            </a:r>
          </a:p>
          <a:p>
            <a:r>
              <a:rPr lang="en-US" dirty="0"/>
              <a:t>Private School or Other Training Entity</a:t>
            </a:r>
          </a:p>
          <a:p>
            <a:r>
              <a:rPr lang="en-US" dirty="0"/>
              <a:t>Regional Planning Organization (COG, etc.)</a:t>
            </a:r>
          </a:p>
          <a:p>
            <a:r>
              <a:rPr lang="en-US" dirty="0"/>
              <a:t>School District (K - 12) / County Office of Ed</a:t>
            </a:r>
          </a:p>
          <a:p>
            <a:r>
              <a:rPr lang="en-US" dirty="0"/>
              <a:t>Vocational Rehabilitation</a:t>
            </a:r>
          </a:p>
          <a:p>
            <a:r>
              <a:rPr lang="en-US" dirty="0"/>
              <a:t>Workforce Development Board Staff </a:t>
            </a:r>
          </a:p>
          <a:p>
            <a:r>
              <a:rPr lang="en-US" dirty="0"/>
              <a:t>Other 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2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74260"/>
            <a:ext cx="8229600" cy="94024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What sub-region do you identify with and generally focus on?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7405"/>
            <a:ext cx="8229600" cy="3948758"/>
          </a:xfrm>
        </p:spPr>
        <p:txBody>
          <a:bodyPr>
            <a:normAutofit/>
          </a:bodyPr>
          <a:lstStyle/>
          <a:p>
            <a:r>
              <a:rPr lang="en-US" dirty="0" smtClean="0"/>
              <a:t>Imperial </a:t>
            </a:r>
            <a:r>
              <a:rPr lang="en-US" dirty="0"/>
              <a:t>County</a:t>
            </a:r>
          </a:p>
          <a:p>
            <a:r>
              <a:rPr lang="en-US" dirty="0"/>
              <a:t>Metro</a:t>
            </a:r>
          </a:p>
          <a:p>
            <a:r>
              <a:rPr lang="en-US" dirty="0"/>
              <a:t>East San Diego County</a:t>
            </a:r>
          </a:p>
          <a:p>
            <a:r>
              <a:rPr lang="en-US" dirty="0"/>
              <a:t>North San Diego County</a:t>
            </a:r>
          </a:p>
          <a:p>
            <a:r>
              <a:rPr lang="en-US" dirty="0"/>
              <a:t>South San Diego County</a:t>
            </a:r>
          </a:p>
          <a:p>
            <a:r>
              <a:rPr lang="en-US" dirty="0"/>
              <a:t>All of the above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53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41270"/>
            <a:ext cx="8229600" cy="146809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Select the top 3 Sectors that will drive regional prosperity and jobs now and in the foreseeable future?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045440"/>
            <a:ext cx="4038600" cy="4684719"/>
          </a:xfrm>
        </p:spPr>
        <p:txBody>
          <a:bodyPr>
            <a:normAutofit fontScale="850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Advanced </a:t>
            </a:r>
            <a:r>
              <a:rPr lang="en-US" dirty="0"/>
              <a:t>Manufacturing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Life </a:t>
            </a:r>
            <a:r>
              <a:rPr lang="en-US" dirty="0"/>
              <a:t>Sciences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Health </a:t>
            </a:r>
            <a:r>
              <a:rPr lang="en-US" dirty="0"/>
              <a:t>Care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Clean </a:t>
            </a:r>
            <a:r>
              <a:rPr lang="en-US" dirty="0"/>
              <a:t>Energy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ICT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Small </a:t>
            </a:r>
            <a:r>
              <a:rPr lang="en-US" dirty="0"/>
              <a:t>Business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Specialty </a:t>
            </a:r>
            <a:r>
              <a:rPr lang="en-US" dirty="0"/>
              <a:t>Foods &amp;</a:t>
            </a:r>
            <a:r>
              <a:rPr lang="en-US" dirty="0" smtClean="0"/>
              <a:t> </a:t>
            </a:r>
            <a:r>
              <a:rPr lang="en-US" dirty="0"/>
              <a:t>Brews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Aerospace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Advanced </a:t>
            </a:r>
            <a:r>
              <a:rPr lang="en-US" dirty="0"/>
              <a:t>Transportation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Blue Economy/ Maritime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045440"/>
            <a:ext cx="4038600" cy="4812559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en-US" dirty="0" smtClean="0"/>
              <a:t>11. Retail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12. Global </a:t>
            </a:r>
            <a:r>
              <a:rPr lang="en-US" dirty="0"/>
              <a:t>Trade and Logistics</a:t>
            </a:r>
          </a:p>
          <a:p>
            <a:pPr marL="0" lvl="0" indent="0">
              <a:buNone/>
            </a:pPr>
            <a:r>
              <a:rPr lang="en-US" dirty="0" smtClean="0"/>
              <a:t>13. Government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14. Tourism </a:t>
            </a:r>
            <a:r>
              <a:rPr lang="en-US" dirty="0"/>
              <a:t>&amp; Hospitality</a:t>
            </a:r>
          </a:p>
          <a:p>
            <a:pPr marL="0" lvl="0" indent="0">
              <a:buNone/>
            </a:pPr>
            <a:r>
              <a:rPr lang="en-US" dirty="0" smtClean="0"/>
              <a:t>15. Agriculture </a:t>
            </a:r>
            <a:r>
              <a:rPr lang="en-US" dirty="0"/>
              <a:t>&amp; Agribusiness</a:t>
            </a:r>
          </a:p>
          <a:p>
            <a:pPr marL="0" lvl="0" indent="0">
              <a:buNone/>
            </a:pPr>
            <a:r>
              <a:rPr lang="en-US" dirty="0" smtClean="0"/>
              <a:t>16. Sports </a:t>
            </a:r>
            <a:r>
              <a:rPr lang="en-US" dirty="0"/>
              <a:t>and Active Lifestyle</a:t>
            </a:r>
          </a:p>
          <a:p>
            <a:pPr marL="0" lvl="0" indent="0">
              <a:buNone/>
            </a:pPr>
            <a:r>
              <a:rPr lang="en-US" dirty="0" smtClean="0"/>
              <a:t>17. Publishing &amp; </a:t>
            </a:r>
            <a:r>
              <a:rPr lang="en-US" dirty="0"/>
              <a:t>Marketing Communications</a:t>
            </a:r>
          </a:p>
          <a:p>
            <a:pPr marL="0" lvl="0" indent="0">
              <a:buNone/>
            </a:pPr>
            <a:r>
              <a:rPr lang="en-US" dirty="0" smtClean="0"/>
              <a:t>18. Design </a:t>
            </a:r>
            <a:r>
              <a:rPr lang="en-US" dirty="0"/>
              <a:t>and Creative</a:t>
            </a:r>
          </a:p>
          <a:p>
            <a:pPr marL="0" indent="0">
              <a:buNone/>
            </a:pPr>
            <a:r>
              <a:rPr lang="en-US" dirty="0" smtClean="0"/>
              <a:t>19. Education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93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7856"/>
            <a:ext cx="8229600" cy="107234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What training gaps should we focus on in San Diego County? </a:t>
            </a:r>
            <a:r>
              <a:rPr lang="en-US" i="1" dirty="0" smtClean="0"/>
              <a:t>(vote for 3)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150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Office </a:t>
            </a:r>
            <a:r>
              <a:rPr lang="en-US" dirty="0"/>
              <a:t>&amp; Admin Support</a:t>
            </a:r>
          </a:p>
          <a:p>
            <a:r>
              <a:rPr lang="en-US" dirty="0"/>
              <a:t>Healthcare Practitioners &amp; Techs</a:t>
            </a:r>
          </a:p>
          <a:p>
            <a:r>
              <a:rPr lang="en-US" dirty="0"/>
              <a:t>Sales &amp; Related</a:t>
            </a:r>
          </a:p>
          <a:p>
            <a:r>
              <a:rPr lang="en-US" dirty="0"/>
              <a:t>Installation, Maintenance and Repair</a:t>
            </a:r>
          </a:p>
          <a:p>
            <a:r>
              <a:rPr lang="en-US" dirty="0"/>
              <a:t>Construction &amp; Extraction</a:t>
            </a:r>
          </a:p>
          <a:p>
            <a:r>
              <a:rPr lang="en-US" dirty="0"/>
              <a:t>Production</a:t>
            </a:r>
          </a:p>
          <a:p>
            <a:r>
              <a:rPr lang="en-US" dirty="0"/>
              <a:t>Transportation &amp; Materials Moving</a:t>
            </a:r>
          </a:p>
          <a:p>
            <a:r>
              <a:rPr lang="en-US" dirty="0"/>
              <a:t>Life, Physical &amp; Social Science</a:t>
            </a:r>
          </a:p>
          <a:p>
            <a:r>
              <a:rPr lang="en-US" dirty="0"/>
              <a:t>Community &amp; Social Services </a:t>
            </a:r>
          </a:p>
          <a:p>
            <a:r>
              <a:rPr lang="en-US" dirty="0"/>
              <a:t>Legal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78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6314"/>
            <a:ext cx="8229600" cy="103921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What training gaps should we focus on in Imperial County? </a:t>
            </a:r>
            <a:r>
              <a:rPr lang="en-US" i="1" dirty="0" smtClean="0"/>
              <a:t>(vote for 3)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5531"/>
            <a:ext cx="8229600" cy="499813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Construction </a:t>
            </a:r>
            <a:r>
              <a:rPr lang="en-US" dirty="0"/>
              <a:t>&amp; Extraction</a:t>
            </a:r>
          </a:p>
          <a:p>
            <a:r>
              <a:rPr lang="en-US" dirty="0"/>
              <a:t>Office &amp; Admin Support</a:t>
            </a:r>
          </a:p>
          <a:p>
            <a:r>
              <a:rPr lang="en-US" dirty="0"/>
              <a:t>Installation, Maintenance and Repair</a:t>
            </a:r>
          </a:p>
          <a:p>
            <a:r>
              <a:rPr lang="en-US" dirty="0"/>
              <a:t>Sales &amp; Related</a:t>
            </a:r>
          </a:p>
          <a:p>
            <a:r>
              <a:rPr lang="en-US" dirty="0"/>
              <a:t>Healthcare Support</a:t>
            </a:r>
          </a:p>
          <a:p>
            <a:r>
              <a:rPr lang="en-US" dirty="0"/>
              <a:t>Personal Care &amp; Service</a:t>
            </a:r>
          </a:p>
          <a:p>
            <a:r>
              <a:rPr lang="en-US" dirty="0"/>
              <a:t>Transportation &amp; Materials Moving</a:t>
            </a:r>
          </a:p>
          <a:p>
            <a:r>
              <a:rPr lang="en-US" dirty="0"/>
              <a:t>Education, Training and Library</a:t>
            </a:r>
          </a:p>
          <a:p>
            <a:r>
              <a:rPr lang="en-US" dirty="0"/>
              <a:t>Food Prep &amp; Serving Related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07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589</Words>
  <Application>Microsoft Macintosh PowerPoint</Application>
  <PresentationFormat>On-screen Show (4:3)</PresentationFormat>
  <Paragraphs>125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Office Theme</vt:lpstr>
      <vt:lpstr>The Southern Border Regional Workforce Development Planning Meeting </vt:lpstr>
      <vt:lpstr>Overview Decisions</vt:lpstr>
      <vt:lpstr>What type of animal do you prefer  as a pet? </vt:lpstr>
      <vt:lpstr>When were you born?  </vt:lpstr>
      <vt:lpstr>Type of Organization </vt:lpstr>
      <vt:lpstr>What sub-region do you identify with and generally focus on?  </vt:lpstr>
      <vt:lpstr>Select the top 3 Sectors that will drive regional prosperity and jobs now and in the foreseeable future?   </vt:lpstr>
      <vt:lpstr>What training gaps should we focus on in San Diego County? (vote for 3) </vt:lpstr>
      <vt:lpstr>What training gaps should we focus on in Imperial County? (vote for 3) </vt:lpstr>
      <vt:lpstr>What are the top 3 priorities among cross sector employer needs? </vt:lpstr>
      <vt:lpstr>What should we focus and work on as a  Region in the coming year? </vt:lpstr>
      <vt:lpstr>What actions or initiatives would begin to make your Priority a reality in the Region?   </vt:lpstr>
      <vt:lpstr>Who do you hope wins the U.S. Presidential Election? 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Southern Border Regional Workforce Development Planning Meeting </dc:title>
  <dc:creator>John Baker</dc:creator>
  <cp:lastModifiedBy>John Baker</cp:lastModifiedBy>
  <cp:revision>12</cp:revision>
  <dcterms:created xsi:type="dcterms:W3CDTF">2016-11-07T13:21:59Z</dcterms:created>
  <dcterms:modified xsi:type="dcterms:W3CDTF">2016-11-15T22:33:03Z</dcterms:modified>
</cp:coreProperties>
</file>