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8" r:id="rId4"/>
    <p:sldId id="260" r:id="rId5"/>
    <p:sldId id="258" r:id="rId6"/>
    <p:sldId id="259" r:id="rId7"/>
    <p:sldId id="261" r:id="rId8"/>
    <p:sldId id="263" r:id="rId9"/>
    <p:sldId id="262" r:id="rId10"/>
    <p:sldId id="257" r:id="rId11"/>
    <p:sldId id="265" r:id="rId12"/>
    <p:sldId id="264" r:id="rId13"/>
    <p:sldId id="267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693E1-98FF-4737-8F83-8F83948B0D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74467D-FDA4-475E-ADBF-7D6F4B2615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AE2A8-0DD0-4BC2-8DBD-9F5B8E83F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D07A-5235-46A9-802F-65AF8DBED1E0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7975F-B68D-4938-8B8A-DE032C5B8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6587E-EC7B-47BF-A0F8-AC0D7BB3E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3D4D-673E-42E2-863E-4D135CD5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9A1D1-9A28-43B8-A806-BACB95E0D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075B79-3FAB-47DD-A4F6-A98192524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2F014-12DA-4377-8FBD-623DDBCC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D07A-5235-46A9-802F-65AF8DBED1E0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42F1D-C7F6-4D16-A541-8C6B730E9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A8D87-04A9-4FCF-AA3B-200B04461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3D4D-673E-42E2-863E-4D135CD5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4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DE8E89-745B-4768-9A70-DE236AD345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CAAC84-4953-478E-ADAA-259E5F4A6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A86E9-E500-4B0C-920C-15F9BFC69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D07A-5235-46A9-802F-65AF8DBED1E0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CC13A-F618-4A68-BD17-54E90CC0D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DC5E7-CD2C-412B-8445-6B92B5B20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3D4D-673E-42E2-863E-4D135CD5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89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7A6FC-B2FC-4880-A619-CE0364FF9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9542A-2720-4CAB-AB57-9F4E30A06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D6323-4509-49FD-92AA-DEF0210BD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D07A-5235-46A9-802F-65AF8DBED1E0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68F64-F81D-4114-AE4B-87F9480C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19F25-EAD0-47F1-9312-7D8ADAAA2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3D4D-673E-42E2-863E-4D135CD5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F76ED-3121-4F52-98B0-4F7B1D84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0E2E8-8E17-48C7-BFFC-B8B463AAE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9DC5B-F288-4B6E-9FF7-33E1B3F4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D07A-5235-46A9-802F-65AF8DBED1E0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08D79-0BD9-4DEC-9D40-2D895EC79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F12C6-8DE6-42E4-A4B0-7A9D152EC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3D4D-673E-42E2-863E-4D135CD5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50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99B1-5675-4E1D-AC31-13AE8ABAF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0DE4E-DB08-49C1-A203-BE876B9B1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7DA50-F4BF-4975-B8C8-40D914527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85F7C0-815B-4766-9E07-2EB6345C2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D07A-5235-46A9-802F-65AF8DBED1E0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02E2B-7208-4C3D-8B2A-A8D8C1430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EBC3D-5E7F-4F00-9C59-0AC7F5DD9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3D4D-673E-42E2-863E-4D135CD5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9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EF438-8A48-440E-91F9-5C175852B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58B28-3996-458A-93C8-61D73446C9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48E33-FE19-4EEA-A1BB-700D80FE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07FD90-F4D3-4E10-BCE6-6B5BF6AAB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95186C-EBDF-4F84-A876-F1696843D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9B8FF2-EAE5-4BC2-BD89-A30D80F44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D07A-5235-46A9-802F-65AF8DBED1E0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2027FB-B666-49A3-AADA-B76802C9F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4E2A88-78C1-491A-8100-C0F8B34A5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3D4D-673E-42E2-863E-4D135CD5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4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27E4F-D108-45DB-A112-AAE2B68A2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8ED150-361F-40AF-921F-525A25099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D07A-5235-46A9-802F-65AF8DBED1E0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83492F-10EA-45B8-9EC4-4777E5C38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01F566-167C-4875-8977-115406C59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3D4D-673E-42E2-863E-4D135CD5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6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25B4CF-5888-486E-882B-E770C4FCF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D07A-5235-46A9-802F-65AF8DBED1E0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69E8A8-8469-409C-ACC3-17486ED98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2D07B-A62A-474C-A942-5B0BCD717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3D4D-673E-42E2-863E-4D135CD5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7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4290E-2069-4BB0-80AA-96210361B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B5BDC-B339-4C38-AA23-4BA36CEA1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E1325-678C-408F-8A30-646B367C1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189B4-D937-433A-98B4-C2476DBFC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D07A-5235-46A9-802F-65AF8DBED1E0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49D254-E02F-4F98-8909-5EE5E6BFA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26F05-CCD1-432C-ACD8-707E00C58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3D4D-673E-42E2-863E-4D135CD5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1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31BEC-07E6-448B-A740-89CD2EA5E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A8477D-CDCC-4149-9931-7B70F1CC5E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D7489-54BE-42A4-96B0-0E15DFF39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FB0CC1-3B59-4FEA-82A5-90867F9A9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0D07A-5235-46A9-802F-65AF8DBED1E0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13988-F17D-4834-AFED-E874B9B1D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6AF25-02A1-4C1A-9D01-6051BB33D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3D4D-673E-42E2-863E-4D135CD5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98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A6C249-E00C-42D9-901B-91A029119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DA0D7-BD48-44FC-B3D1-1A09384B1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21798-480A-46D5-9D8B-35BF5F4390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0D07A-5235-46A9-802F-65AF8DBED1E0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FA9B3-A65B-4FAA-A8E8-968F76B1FF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22F7A-7646-4A3E-8808-9440F73750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3D4D-673E-42E2-863E-4D135CD5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9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bollel@wested.org" TargetMode="External"/><Relationship Id="rId2" Type="http://schemas.openxmlformats.org/officeDocument/2006/relationships/hyperlink" Target="mailto:rtiller@wested.org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gilroy@wested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A94CD0B-71E9-4F98-BAC2-2CA3FAC85C16}"/>
              </a:ext>
            </a:extLst>
          </p:cNvPr>
          <p:cNvSpPr txBox="1"/>
          <p:nvPr/>
        </p:nvSpPr>
        <p:spPr>
          <a:xfrm>
            <a:off x="1148463" y="508385"/>
            <a:ext cx="102055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</a:rPr>
              <a:t>San Diego Imperial Regional Pathway Mapping Project</a:t>
            </a:r>
          </a:p>
          <a:p>
            <a:pPr algn="ctr"/>
            <a:r>
              <a:rPr lang="en-US" sz="3200" b="1" dirty="0">
                <a:solidFill>
                  <a:srgbClr val="0070C0"/>
                </a:solidFill>
              </a:rPr>
              <a:t>8/24/2018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4863" indent="-457200" algn="ctr">
              <a:buFont typeface="+mj-lt"/>
              <a:buAutoNum type="arabicPeriod"/>
            </a:pPr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1A2F296-0729-4876-A72A-14CBFB8C6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121" y="5477256"/>
            <a:ext cx="3092231" cy="68399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7AEA967-F8D8-4F88-878B-05C444C717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992" y="1865586"/>
            <a:ext cx="4382016" cy="312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22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B83888D-375D-41B7-AAB9-E1E23A051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06" y="739113"/>
            <a:ext cx="10765387" cy="507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89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A75557-1FDE-4A7A-9067-1AAD0CDF7929}"/>
              </a:ext>
            </a:extLst>
          </p:cNvPr>
          <p:cNvSpPr txBox="1"/>
          <p:nvPr/>
        </p:nvSpPr>
        <p:spPr>
          <a:xfrm>
            <a:off x="427373" y="351856"/>
            <a:ext cx="7098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Visualizations: Throughput</a:t>
            </a:r>
          </a:p>
        </p:txBody>
      </p:sp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2405A9B2-AE6D-4413-85F7-D4AE0C4898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755" t="6836" r="42120"/>
          <a:stretch/>
        </p:blipFill>
        <p:spPr>
          <a:xfrm rot="16200000">
            <a:off x="3732517" y="-723913"/>
            <a:ext cx="4726966" cy="880775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4389001-D3FE-4B38-81AB-492971A34689}"/>
              </a:ext>
            </a:extLst>
          </p:cNvPr>
          <p:cNvSpPr/>
          <p:nvPr/>
        </p:nvSpPr>
        <p:spPr>
          <a:xfrm>
            <a:off x="1587062" y="4971393"/>
            <a:ext cx="1313793" cy="8933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AF508C8-7107-4005-9135-66575CC126CD}"/>
              </a:ext>
            </a:extLst>
          </p:cNvPr>
          <p:cNvSpPr/>
          <p:nvPr/>
        </p:nvSpPr>
        <p:spPr>
          <a:xfrm>
            <a:off x="10268712" y="1216152"/>
            <a:ext cx="768096" cy="48272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7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290EA08-A691-4D30-AC14-26E192EA7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122" y="730140"/>
            <a:ext cx="5397720" cy="53977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20EA947-C217-4725-B50D-AAEEA34BD52B}"/>
              </a:ext>
            </a:extLst>
          </p:cNvPr>
          <p:cNvSpPr txBox="1"/>
          <p:nvPr/>
        </p:nvSpPr>
        <p:spPr>
          <a:xfrm>
            <a:off x="427373" y="351856"/>
            <a:ext cx="7098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Visualizations: Mapping</a:t>
            </a:r>
          </a:p>
        </p:txBody>
      </p:sp>
    </p:spTree>
    <p:extLst>
      <p:ext uri="{BB962C8B-B14F-4D97-AF65-F5344CB8AC3E}">
        <p14:creationId xmlns:p14="http://schemas.microsoft.com/office/powerpoint/2010/main" val="101799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A94CD0B-71E9-4F98-BAC2-2CA3FAC85C16}"/>
              </a:ext>
            </a:extLst>
          </p:cNvPr>
          <p:cNvSpPr txBox="1"/>
          <p:nvPr/>
        </p:nvSpPr>
        <p:spPr>
          <a:xfrm>
            <a:off x="1459834" y="1527048"/>
            <a:ext cx="92723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Considerations for Analysis &amp; Tool Development</a:t>
            </a:r>
          </a:p>
          <a:p>
            <a:pPr marL="804863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Consumers</a:t>
            </a:r>
          </a:p>
          <a:p>
            <a:pPr marL="804863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Introduced and Where is the Information Used</a:t>
            </a:r>
          </a:p>
          <a:p>
            <a:pPr marL="804863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Level &amp; Complexity of Data To Present</a:t>
            </a:r>
          </a:p>
          <a:p>
            <a:pPr marL="804863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Difficulty in Development and Maintenance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08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A94CD0B-71E9-4F98-BAC2-2CA3FAC85C16}"/>
              </a:ext>
            </a:extLst>
          </p:cNvPr>
          <p:cNvSpPr txBox="1"/>
          <p:nvPr/>
        </p:nvSpPr>
        <p:spPr>
          <a:xfrm>
            <a:off x="2922874" y="2313432"/>
            <a:ext cx="609311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Pathway Team</a:t>
            </a:r>
          </a:p>
          <a:p>
            <a:pPr marL="347663">
              <a:spcBef>
                <a:spcPts val="1200"/>
              </a:spcBef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Randy Tillery: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rtiller@wested.org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7663">
              <a:spcBef>
                <a:spcPts val="1200"/>
              </a:spcBef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Allie Bollella: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abollel@wested.org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7663">
              <a:spcBef>
                <a:spcPts val="1200"/>
              </a:spcBef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Jimi Gilroy: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jgilroy@wested.org</a:t>
            </a: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7663">
              <a:spcBef>
                <a:spcPts val="1200"/>
              </a:spcBef>
            </a:pPr>
            <a:endParaRPr lang="en-U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9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51B616-7B7F-432C-B936-ABC144358769}"/>
              </a:ext>
            </a:extLst>
          </p:cNvPr>
          <p:cNvSpPr/>
          <p:nvPr/>
        </p:nvSpPr>
        <p:spPr>
          <a:xfrm>
            <a:off x="774192" y="4235165"/>
            <a:ext cx="4474464" cy="7469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B41EDF-B71A-44F0-AC11-D412446DCBAD}"/>
              </a:ext>
            </a:extLst>
          </p:cNvPr>
          <p:cNvSpPr txBox="1"/>
          <p:nvPr/>
        </p:nvSpPr>
        <p:spPr>
          <a:xfrm>
            <a:off x="1193618" y="4384256"/>
            <a:ext cx="3400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High School Path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B6A0F6-8B1D-4D9C-9AF0-B8DD375BAD86}"/>
              </a:ext>
            </a:extLst>
          </p:cNvPr>
          <p:cNvSpPr/>
          <p:nvPr/>
        </p:nvSpPr>
        <p:spPr>
          <a:xfrm>
            <a:off x="3866060" y="2825210"/>
            <a:ext cx="4656147" cy="7469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A1F4F5-1C7A-44C3-948E-5D8AF61E8979}"/>
              </a:ext>
            </a:extLst>
          </p:cNvPr>
          <p:cNvSpPr txBox="1"/>
          <p:nvPr/>
        </p:nvSpPr>
        <p:spPr>
          <a:xfrm>
            <a:off x="4285488" y="2983443"/>
            <a:ext cx="353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Postsecondary Path(s)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2501F95-4F4A-4812-898E-3383D3017220}"/>
              </a:ext>
            </a:extLst>
          </p:cNvPr>
          <p:cNvSpPr/>
          <p:nvPr/>
        </p:nvSpPr>
        <p:spPr>
          <a:xfrm>
            <a:off x="7029884" y="1415256"/>
            <a:ext cx="4454979" cy="746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41DBE5-FB18-4BC4-9DC3-E99A827064BB}"/>
              </a:ext>
            </a:extLst>
          </p:cNvPr>
          <p:cNvSpPr txBox="1"/>
          <p:nvPr/>
        </p:nvSpPr>
        <p:spPr>
          <a:xfrm>
            <a:off x="7449312" y="1564347"/>
            <a:ext cx="3385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Occupation(s)</a:t>
            </a:r>
          </a:p>
        </p:txBody>
      </p:sp>
    </p:spTree>
    <p:extLst>
      <p:ext uri="{BB962C8B-B14F-4D97-AF65-F5344CB8AC3E}">
        <p14:creationId xmlns:p14="http://schemas.microsoft.com/office/powerpoint/2010/main" val="79361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A94CD0B-71E9-4F98-BAC2-2CA3FAC85C16}"/>
              </a:ext>
            </a:extLst>
          </p:cNvPr>
          <p:cNvSpPr txBox="1"/>
          <p:nvPr/>
        </p:nvSpPr>
        <p:spPr>
          <a:xfrm>
            <a:off x="1131212" y="638872"/>
            <a:ext cx="1020554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Data Collection – K12 Pathway Dataset</a:t>
            </a:r>
          </a:p>
          <a:p>
            <a:pPr marL="804863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Outreach to 22 Districts/Agencies</a:t>
            </a:r>
          </a:p>
          <a:p>
            <a:pPr marL="804863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Conducted 14 Interviews</a:t>
            </a:r>
          </a:p>
          <a:p>
            <a:pPr marL="804863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Collected Course Information from 7 Districts</a:t>
            </a:r>
          </a:p>
          <a:p>
            <a:pPr marL="804863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Identifying lead informants for Imperial Districts</a:t>
            </a:r>
          </a:p>
          <a:p>
            <a:pPr marL="804863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Compilation into Single Database</a:t>
            </a:r>
          </a:p>
          <a:p>
            <a:pPr marL="804863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 Districts, 5 with complete course data</a:t>
            </a:r>
          </a:p>
          <a:p>
            <a:pPr marL="804863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72 High Schools</a:t>
            </a:r>
          </a:p>
          <a:p>
            <a:pPr marL="804863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14 sectors and 49 Unique Pathways</a:t>
            </a:r>
          </a:p>
        </p:txBody>
      </p:sp>
    </p:spTree>
    <p:extLst>
      <p:ext uri="{BB962C8B-B14F-4D97-AF65-F5344CB8AC3E}">
        <p14:creationId xmlns:p14="http://schemas.microsoft.com/office/powerpoint/2010/main" val="1373892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99DE3B7-4CBB-4A30-9433-84D1A08484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510371"/>
              </p:ext>
            </p:extLst>
          </p:nvPr>
        </p:nvGraphicFramePr>
        <p:xfrm>
          <a:off x="1271016" y="842382"/>
          <a:ext cx="9833374" cy="5608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33374">
                  <a:extLst>
                    <a:ext uri="{9D8B030D-6E8A-4147-A177-3AD203B41FA5}">
                      <a16:colId xmlns:a16="http://schemas.microsoft.com/office/drawing/2014/main" val="4149542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Data Elements (Interviews &amp; Supplemental Data)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241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Descriptor for Each Pathway at Each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898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Courses Within each pathway or program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532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Course sequencing (Perkins)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114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Course Articulation or Dual Enrollment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890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Certification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094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Industry Certification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991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Course A to G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90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PTLW, LL, or CPA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147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Enrollment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855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Work Based Learning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2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Employer Engagement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381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43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A94CD0B-71E9-4F98-BAC2-2CA3FAC85C16}"/>
              </a:ext>
            </a:extLst>
          </p:cNvPr>
          <p:cNvSpPr txBox="1"/>
          <p:nvPr/>
        </p:nvSpPr>
        <p:spPr>
          <a:xfrm>
            <a:off x="427374" y="275056"/>
            <a:ext cx="8946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Course Fields: 914 currently coded</a:t>
            </a:r>
          </a:p>
          <a:p>
            <a:pPr marL="347663"/>
            <a:r>
              <a:rPr lang="en-US" sz="2800" dirty="0"/>
              <a:t>County, District, School, Sector, Pathway Descriptor</a:t>
            </a:r>
          </a:p>
          <a:p>
            <a:pPr marL="347663"/>
            <a:r>
              <a:rPr lang="en-US" sz="2800" dirty="0"/>
              <a:t>Course Descriptor, Sequence, Articulation, A-G Eligibility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4BBE768-A323-481F-81E7-FF92722CC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74" y="1985810"/>
            <a:ext cx="11337251" cy="442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0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F26D31-FEC1-4719-BC72-1038268CA7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662" b="7328"/>
          <a:stretch/>
        </p:blipFill>
        <p:spPr>
          <a:xfrm>
            <a:off x="2309815" y="1203799"/>
            <a:ext cx="7572370" cy="50099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5A75557-1FDE-4A7A-9067-1AAD0CDF7929}"/>
              </a:ext>
            </a:extLst>
          </p:cNvPr>
          <p:cNvSpPr txBox="1"/>
          <p:nvPr/>
        </p:nvSpPr>
        <p:spPr>
          <a:xfrm>
            <a:off x="427374" y="351856"/>
            <a:ext cx="4817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Course Counts by Pathway</a:t>
            </a:r>
          </a:p>
        </p:txBody>
      </p:sp>
    </p:spTree>
    <p:extLst>
      <p:ext uri="{BB962C8B-B14F-4D97-AF65-F5344CB8AC3E}">
        <p14:creationId xmlns:p14="http://schemas.microsoft.com/office/powerpoint/2010/main" val="237276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A75557-1FDE-4A7A-9067-1AAD0CDF7929}"/>
              </a:ext>
            </a:extLst>
          </p:cNvPr>
          <p:cNvSpPr txBox="1"/>
          <p:nvPr/>
        </p:nvSpPr>
        <p:spPr>
          <a:xfrm>
            <a:off x="427373" y="351856"/>
            <a:ext cx="7098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Articulated Course Counts by Pathway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DD1B16-4422-4976-99FC-CCD081B7B6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737" b="7268"/>
          <a:stretch/>
        </p:blipFill>
        <p:spPr>
          <a:xfrm>
            <a:off x="2653862" y="1155797"/>
            <a:ext cx="6884276" cy="525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75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A94CD0B-71E9-4F98-BAC2-2CA3FAC85C16}"/>
              </a:ext>
            </a:extLst>
          </p:cNvPr>
          <p:cNvSpPr txBox="1"/>
          <p:nvPr/>
        </p:nvSpPr>
        <p:spPr>
          <a:xfrm>
            <a:off x="1459834" y="1527048"/>
            <a:ext cx="92723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Next Phase: Data Analysis</a:t>
            </a:r>
          </a:p>
          <a:p>
            <a:pPr marL="804863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Comparative – K12 : CC : Occupations</a:t>
            </a:r>
          </a:p>
          <a:p>
            <a:pPr marL="804863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Volume and Throughput Impacts</a:t>
            </a:r>
          </a:p>
          <a:p>
            <a:pPr marL="804863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Geographic Distribution and Access</a:t>
            </a:r>
          </a:p>
          <a:p>
            <a:pPr marL="804863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Gaps and Opportunities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08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275EC0-6DFE-4C9E-AF19-C55F4A6A7F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400121"/>
              </p:ext>
            </p:extLst>
          </p:nvPr>
        </p:nvGraphicFramePr>
        <p:xfrm>
          <a:off x="778764" y="332296"/>
          <a:ext cx="10634472" cy="6193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4824">
                  <a:extLst>
                    <a:ext uri="{9D8B030D-6E8A-4147-A177-3AD203B41FA5}">
                      <a16:colId xmlns:a16="http://schemas.microsoft.com/office/drawing/2014/main" val="1755855242"/>
                    </a:ext>
                  </a:extLst>
                </a:gridCol>
                <a:gridCol w="3544824">
                  <a:extLst>
                    <a:ext uri="{9D8B030D-6E8A-4147-A177-3AD203B41FA5}">
                      <a16:colId xmlns:a16="http://schemas.microsoft.com/office/drawing/2014/main" val="3622933359"/>
                    </a:ext>
                  </a:extLst>
                </a:gridCol>
                <a:gridCol w="3544824">
                  <a:extLst>
                    <a:ext uri="{9D8B030D-6E8A-4147-A177-3AD203B41FA5}">
                      <a16:colId xmlns:a16="http://schemas.microsoft.com/office/drawing/2014/main" val="3230988507"/>
                    </a:ext>
                  </a:extLst>
                </a:gridCol>
              </a:tblGrid>
              <a:tr h="3870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CDE 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Community College 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Occupation Codes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737160"/>
                  </a:ext>
                </a:extLst>
              </a:tr>
              <a:tr h="387088">
                <a:tc>
                  <a:txBody>
                    <a:bodyPr/>
                    <a:lstStyle/>
                    <a:p>
                      <a:r>
                        <a:rPr lang="en-US" sz="1800" dirty="0"/>
                        <a:t>Agriculture Natural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Advanced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Management Occupations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130627"/>
                  </a:ext>
                </a:extLst>
              </a:tr>
              <a:tr h="387088">
                <a:tc>
                  <a:txBody>
                    <a:bodyPr/>
                    <a:lstStyle/>
                    <a:p>
                      <a:r>
                        <a:rPr lang="en-US" sz="1800" dirty="0"/>
                        <a:t>Arts Media and Entertainment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Advanced </a:t>
                      </a:r>
                      <a:r>
                        <a:rPr lang="en-US" dirty="0" err="1"/>
                        <a:t>Transp</a:t>
                      </a:r>
                      <a:r>
                        <a:rPr lang="en-US" dirty="0"/>
                        <a:t>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Business and Finance Operations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537409"/>
                  </a:ext>
                </a:extLst>
              </a:tr>
              <a:tr h="387088">
                <a:tc>
                  <a:txBody>
                    <a:bodyPr/>
                    <a:lstStyle/>
                    <a:p>
                      <a:r>
                        <a:rPr lang="en-US" sz="1800" dirty="0"/>
                        <a:t>Building and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Agriculture, Water, Env Tech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Computer &amp; Math Occupations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300520"/>
                  </a:ext>
                </a:extLst>
              </a:tr>
              <a:tr h="387088">
                <a:tc>
                  <a:txBody>
                    <a:bodyPr/>
                    <a:lstStyle/>
                    <a:p>
                      <a:r>
                        <a:rPr lang="en-US" sz="1800" dirty="0"/>
                        <a:t>Business and Finance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Business and Entrepreneurship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Architecture Engineering </a:t>
                      </a:r>
                      <a:r>
                        <a:rPr lang="en-US" dirty="0" err="1"/>
                        <a:t>Occup’s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2618986"/>
                  </a:ext>
                </a:extLst>
              </a:tr>
              <a:tr h="387088">
                <a:tc>
                  <a:txBody>
                    <a:bodyPr/>
                    <a:lstStyle/>
                    <a:p>
                      <a:r>
                        <a:rPr lang="en-US" sz="1800" dirty="0"/>
                        <a:t>Education, Child Dev, Fam </a:t>
                      </a:r>
                      <a:r>
                        <a:rPr lang="en-US" sz="1800" dirty="0" err="1"/>
                        <a:t>Svs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Energy Construction Utilities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 &amp; Social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539306"/>
                  </a:ext>
                </a:extLst>
              </a:tr>
              <a:tr h="387088">
                <a:tc>
                  <a:txBody>
                    <a:bodyPr/>
                    <a:lstStyle/>
                    <a:p>
                      <a:r>
                        <a:rPr lang="en-US" sz="1800" dirty="0"/>
                        <a:t>Energy, Env, Utilities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Global Trade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Legal Occupations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548759"/>
                  </a:ext>
                </a:extLst>
              </a:tr>
              <a:tr h="387088">
                <a:tc>
                  <a:txBody>
                    <a:bodyPr/>
                    <a:lstStyle/>
                    <a:p>
                      <a:r>
                        <a:rPr lang="en-US" sz="1800" dirty="0"/>
                        <a:t>Engineering and 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Healthcare Practitioners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435004"/>
                  </a:ext>
                </a:extLst>
              </a:tr>
              <a:tr h="387088">
                <a:tc>
                  <a:txBody>
                    <a:bodyPr/>
                    <a:lstStyle/>
                    <a:p>
                      <a:r>
                        <a:rPr lang="en-US" sz="1800" dirty="0"/>
                        <a:t>Fashion and Interior 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Information Comm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Healthcare Support Occupations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35176"/>
                  </a:ext>
                </a:extLst>
              </a:tr>
              <a:tr h="387088">
                <a:tc>
                  <a:txBody>
                    <a:bodyPr/>
                    <a:lstStyle/>
                    <a:p>
                      <a:r>
                        <a:rPr lang="en-US" sz="1800" dirty="0"/>
                        <a:t>Health Science Med Tech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Life Sciences Biotechnology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Protective Service Occupations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585530"/>
                  </a:ext>
                </a:extLst>
              </a:tr>
              <a:tr h="387088">
                <a:tc>
                  <a:txBody>
                    <a:bodyPr/>
                    <a:lstStyle/>
                    <a:p>
                      <a:r>
                        <a:rPr lang="en-US" sz="1800" dirty="0"/>
                        <a:t>Hospitality Tourism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Retail, Hosp, Tourism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Food Preparation and Serving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178612"/>
                  </a:ext>
                </a:extLst>
              </a:tr>
              <a:tr h="387088">
                <a:tc>
                  <a:txBody>
                    <a:bodyPr/>
                    <a:lstStyle/>
                    <a:p>
                      <a:r>
                        <a:rPr lang="en-US" sz="1800" dirty="0"/>
                        <a:t>Information Comm Tech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Personal Care and Service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107152"/>
                  </a:ext>
                </a:extLst>
              </a:tr>
              <a:tr h="387088">
                <a:tc>
                  <a:txBody>
                    <a:bodyPr/>
                    <a:lstStyle/>
                    <a:p>
                      <a:r>
                        <a:rPr lang="en-US" sz="1800" dirty="0"/>
                        <a:t>Manufacturing Prod Dev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Office and Administrative </a:t>
                      </a:r>
                      <a:r>
                        <a:rPr lang="en-US" dirty="0" err="1"/>
                        <a:t>Suppt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035973"/>
                  </a:ext>
                </a:extLst>
              </a:tr>
              <a:tr h="387088">
                <a:tc>
                  <a:txBody>
                    <a:bodyPr/>
                    <a:lstStyle/>
                    <a:p>
                      <a:r>
                        <a:rPr lang="en-US" sz="1800" dirty="0"/>
                        <a:t>Marketing Sales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Construction and Extraction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601192"/>
                  </a:ext>
                </a:extLst>
              </a:tr>
              <a:tr h="387088">
                <a:tc>
                  <a:txBody>
                    <a:bodyPr/>
                    <a:lstStyle/>
                    <a:p>
                      <a:r>
                        <a:rPr lang="en-US" sz="1800" dirty="0"/>
                        <a:t>Public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Installation, </a:t>
                      </a:r>
                      <a:r>
                        <a:rPr lang="en-US" dirty="0" err="1"/>
                        <a:t>Maint</a:t>
                      </a:r>
                      <a:r>
                        <a:rPr lang="en-US" dirty="0"/>
                        <a:t>, &amp; Repair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156013"/>
                  </a:ext>
                </a:extLst>
              </a:tr>
              <a:tr h="387088">
                <a:tc>
                  <a:txBody>
                    <a:bodyPr/>
                    <a:lstStyle/>
                    <a:p>
                      <a:r>
                        <a:rPr lang="en-US" sz="1800" dirty="0"/>
                        <a:t>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 Occupations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024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65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358</Words>
  <Application>Microsoft Office PowerPoint</Application>
  <PresentationFormat>Widescreen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Tillery</dc:creator>
  <cp:lastModifiedBy>Instructor</cp:lastModifiedBy>
  <cp:revision>16</cp:revision>
  <dcterms:created xsi:type="dcterms:W3CDTF">2018-08-24T08:49:07Z</dcterms:created>
  <dcterms:modified xsi:type="dcterms:W3CDTF">2018-08-24T21:56:47Z</dcterms:modified>
</cp:coreProperties>
</file>