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</p:sldMasterIdLst>
  <p:notesMasterIdLst>
    <p:notesMasterId r:id="rId53"/>
  </p:notesMasterIdLst>
  <p:handoutMasterIdLst>
    <p:handoutMasterId r:id="rId54"/>
  </p:handoutMasterIdLst>
  <p:sldIdLst>
    <p:sldId id="408" r:id="rId6"/>
    <p:sldId id="892" r:id="rId7"/>
    <p:sldId id="813" r:id="rId8"/>
    <p:sldId id="1064" r:id="rId9"/>
    <p:sldId id="1017" r:id="rId10"/>
    <p:sldId id="706" r:id="rId11"/>
    <p:sldId id="671" r:id="rId12"/>
    <p:sldId id="710" r:id="rId13"/>
    <p:sldId id="1030" r:id="rId14"/>
    <p:sldId id="722" r:id="rId15"/>
    <p:sldId id="964" r:id="rId16"/>
    <p:sldId id="1006" r:id="rId17"/>
    <p:sldId id="1007" r:id="rId18"/>
    <p:sldId id="976" r:id="rId19"/>
    <p:sldId id="1010" r:id="rId20"/>
    <p:sldId id="958" r:id="rId21"/>
    <p:sldId id="1066" r:id="rId22"/>
    <p:sldId id="1002" r:id="rId23"/>
    <p:sldId id="1011" r:id="rId24"/>
    <p:sldId id="1012" r:id="rId25"/>
    <p:sldId id="1013" r:id="rId26"/>
    <p:sldId id="1014" r:id="rId27"/>
    <p:sldId id="1015" r:id="rId28"/>
    <p:sldId id="364" r:id="rId29"/>
    <p:sldId id="1031" r:id="rId30"/>
    <p:sldId id="1033" r:id="rId31"/>
    <p:sldId id="1005" r:id="rId32"/>
    <p:sldId id="977" r:id="rId33"/>
    <p:sldId id="980" r:id="rId34"/>
    <p:sldId id="1054" r:id="rId35"/>
    <p:sldId id="1022" r:id="rId36"/>
    <p:sldId id="1046" r:id="rId37"/>
    <p:sldId id="1049" r:id="rId38"/>
    <p:sldId id="1050" r:id="rId39"/>
    <p:sldId id="999" r:id="rId40"/>
    <p:sldId id="1028" r:id="rId41"/>
    <p:sldId id="973" r:id="rId42"/>
    <p:sldId id="1040" r:id="rId43"/>
    <p:sldId id="1041" r:id="rId44"/>
    <p:sldId id="1059" r:id="rId45"/>
    <p:sldId id="1042" r:id="rId46"/>
    <p:sldId id="1061" r:id="rId47"/>
    <p:sldId id="1060" r:id="rId48"/>
    <p:sldId id="1062" r:id="rId49"/>
    <p:sldId id="1065" r:id="rId50"/>
    <p:sldId id="1024" r:id="rId51"/>
    <p:sldId id="896" r:id="rId52"/>
  </p:sldIdLst>
  <p:sldSz cx="9144000" cy="6858000" type="screen4x3"/>
  <p:notesSz cx="7007225" cy="92884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9E3FDC6-26B7-4C91-822E-610B47C56122}">
          <p14:sldIdLst>
            <p14:sldId id="408"/>
            <p14:sldId id="892"/>
            <p14:sldId id="813"/>
            <p14:sldId id="1064"/>
            <p14:sldId id="1017"/>
            <p14:sldId id="706"/>
            <p14:sldId id="671"/>
            <p14:sldId id="710"/>
            <p14:sldId id="1030"/>
            <p14:sldId id="722"/>
            <p14:sldId id="964"/>
          </p14:sldIdLst>
        </p14:section>
        <p14:section name="Sector Analysis" id="{4D3462E9-0E47-204E-83D3-0B52290042E9}">
          <p14:sldIdLst>
            <p14:sldId id="1006"/>
            <p14:sldId id="1007"/>
            <p14:sldId id="976"/>
            <p14:sldId id="1010"/>
            <p14:sldId id="958"/>
            <p14:sldId id="1066"/>
            <p14:sldId id="1002"/>
            <p14:sldId id="1011"/>
            <p14:sldId id="1012"/>
            <p14:sldId id="1013"/>
            <p14:sldId id="1014"/>
            <p14:sldId id="1015"/>
            <p14:sldId id="364"/>
            <p14:sldId id="1031"/>
            <p14:sldId id="1033"/>
            <p14:sldId id="1005"/>
            <p14:sldId id="977"/>
            <p14:sldId id="980"/>
            <p14:sldId id="1054"/>
            <p14:sldId id="1022"/>
            <p14:sldId id="1046"/>
            <p14:sldId id="1049"/>
            <p14:sldId id="1050"/>
            <p14:sldId id="999"/>
            <p14:sldId id="1028"/>
            <p14:sldId id="973"/>
            <p14:sldId id="1040"/>
            <p14:sldId id="1041"/>
            <p14:sldId id="1059"/>
            <p14:sldId id="1042"/>
            <p14:sldId id="1061"/>
            <p14:sldId id="1060"/>
            <p14:sldId id="1062"/>
            <p14:sldId id="1065"/>
            <p14:sldId id="1024"/>
            <p14:sldId id="8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6">
          <p15:clr>
            <a:srgbClr val="A4A3A4"/>
          </p15:clr>
        </p15:guide>
        <p15:guide id="2" pos="220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1200020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B4F"/>
    <a:srgbClr val="FFFFFF"/>
    <a:srgbClr val="CCD82B"/>
    <a:srgbClr val="EBF1BA"/>
    <a:srgbClr val="E0E992"/>
    <a:srgbClr val="D1D2D5"/>
    <a:srgbClr val="484849"/>
    <a:srgbClr val="CED62A"/>
    <a:srgbClr val="FFFF00"/>
    <a:srgbClr val="FFF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9" autoAdjust="0"/>
    <p:restoredTop sz="93996" autoAdjust="0"/>
  </p:normalViewPr>
  <p:slideViewPr>
    <p:cSldViewPr>
      <p:cViewPr varScale="1">
        <p:scale>
          <a:sx n="69" d="100"/>
          <a:sy n="69" d="100"/>
        </p:scale>
        <p:origin x="13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238"/>
    </p:cViewPr>
  </p:sorterViewPr>
  <p:notesViewPr>
    <p:cSldViewPr>
      <p:cViewPr varScale="1">
        <p:scale>
          <a:sx n="64" d="100"/>
          <a:sy n="64" d="100"/>
        </p:scale>
        <p:origin x="-3144" y="-82"/>
      </p:cViewPr>
      <p:guideLst>
        <p:guide orient="horz" pos="2926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22317002041413"/>
          <c:y val="5.917011612289403E-2"/>
          <c:w val="0.50288665305725677"/>
          <c:h val="0.78499387434236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Jobs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CC-D244-BE37-95607061688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CC-D244-BE37-956070616881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CC-D244-BE37-956070616881}"/>
              </c:ext>
            </c:extLst>
          </c:dPt>
          <c:dLbls>
            <c:dLbl>
              <c:idx val="0"/>
              <c:layout>
                <c:manualLayout>
                  <c:x val="0.19021953823568655"/>
                  <c:y val="-9.4716322123730531E-2"/>
                </c:manualLayout>
              </c:layout>
              <c:tx>
                <c:rich>
                  <a:bodyPr/>
                  <a:lstStyle/>
                  <a:p>
                    <a:fld id="{C0645768-E515-EC4B-8E70-5FD0D4E23F8B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266503B4-7926-CF42-BE11-8A684A2599B2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  <a:p>
                    <a:r>
                      <a:rPr lang="en-US" baseline="0" dirty="0"/>
                      <a:t>(600K)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CCC-D244-BE37-956070616881}"/>
                </c:ext>
              </c:extLst>
            </c:dLbl>
            <c:dLbl>
              <c:idx val="1"/>
              <c:layout>
                <c:manualLayout>
                  <c:x val="0.35245504034217945"/>
                  <c:y val="9.316177824834832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06774B6-1E7E-7144-98ED-A770247CE7B6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 sz="2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8EF9A5D2-DAB2-7B43-B1E6-CC49F84E64FC}" type="PERCENTAGE">
                      <a:rPr lang="en-US" baseline="0" smtClean="0">
                        <a:solidFill>
                          <a:schemeClr val="tx1"/>
                        </a:solidFill>
                      </a:rPr>
                      <a:pPr>
                        <a:defRPr sz="2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2800">
                        <a:solidFill>
                          <a:schemeClr val="tx1"/>
                        </a:solidFill>
                      </a:defRPr>
                    </a:pP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(363K)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17437056479051"/>
                      <c:h val="0.321336705282106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CCC-D244-BE37-956070616881}"/>
                </c:ext>
              </c:extLst>
            </c:dLbl>
            <c:dLbl>
              <c:idx val="2"/>
              <c:layout>
                <c:manualLayout>
                  <c:x val="-0.18997707173272194"/>
                  <c:y val="-6.1644658868691286E-17"/>
                </c:manualLayout>
              </c:layout>
              <c:tx>
                <c:rich>
                  <a:bodyPr/>
                  <a:lstStyle/>
                  <a:p>
                    <a:fld id="{D6C2049A-F652-EB48-B979-EE252AEE7325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8CBBE5F8-DEA4-C646-A9C4-FEC135C247B8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  <a:p>
                    <a:r>
                      <a:rPr lang="en-US" baseline="0" dirty="0"/>
                      <a:t>(620K)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CCC-D244-BE37-9560706168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Middle-Skill Jobs</c:v>
                </c:pt>
                <c:pt idx="1">
                  <c:v>Above-Middle-Skill Jobs</c:v>
                </c:pt>
                <c:pt idx="2">
                  <c:v>Below Middle-Skill Jobs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0.35635093208248569</c:v>
                </c:pt>
                <c:pt idx="1">
                  <c:v>0.21544778652664262</c:v>
                </c:pt>
                <c:pt idx="2">
                  <c:v>0.36771087283180737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CCC-D244-BE37-95607061688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464" cy="464423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9139" y="0"/>
            <a:ext cx="3036464" cy="464423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>
              <a:defRPr sz="1200"/>
            </a:lvl1pPr>
          </a:lstStyle>
          <a:p>
            <a:fld id="{07FD2D01-75D4-4F25-8801-B40D254A0B2A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2428"/>
            <a:ext cx="3036464" cy="464423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9139" y="8822428"/>
            <a:ext cx="3036464" cy="464423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>
              <a:defRPr sz="1200"/>
            </a:lvl1pPr>
          </a:lstStyle>
          <a:p>
            <a:fld id="{230523A0-A0A1-4D50-AFCD-7E56FB0458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4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464" cy="464423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9139" y="0"/>
            <a:ext cx="3036464" cy="464423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>
              <a:defRPr sz="1200"/>
            </a:lvl1pPr>
          </a:lstStyle>
          <a:p>
            <a:fld id="{AAF3CDB1-90AD-4FAC-BD0F-B80145ACF3D0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5025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3" tIns="46557" rIns="93113" bIns="4655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3" y="4412020"/>
            <a:ext cx="5605780" cy="4179808"/>
          </a:xfrm>
          <a:prstGeom prst="rect">
            <a:avLst/>
          </a:prstGeom>
        </p:spPr>
        <p:txBody>
          <a:bodyPr vert="horz" lIns="93113" tIns="46557" rIns="93113" bIns="465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2428"/>
            <a:ext cx="3036464" cy="464423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9139" y="8822428"/>
            <a:ext cx="3036464" cy="464423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r">
              <a:defRPr sz="1200"/>
            </a:lvl1pPr>
          </a:lstStyle>
          <a:p>
            <a:fld id="{565E62F5-D6F3-4162-9D8D-C253D33116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3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5025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EB6A7-2D8C-4B25-9566-D3294EEE7DA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0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don’t we just create another program to increase supply?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54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https://www.10news.com/news/making-it-in-san-</a:t>
            </a:r>
            <a:r>
              <a:rPr lang="en-US" dirty="0" err="1"/>
              <a:t>diego</a:t>
            </a:r>
            <a:r>
              <a:rPr lang="en-US" dirty="0"/>
              <a:t>/making-it-in-san-diego-biotech-industry-is-booming-hiring-and-attainable-for-anyone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87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17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85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5025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337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5025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551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sector provides a lot of opportunity for self-sufficiency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236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www.entrepreneur.com</a:t>
            </a:r>
            <a:r>
              <a:rPr lang="en-US" dirty="0"/>
              <a:t>/article/241644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684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www.cio.com</a:t>
            </a:r>
            <a:r>
              <a:rPr lang="en-US" dirty="0"/>
              <a:t>/article/2392856/it-skills-training/careers-staffing-12-it-certifications-that-deliver-career-advancement.html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075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5025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289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5025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11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ja-JP" dirty="0">
              <a:solidFill>
                <a:srgbClr val="1C1C1C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C59D3-0397-4D09-B23A-971DDE386FB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Handout #1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59002EE1-8B08-43E6-91FA-292B230BFF2C}" type="datetime7">
              <a:rPr lang="en-US" smtClean="0"/>
              <a:t>Nov-18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57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5025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83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5025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Military and unclassified jobs were removed</a:t>
            </a:r>
            <a:br>
              <a:rPr lang="en-US" dirty="0"/>
            </a:br>
            <a:r>
              <a:rPr lang="en-US" dirty="0"/>
              <a:t>This is based on employer responses/surveys as to how many jobs there are in the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25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1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5025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39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5025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82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417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2F5-D6F3-4162-9D8D-C253D331168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03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7470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36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998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012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171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102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663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8209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167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6400800" y="0"/>
            <a:ext cx="27432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solidFill>
                <a:prstClr val="white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1239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6324600" y="0"/>
            <a:ext cx="28194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solidFill>
                <a:srgbClr val="1C1C1C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676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2025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2817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126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9640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304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6945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232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741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223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337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756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1527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315200" y="5638800"/>
            <a:ext cx="16764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315200" y="304800"/>
            <a:ext cx="16764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80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281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0637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591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2387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255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6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184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306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30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0985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6724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179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474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936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382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21418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D3CF-A4F7-41BF-A39B-F4A709E110B2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11FAF-9025-46CF-A8B9-9EE4CA92F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900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9CE3EA-3F80-664D-B21E-118D8C3B66A3}"/>
              </a:ext>
            </a:extLst>
          </p:cNvPr>
          <p:cNvSpPr/>
          <p:nvPr userDrawn="1"/>
        </p:nvSpPr>
        <p:spPr>
          <a:xfrm>
            <a:off x="0" y="3"/>
            <a:ext cx="9144000" cy="88582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2"/>
            <a:ext cx="8839200" cy="733425"/>
          </a:xfrm>
        </p:spPr>
        <p:txBody>
          <a:bodyPr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107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D3CF-A4F7-41BF-A39B-F4A709E110B2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11FAF-9025-46CF-A8B9-9EE4CA92F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4647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D3CF-A4F7-41BF-A39B-F4A709E110B2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11FAF-9025-46CF-A8B9-9EE4CA92F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18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D3CF-A4F7-41BF-A39B-F4A709E110B2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11FAF-9025-46CF-A8B9-9EE4CA92F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20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5578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D3CF-A4F7-41BF-A39B-F4A709E110B2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11FAF-9025-46CF-A8B9-9EE4CA92F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774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D3CF-A4F7-41BF-A39B-F4A709E110B2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11FAF-9025-46CF-A8B9-9EE4CA92F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078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D3CF-A4F7-41BF-A39B-F4A709E110B2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11FAF-9025-46CF-A8B9-9EE4CA92F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39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D3CF-A4F7-41BF-A39B-F4A709E110B2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11FAF-9025-46CF-A8B9-9EE4CA92F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24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D3CF-A4F7-41BF-A39B-F4A709E110B2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11FAF-9025-46CF-A8B9-9EE4CA92F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055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D3CF-A4F7-41BF-A39B-F4A709E110B2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11FAF-9025-46CF-A8B9-9EE4CA92F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8146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D3CF-A4F7-41BF-A39B-F4A709E110B2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11FAF-9025-46CF-A8B9-9EE4CA92F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019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22"/>
            <a:ext cx="91440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526DB0"/>
                </a:solidFill>
              </a:rPr>
              <a:t>California Community Colleges – Chancellor’s Office  | 113 Colleges  |  72 Districts  |  2.6 Million Students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10" y="6629400"/>
            <a:ext cx="381001" cy="2286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43051941-4126-4597-8895-D29A2A3BA6C5}" type="slidenum">
              <a:rPr lang="en-US" smtClean="0">
                <a:solidFill>
                  <a:srgbClr val="526DB0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26DB0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74959"/>
            <a:ext cx="2476500" cy="2476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05022"/>
            <a:ext cx="7772400" cy="1470025"/>
          </a:xfrm>
        </p:spPr>
        <p:txBody>
          <a:bodyPr>
            <a:normAutofit/>
          </a:bodyPr>
          <a:lstStyle>
            <a:lvl1pPr algn="ctr">
              <a:defRPr sz="4000" baseline="0"/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8373" y="3876794"/>
            <a:ext cx="3005137" cy="199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03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8796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4161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315200" y="5638800"/>
            <a:ext cx="16764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solidFill>
                <a:srgbClr val="1C1C1C"/>
              </a:solidFill>
              <a:ea typeface="+mn-ea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315200" y="304800"/>
            <a:ext cx="16764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solidFill>
                <a:srgbClr val="1C1C1C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491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503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332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OE_PowerPoin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762000" y="457201"/>
            <a:ext cx="3733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800" b="0" dirty="0">
              <a:solidFill>
                <a:srgbClr val="1C1C1C"/>
              </a:solidFill>
              <a:ea typeface="+mn-e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054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OE_PowerPoint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7384774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762000" y="457201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800" b="0" dirty="0">
              <a:solidFill>
                <a:srgbClr val="1C1C1C"/>
              </a:solidFill>
              <a:ea typeface="+mn-e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519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OE_PowerPoin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WDP_CMYK_300ppi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19808"/>
            <a:ext cx="1219200" cy="6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762000" y="457201"/>
            <a:ext cx="3733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800" b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7" descr="COE_PowerPoin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EWDP_CMYK_300pp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19808"/>
            <a:ext cx="12192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0" y="457201"/>
            <a:ext cx="373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81300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OE_PowerPoin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EWDP_CMYK_300ppi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00" y="6019808"/>
            <a:ext cx="12192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762000" y="457201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800" b="0" dirty="0">
              <a:solidFill>
                <a:srgbClr val="1C1C1C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185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D3CF-A4F7-41BF-A39B-F4A709E110B2}" type="datetimeFigureOut">
              <a:rPr lang="en-US" smtClean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11FAF-9025-46CF-A8B9-9EE4CA92F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98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34" r:id="rId12"/>
    <p:sldLayoutId id="2147483735" r:id="rId13"/>
  </p:sldLayoutIdLst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accent3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38114"/>
            <a:ext cx="8686800" cy="1314457"/>
          </a:xfrm>
        </p:spPr>
        <p:txBody>
          <a:bodyPr>
            <a:noAutofit/>
          </a:bodyPr>
          <a:lstStyle/>
          <a:p>
            <a:pPr algn="r"/>
            <a:r>
              <a:rPr lang="en-US" sz="4300" b="1" dirty="0">
                <a:solidFill>
                  <a:srgbClr val="484849"/>
                </a:solidFill>
              </a:rPr>
              <a:t>Priority &amp; Emerging Sectors:</a:t>
            </a:r>
            <a:br>
              <a:rPr lang="en-US" sz="4300" b="1" dirty="0">
                <a:solidFill>
                  <a:srgbClr val="484849"/>
                </a:solidFill>
              </a:rPr>
            </a:br>
            <a:r>
              <a:rPr lang="en-US" sz="4300" b="1" dirty="0">
                <a:solidFill>
                  <a:srgbClr val="484849"/>
                </a:solidFill>
              </a:rPr>
              <a:t>Middle-Skill Job Market</a:t>
            </a:r>
            <a:endParaRPr lang="en-US" sz="4300" dirty="0">
              <a:solidFill>
                <a:srgbClr val="48484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80509" y="2305057"/>
            <a:ext cx="483489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6027796"/>
            <a:ext cx="2670831" cy="64008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1C6C51BB-7445-2042-A3D5-C5436FBE3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62" y="6027796"/>
            <a:ext cx="2288427" cy="6400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D732A2-B3BB-4248-927F-AE5D734C5760}"/>
              </a:ext>
            </a:extLst>
          </p:cNvPr>
          <p:cNvSpPr/>
          <p:nvPr/>
        </p:nvSpPr>
        <p:spPr>
          <a:xfrm>
            <a:off x="1752600" y="2616937"/>
            <a:ext cx="7162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2800" dirty="0">
              <a:solidFill>
                <a:srgbClr val="484849"/>
              </a:solidFill>
              <a:latin typeface="Tw Cen MT Std" panose="020B0502020104020603" pitchFamily="34" charset="0"/>
            </a:endParaRPr>
          </a:p>
          <a:p>
            <a:pPr algn="r"/>
            <a:endParaRPr lang="en-US" sz="2800" dirty="0">
              <a:solidFill>
                <a:srgbClr val="484849"/>
              </a:solidFill>
              <a:latin typeface="Tw Cen MT Std" panose="020B0502020104020603" pitchFamily="34" charset="0"/>
            </a:endParaRPr>
          </a:p>
          <a:p>
            <a:pPr algn="r"/>
            <a:endParaRPr lang="en-US" sz="2800" dirty="0">
              <a:solidFill>
                <a:srgbClr val="484849"/>
              </a:solidFill>
              <a:latin typeface="Tw Cen MT Std" panose="020B0502020104020603" pitchFamily="34" charset="0"/>
            </a:endParaRPr>
          </a:p>
          <a:p>
            <a:pPr algn="r"/>
            <a:r>
              <a:rPr lang="en-US" sz="2800" dirty="0">
                <a:solidFill>
                  <a:srgbClr val="484849"/>
                </a:solidFill>
                <a:latin typeface="Tw Cen MT Std" panose="020B0502020104020603" pitchFamily="34" charset="0"/>
              </a:rPr>
              <a:t>Tina Ngo Bartel</a:t>
            </a:r>
          </a:p>
          <a:p>
            <a:pPr algn="r"/>
            <a:r>
              <a:rPr lang="en-US" sz="2800" dirty="0">
                <a:solidFill>
                  <a:srgbClr val="484849"/>
                </a:solidFill>
                <a:latin typeface="Tw Cen MT Std" panose="020B0502020104020603" pitchFamily="34" charset="0"/>
              </a:rPr>
              <a:t>Center of Excellence for Labor Market Research</a:t>
            </a:r>
            <a:endParaRPr lang="fr-FR" sz="2000" dirty="0">
              <a:solidFill>
                <a:srgbClr val="484849"/>
              </a:solidFill>
              <a:latin typeface="Tw Cen MT Std" panose="020B05020201040206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FCB43-F368-B34E-A8DA-C0C89B6CB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53" y="6119236"/>
            <a:ext cx="320444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29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E5E91-F700-F743-81F9-F2251C77C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17"/>
          <a:stretch/>
        </p:blipFill>
        <p:spPr>
          <a:xfrm>
            <a:off x="609600" y="2819400"/>
            <a:ext cx="8229600" cy="236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7D005-3A8A-E247-A5F1-03E95FC48135}"/>
              </a:ext>
            </a:extLst>
          </p:cNvPr>
          <p:cNvSpPr txBox="1"/>
          <p:nvPr/>
        </p:nvSpPr>
        <p:spPr>
          <a:xfrm>
            <a:off x="152400" y="619248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w Cen MT Std Extra Bold" panose="020B0502020104020603" pitchFamily="34" charset="0"/>
              </a:rPr>
              <a:t>45,457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8D028-0600-CB4D-A182-A64164A2DC10}"/>
              </a:ext>
            </a:extLst>
          </p:cNvPr>
          <p:cNvSpPr txBox="1"/>
          <p:nvPr/>
        </p:nvSpPr>
        <p:spPr>
          <a:xfrm>
            <a:off x="5029200" y="629382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w Cen MT Std Extra Bold" panose="020B0502020104020603" pitchFamily="34" charset="0"/>
              </a:rPr>
              <a:t>16,403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525165-4903-3746-821D-8CE28A3CDBEE}"/>
              </a:ext>
            </a:extLst>
          </p:cNvPr>
          <p:cNvSpPr txBox="1"/>
          <p:nvPr/>
        </p:nvSpPr>
        <p:spPr>
          <a:xfrm>
            <a:off x="152400" y="1645046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w Cen MT Std" panose="020B0502020104020603" pitchFamily="34" charset="0"/>
              </a:rPr>
              <a:t>Demand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79AAC-A0C9-1344-A5F0-AAF8568C037E}"/>
              </a:ext>
            </a:extLst>
          </p:cNvPr>
          <p:cNvSpPr txBox="1"/>
          <p:nvPr/>
        </p:nvSpPr>
        <p:spPr>
          <a:xfrm>
            <a:off x="5029200" y="1645046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w Cen MT Std" panose="020B0502020104020603" pitchFamily="34" charset="0"/>
              </a:rPr>
              <a:t>Supply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2BFDE-CA15-0847-95B7-4B341E0208AD}"/>
              </a:ext>
            </a:extLst>
          </p:cNvPr>
          <p:cNvSpPr txBox="1"/>
          <p:nvPr/>
        </p:nvSpPr>
        <p:spPr>
          <a:xfrm>
            <a:off x="2819400" y="5171471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w Cen MT Std" panose="020B0502020104020603" pitchFamily="34" charset="0"/>
              </a:rPr>
              <a:t>Gap</a:t>
            </a:r>
          </a:p>
        </p:txBody>
      </p:sp>
    </p:spTree>
    <p:extLst>
      <p:ext uri="{BB962C8B-B14F-4D97-AF65-F5344CB8AC3E}">
        <p14:creationId xmlns:p14="http://schemas.microsoft.com/office/powerpoint/2010/main" val="772593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3ECB6-E762-4B41-9639-FC57CF06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 have a list of occupations. Now what?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C2B03BC7-E15E-D54A-9519-94B0FFF92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3" y="1447800"/>
            <a:ext cx="8677754" cy="4648200"/>
          </a:xfrm>
        </p:spPr>
      </p:pic>
    </p:spTree>
    <p:extLst>
      <p:ext uri="{BB962C8B-B14F-4D97-AF65-F5344CB8AC3E}">
        <p14:creationId xmlns:p14="http://schemas.microsoft.com/office/powerpoint/2010/main" val="2636409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EACBA-E7DC-6748-8A22-1D0F6526B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COE Product: Sector Analyses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63E103-F51A-F249-B3E9-78E1356BC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0" y="885827"/>
            <a:ext cx="8009319" cy="579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708A56-3395-9B4C-BA22-0427AADBC623}"/>
              </a:ext>
            </a:extLst>
          </p:cNvPr>
          <p:cNvSpPr txBox="1"/>
          <p:nvPr/>
        </p:nvSpPr>
        <p:spPr>
          <a:xfrm rot="19164845">
            <a:off x="5692471" y="4333527"/>
            <a:ext cx="323492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5"/>
                </a:solidFill>
                <a:latin typeface="+mj-lt"/>
              </a:rPr>
              <a:t>Draft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10E25-E788-814B-9844-85D525494502}"/>
              </a:ext>
            </a:extLst>
          </p:cNvPr>
          <p:cNvSpPr txBox="1"/>
          <p:nvPr/>
        </p:nvSpPr>
        <p:spPr>
          <a:xfrm>
            <a:off x="4154905" y="-15721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051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F7DCF-2C03-5046-8243-22134F0ED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/>
              <a:t>7 Priority &amp; Emerging Sectors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51BC9-9683-0F43-9033-BD87D2187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5257800"/>
          </a:xfrm>
        </p:spPr>
        <p:txBody>
          <a:bodyPr>
            <a:normAutofit fontScale="92500"/>
          </a:bodyPr>
          <a:lstStyle/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>
                <a:solidFill>
                  <a:srgbClr val="F8AB4F"/>
                </a:solidFill>
              </a:rPr>
              <a:t>Agriculture, Water, &amp; Environmental Technologies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Advanced Transportation &amp; Logistics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Advanced Manufacturing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Business &amp; Entrepreneurship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>
                <a:solidFill>
                  <a:srgbClr val="F8AB4F"/>
                </a:solidFill>
              </a:rPr>
              <a:t>Energy, Construction, &amp; Utilities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Global Trade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Health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ICT &amp; Digital Media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Life Sciences &amp; Biotechnology</a:t>
            </a:r>
          </a:p>
        </p:txBody>
      </p:sp>
    </p:spTree>
    <p:extLst>
      <p:ext uri="{BB962C8B-B14F-4D97-AF65-F5344CB8AC3E}">
        <p14:creationId xmlns:p14="http://schemas.microsoft.com/office/powerpoint/2010/main" val="1828683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8C021-6BEA-5643-B64A-6F8AD5CF3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in-demand job does not equal enrollments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5CEB2B5-3939-BE49-9EEF-61CC7646D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762" y="1676400"/>
            <a:ext cx="27084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12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1B7E5-C99E-6C41-BD42-BC3703C09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labor market demand and supply?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A7AB2-5DB9-6544-A476-29A9B067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1128"/>
            <a:ext cx="8229600" cy="5139672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Labor market demand = average annual job openings between 2017 and 2022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Labor market supply = average annual awards (certificates, degrees) between 2015 and 2017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3200" dirty="0"/>
              <a:t>Excludes programs that do not receive financial aid (e.g., nonprofit programs)</a:t>
            </a:r>
          </a:p>
        </p:txBody>
      </p:sp>
    </p:spTree>
    <p:extLst>
      <p:ext uri="{BB962C8B-B14F-4D97-AF65-F5344CB8AC3E}">
        <p14:creationId xmlns:p14="http://schemas.microsoft.com/office/powerpoint/2010/main" val="157573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1B7E5-C99E-6C41-BD42-BC3703C09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2"/>
            <a:ext cx="8839200" cy="733425"/>
          </a:xfrm>
        </p:spPr>
        <p:txBody>
          <a:bodyPr/>
          <a:lstStyle/>
          <a:p>
            <a:r>
              <a:rPr lang="en-US" dirty="0"/>
              <a:t>SOC-TOP-CIP crosswalk and code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A7AB2-5DB9-6544-A476-29A9B067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3770"/>
            <a:ext cx="8229600" cy="4525963"/>
          </a:xfrm>
        </p:spPr>
        <p:txBody>
          <a:bodyPr/>
          <a:lstStyle/>
          <a:p>
            <a:pPr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en-US" dirty="0"/>
              <a:t>SOC code = occupational code</a:t>
            </a:r>
          </a:p>
          <a:p>
            <a:pPr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en-US" dirty="0"/>
              <a:t>TOP code = community college program code</a:t>
            </a:r>
          </a:p>
          <a:p>
            <a:pPr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en-US" dirty="0"/>
              <a:t>CIP code = non-community college code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2165EF-6B6E-9F46-9FF7-D0831EE93818}"/>
              </a:ext>
            </a:extLst>
          </p:cNvPr>
          <p:cNvCxnSpPr/>
          <p:nvPr/>
        </p:nvCxnSpPr>
        <p:spPr>
          <a:xfrm>
            <a:off x="3390468" y="6088791"/>
            <a:ext cx="190500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504B731-5705-284F-8FB9-97B48CD43A99}"/>
              </a:ext>
            </a:extLst>
          </p:cNvPr>
          <p:cNvSpPr txBox="1"/>
          <p:nvPr/>
        </p:nvSpPr>
        <p:spPr>
          <a:xfrm>
            <a:off x="3472779" y="35052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w Cen MT Std" panose="020B0502020104020603" pitchFamily="34" charset="0"/>
              </a:rPr>
              <a:t>SOC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720DB-BC33-3745-98C5-D7CBE7E74A72}"/>
              </a:ext>
            </a:extLst>
          </p:cNvPr>
          <p:cNvSpPr txBox="1"/>
          <p:nvPr/>
        </p:nvSpPr>
        <p:spPr>
          <a:xfrm>
            <a:off x="1637868" y="5759341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w Cen MT Std" panose="020B0502020104020603" pitchFamily="34" charset="0"/>
              </a:rPr>
              <a:t>TOP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68C985-1761-944B-B37D-5E8C585BB671}"/>
              </a:ext>
            </a:extLst>
          </p:cNvPr>
          <p:cNvSpPr txBox="1"/>
          <p:nvPr/>
        </p:nvSpPr>
        <p:spPr>
          <a:xfrm>
            <a:off x="5181600" y="5759341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w Cen MT Std" panose="020B0502020104020603" pitchFamily="34" charset="0"/>
              </a:rPr>
              <a:t>CIP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00DD71-2523-2047-AA77-F30923AB66C4}"/>
              </a:ext>
            </a:extLst>
          </p:cNvPr>
          <p:cNvCxnSpPr>
            <a:cxnSpLocks/>
          </p:cNvCxnSpPr>
          <p:nvPr/>
        </p:nvCxnSpPr>
        <p:spPr>
          <a:xfrm>
            <a:off x="4880394" y="4244071"/>
            <a:ext cx="1005840" cy="1466285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53E09F-2FCE-D849-826B-694AA7EBBFC3}"/>
              </a:ext>
            </a:extLst>
          </p:cNvPr>
          <p:cNvCxnSpPr>
            <a:cxnSpLocks/>
          </p:cNvCxnSpPr>
          <p:nvPr/>
        </p:nvCxnSpPr>
        <p:spPr>
          <a:xfrm flipH="1">
            <a:off x="2933268" y="4244071"/>
            <a:ext cx="1005840" cy="1466285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246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AFDE-69BF-4C4F-9315-1CC50914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/>
              <a:t>Where are the gaps</a:t>
            </a:r>
            <a:r>
              <a:rPr lang="en-US" sz="4000" dirty="0"/>
              <a:t>/opportunities</a:t>
            </a:r>
            <a:r>
              <a:rPr lang="en-US" sz="3700" dirty="0"/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752C4F-0E29-0346-BEC4-2BD26DFFE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7" y="1322677"/>
            <a:ext cx="8838423" cy="4495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F5E2C7-0142-194E-B920-6936941F0FB5}"/>
              </a:ext>
            </a:extLst>
          </p:cNvPr>
          <p:cNvSpPr txBox="1"/>
          <p:nvPr/>
        </p:nvSpPr>
        <p:spPr>
          <a:xfrm>
            <a:off x="152400" y="63246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Tw Cen MT Std" panose="020B0502020104020603" pitchFamily="34" charset="0"/>
              </a:rPr>
              <a:t>*043000: Biotechnology and Biomedical Technology train for these occupations</a:t>
            </a:r>
          </a:p>
        </p:txBody>
      </p:sp>
    </p:spTree>
    <p:extLst>
      <p:ext uri="{BB962C8B-B14F-4D97-AF65-F5344CB8AC3E}">
        <p14:creationId xmlns:p14="http://schemas.microsoft.com/office/powerpoint/2010/main" val="4243849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AFDE-69BF-4C4F-9315-1CC50914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TOP code trains for 4 top middle-skill jobs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CBDC0B-0E2B-364C-B61E-F1C98948CA77}"/>
              </a:ext>
            </a:extLst>
          </p:cNvPr>
          <p:cNvSpPr txBox="1"/>
          <p:nvPr/>
        </p:nvSpPr>
        <p:spPr>
          <a:xfrm>
            <a:off x="367145" y="1133803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w Cen MT Std" panose="020B0502020104020603" pitchFamily="34" charset="0"/>
              </a:rPr>
              <a:t>043000: Biotechnology and Biomedical Technology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9B84A4-BDF6-E149-AE7B-3BF5A9F6D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0"/>
          <a:stretch/>
        </p:blipFill>
        <p:spPr>
          <a:xfrm>
            <a:off x="-152400" y="2514600"/>
            <a:ext cx="9296400" cy="3124200"/>
          </a:xfrm>
        </p:spPr>
      </p:pic>
    </p:spTree>
    <p:extLst>
      <p:ext uri="{BB962C8B-B14F-4D97-AF65-F5344CB8AC3E}">
        <p14:creationId xmlns:p14="http://schemas.microsoft.com/office/powerpoint/2010/main" val="2081780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AFDE-69BF-4C4F-9315-1CC50914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/>
              <a:t>Why are the supply numbers so low?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22419D-4C28-CB49-B7E4-889FCE3C6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84467"/>
            <a:ext cx="7010399" cy="5673533"/>
          </a:xfrm>
        </p:spPr>
      </p:pic>
    </p:spTree>
    <p:extLst>
      <p:ext uri="{BB962C8B-B14F-4D97-AF65-F5344CB8AC3E}">
        <p14:creationId xmlns:p14="http://schemas.microsoft.com/office/powerpoint/2010/main" val="2066975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E0C1-6BFF-EE40-ADAA-5EDF743A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COE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8AB75-AB04-A240-BAA2-3D4BD7B7B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US" dirty="0"/>
              <a:t>The Centers of Excellence for Labor Market Research are the number one source of labor market information for the California community colleges.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33E9D64-6368-074A-9E35-B7831F0E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34" y="5105400"/>
            <a:ext cx="4537066" cy="12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09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F4980-8326-184F-96B6-289B7A050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9" y="0"/>
            <a:ext cx="8373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07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AFDE-69BF-4C4F-9315-1CC50914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Guided marketing to help navigate 350+ job types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F3B475-A7AB-2549-8D8C-2C6AB3B23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447800"/>
            <a:ext cx="3302000" cy="1399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4EFD83-58AF-EC4C-BA47-4775E05B9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08926"/>
            <a:ext cx="7416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1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AFDE-69BF-4C4F-9315-1CC50914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err="1"/>
              <a:t>CareerEd.org</a:t>
            </a:r>
            <a:endParaRPr lang="en-US" sz="3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491A2C-A0DD-8C42-9D0E-B987FA4B6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" y="1371600"/>
            <a:ext cx="9091695" cy="4876800"/>
          </a:xfrm>
        </p:spPr>
      </p:pic>
    </p:spTree>
    <p:extLst>
      <p:ext uri="{BB962C8B-B14F-4D97-AF65-F5344CB8AC3E}">
        <p14:creationId xmlns:p14="http://schemas.microsoft.com/office/powerpoint/2010/main" val="373959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AFDE-69BF-4C4F-9315-1CC50914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Targeted sectors and in-demand jobs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4341A0-0BDE-AF4F-A57C-44B020148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889169"/>
            <a:ext cx="8458200" cy="5968831"/>
          </a:xfrm>
        </p:spPr>
      </p:pic>
    </p:spTree>
    <p:extLst>
      <p:ext uri="{BB962C8B-B14F-4D97-AF65-F5344CB8AC3E}">
        <p14:creationId xmlns:p14="http://schemas.microsoft.com/office/powerpoint/2010/main" val="4142889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38" y="533400"/>
            <a:ext cx="9211138" cy="590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81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0F521-0D38-F348-902F-588F10FB6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600"/>
            <a:ext cx="9144000" cy="70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77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88085-7E4B-B249-9D75-D8602A6F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956"/>
            <a:ext cx="9144000" cy="61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84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ea typeface="ＭＳ Ｐゴシック" pitchFamily="34" charset="-128"/>
                <a:cs typeface="Arial Narrow" panose="020B0604020202020204" pitchFamily="34" charset="0"/>
              </a:rPr>
              <a:t>Recommendations for LS &amp; other sectors</a:t>
            </a:r>
            <a:endParaRPr lang="en-US" sz="3600" b="1" u="sng" dirty="0">
              <a:cs typeface="Arial Narrow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599"/>
          </a:xfrm>
        </p:spPr>
        <p:txBody>
          <a:bodyPr>
            <a:normAutofit/>
          </a:bodyPr>
          <a:lstStyle/>
          <a:p>
            <a:pPr marL="0" indent="0" defTabSz="2285886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10000"/>
              <a:buNone/>
              <a:tabLst>
                <a:tab pos="1370013" algn="l"/>
              </a:tabLst>
            </a:pPr>
            <a:r>
              <a:rPr lang="en-US" dirty="0">
                <a:cs typeface="Arial" panose="020B0604020202020204" pitchFamily="34" charset="0"/>
              </a:rPr>
              <a:t>Regional marketing campaign:</a:t>
            </a:r>
          </a:p>
          <a:p>
            <a:pPr marL="920750" lvl="1" indent="-365125" defTabSz="2285886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tabLst>
                <a:tab pos="1370013" algn="l"/>
              </a:tabLst>
            </a:pPr>
            <a:r>
              <a:rPr lang="en-US" dirty="0">
                <a:cs typeface="Arial" panose="020B0604020202020204" pitchFamily="34" charset="0"/>
              </a:rPr>
              <a:t>Careers to students </a:t>
            </a:r>
          </a:p>
          <a:p>
            <a:pPr marL="920750" lvl="1" indent="-365125" defTabSz="2285886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tabLst>
                <a:tab pos="1370013" algn="l"/>
              </a:tabLst>
            </a:pPr>
            <a:r>
              <a:rPr lang="en-US" dirty="0">
                <a:cs typeface="Arial" panose="020B0604020202020204" pitchFamily="34" charset="0"/>
              </a:rPr>
              <a:t>Programs to incumbent workers</a:t>
            </a:r>
          </a:p>
          <a:p>
            <a:pPr marL="920750" lvl="1" indent="-365125" defTabSz="2285886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tabLst>
                <a:tab pos="1370013" algn="l"/>
              </a:tabLst>
            </a:pPr>
            <a:r>
              <a:rPr lang="en-US" dirty="0">
                <a:cs typeface="Arial" panose="020B0604020202020204" pitchFamily="34" charset="0"/>
              </a:rPr>
              <a:t>Cost benefit / solution to turnover to employers</a:t>
            </a:r>
          </a:p>
          <a:p>
            <a:pPr marL="0" indent="0" defTabSz="2285886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10000"/>
              <a:buNone/>
              <a:tabLst>
                <a:tab pos="1370013" algn="l"/>
              </a:tabLst>
            </a:pPr>
            <a:r>
              <a:rPr lang="en-US" dirty="0">
                <a:cs typeface="Arial" panose="020B0604020202020204" pitchFamily="34" charset="0"/>
              </a:rPr>
              <a:t>Employer engagement:</a:t>
            </a:r>
          </a:p>
          <a:p>
            <a:pPr marL="973138" lvl="1" indent="-347663" defTabSz="2285886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tabLst>
                <a:tab pos="1370013" algn="l"/>
              </a:tabLst>
            </a:pPr>
            <a:r>
              <a:rPr lang="en-US" dirty="0">
                <a:cs typeface="Arial" panose="020B0604020202020204" pitchFamily="34" charset="0"/>
              </a:rPr>
              <a:t>Assist with hiring practices: AA/AS vs. BA/BS</a:t>
            </a:r>
          </a:p>
          <a:p>
            <a:pPr marL="973138" lvl="1" indent="-347663" defTabSz="2285886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tabLst>
                <a:tab pos="1370013" algn="l"/>
              </a:tabLst>
            </a:pPr>
            <a:r>
              <a:rPr lang="en-US" dirty="0">
                <a:cs typeface="Arial" panose="020B0604020202020204" pitchFamily="34" charset="0"/>
              </a:rPr>
              <a:t>Internships or work-based learning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160338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3C00E-4B53-424F-93D6-96F934870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079020"/>
            <a:ext cx="5715000" cy="2320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BE88A7-86E4-8744-9438-75D515E7E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389933"/>
            <a:ext cx="7252539" cy="133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18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AFDE-69BF-4C4F-9315-1CC50914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Where are the gaps/opportunities?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A2A0F2-176F-674D-A975-76766BBED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85826"/>
            <a:ext cx="7972253" cy="5943600"/>
          </a:xfrm>
        </p:spPr>
      </p:pic>
    </p:spTree>
    <p:extLst>
      <p:ext uri="{BB962C8B-B14F-4D97-AF65-F5344CB8AC3E}">
        <p14:creationId xmlns:p14="http://schemas.microsoft.com/office/powerpoint/2010/main" val="635961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9B2EC0CA-45BC-7F4C-8825-A91565964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" b="96631" l="1903" r="98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0600"/>
            <a:ext cx="4953000" cy="58912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673D24-394B-5A4F-A2AC-5CB4B876CF6C}"/>
              </a:ext>
            </a:extLst>
          </p:cNvPr>
          <p:cNvSpPr/>
          <p:nvPr/>
        </p:nvSpPr>
        <p:spPr>
          <a:xfrm>
            <a:off x="0" y="6"/>
            <a:ext cx="9144000" cy="88582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 eaLnBrk="1" hangingPunct="1"/>
            <a:r>
              <a:rPr lang="en-US" dirty="0">
                <a:ea typeface="ＭＳ Ｐゴシック" pitchFamily="34" charset="-128"/>
              </a:rPr>
              <a:t>114 colleges, 9 COEs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52400" y="3352800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John </a:t>
            </a:r>
            <a:r>
              <a:rPr lang="en-US" dirty="0" err="1"/>
              <a:t>Carrese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Bay</a:t>
            </a:r>
          </a:p>
        </p:txBody>
      </p:sp>
      <p:sp>
        <p:nvSpPr>
          <p:cNvPr id="6" name="Rectangle 5"/>
          <p:cNvSpPr/>
          <p:nvPr/>
        </p:nvSpPr>
        <p:spPr>
          <a:xfrm>
            <a:off x="6917062" y="2162183"/>
            <a:ext cx="1998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Laura Coleman</a:t>
            </a:r>
            <a:br>
              <a:rPr lang="en-US" dirty="0"/>
            </a:br>
            <a:r>
              <a:rPr lang="en-US" dirty="0"/>
              <a:t>Statewide Director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5918207" y="4540303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Michael Goss</a:t>
            </a:r>
            <a:br>
              <a:rPr lang="en-US" dirty="0"/>
            </a:br>
            <a:r>
              <a:rPr lang="en-US" dirty="0"/>
              <a:t>Inland Empire/Desert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9600" y="1867749"/>
            <a:ext cx="6477000" cy="4329060"/>
            <a:chOff x="609600" y="1867747"/>
            <a:chExt cx="6477000" cy="4329060"/>
          </a:xfrm>
        </p:grpSpPr>
        <p:sp>
          <p:nvSpPr>
            <p:cNvPr id="10" name="Rectangle 9"/>
            <p:cNvSpPr/>
            <p:nvPr/>
          </p:nvSpPr>
          <p:spPr>
            <a:xfrm>
              <a:off x="609600" y="5550476"/>
              <a:ext cx="2819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dirty="0"/>
                <a:t>Lori Sanchez</a:t>
              </a:r>
              <a:br>
                <a:rPr lang="en-US" dirty="0"/>
              </a:br>
              <a:r>
                <a:rPr lang="en-US" dirty="0"/>
                <a:t>LA-Orange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67200" y="3020837"/>
              <a:ext cx="2819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Nora </a:t>
              </a:r>
              <a:r>
                <a:rPr lang="en-US" dirty="0" err="1"/>
                <a:t>Seronello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/>
                <a:t>Central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74165" y="1867747"/>
              <a:ext cx="19818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Aaron </a:t>
              </a:r>
              <a:r>
                <a:rPr lang="en-US" dirty="0" err="1"/>
                <a:t>Wilcher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/>
                <a:t>North Far North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4953006" y="152405"/>
            <a:ext cx="3810001" cy="71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US" sz="3200" dirty="0" err="1">
                <a:solidFill>
                  <a:schemeClr val="bg1"/>
                </a:solidFill>
                <a:ea typeface="ＭＳ Ｐゴシック" pitchFamily="34" charset="-128"/>
              </a:rPr>
              <a:t>coeccc.net</a:t>
            </a:r>
            <a:r>
              <a:rPr lang="en-US" sz="3200" dirty="0">
                <a:solidFill>
                  <a:schemeClr val="bg1"/>
                </a:solidFill>
                <a:ea typeface="ＭＳ Ｐゴシック" pitchFamily="34" charset="-128"/>
              </a:rPr>
              <a:t>/contact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4754238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Adele Hermann</a:t>
            </a:r>
            <a:br>
              <a:rPr lang="en-US" dirty="0"/>
            </a:br>
            <a:r>
              <a:rPr lang="en-US" dirty="0"/>
              <a:t>South Central Coast</a:t>
            </a:r>
          </a:p>
        </p:txBody>
      </p:sp>
      <p:sp>
        <p:nvSpPr>
          <p:cNvPr id="3" name="Double Brace 2"/>
          <p:cNvSpPr/>
          <p:nvPr/>
        </p:nvSpPr>
        <p:spPr>
          <a:xfrm>
            <a:off x="6781800" y="2085978"/>
            <a:ext cx="2133600" cy="829403"/>
          </a:xfrm>
          <a:prstGeom prst="bracePair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FBB587-2204-844E-8687-C8AF07AEC4C2}"/>
              </a:ext>
            </a:extLst>
          </p:cNvPr>
          <p:cNvSpPr/>
          <p:nvPr/>
        </p:nvSpPr>
        <p:spPr>
          <a:xfrm>
            <a:off x="6324600" y="596497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Tina Ngo Bartel</a:t>
            </a:r>
            <a:b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San Diego-Imperial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3B54E-2973-EA4F-A9B4-56800EEEE181}"/>
              </a:ext>
            </a:extLst>
          </p:cNvPr>
          <p:cNvSpPr txBox="1"/>
          <p:nvPr/>
        </p:nvSpPr>
        <p:spPr>
          <a:xfrm>
            <a:off x="9218951" y="2683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F87817-FEC7-9E45-87D5-692D79EC7094}"/>
              </a:ext>
            </a:extLst>
          </p:cNvPr>
          <p:cNvSpPr/>
          <p:nvPr/>
        </p:nvSpPr>
        <p:spPr>
          <a:xfrm>
            <a:off x="3674165" y="1108017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C1C1C"/>
                </a:solidFill>
              </a:rPr>
              <a:t>Sara Phillips</a:t>
            </a:r>
          </a:p>
          <a:p>
            <a:r>
              <a:rPr lang="en-US" dirty="0">
                <a:solidFill>
                  <a:srgbClr val="1C1C1C"/>
                </a:solidFill>
              </a:rPr>
              <a:t>Far North Counties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F77591-C3A4-B64A-B1D0-84047FD80C15}"/>
              </a:ext>
            </a:extLst>
          </p:cNvPr>
          <p:cNvSpPr/>
          <p:nvPr/>
        </p:nvSpPr>
        <p:spPr>
          <a:xfrm>
            <a:off x="1752600" y="6134139"/>
            <a:ext cx="2666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1C1C1C"/>
                </a:solidFill>
              </a:rPr>
              <a:t>Jesse Crete</a:t>
            </a:r>
          </a:p>
          <a:p>
            <a:pPr algn="r"/>
            <a:r>
              <a:rPr lang="en-US" dirty="0">
                <a:solidFill>
                  <a:srgbClr val="1C1C1C"/>
                </a:solidFill>
              </a:rPr>
              <a:t>Orange County</a:t>
            </a:r>
          </a:p>
        </p:txBody>
      </p:sp>
    </p:spTree>
    <p:extLst>
      <p:ext uri="{BB962C8B-B14F-4D97-AF65-F5344CB8AC3E}">
        <p14:creationId xmlns:p14="http://schemas.microsoft.com/office/powerpoint/2010/main" val="8062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01757-DBB4-E243-B663-CB37C729B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7661"/>
            <a:ext cx="4724400" cy="1449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B6D630-EE7C-CE4F-B852-91CF88FD8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5297146"/>
            <a:ext cx="1921510" cy="885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F69F8-3D9A-AE4A-AEF0-68AB4B96E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124378"/>
            <a:ext cx="7772400" cy="532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16BE4B-9D91-7346-B6C9-E0B58F036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73003"/>
            <a:ext cx="4552950" cy="2028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93FBD6-6CA7-4B43-AA98-DA4A1C73F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82935"/>
            <a:ext cx="3124200" cy="418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92DF5-681A-7A45-B934-9CD551E405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52"/>
          <a:stretch/>
        </p:blipFill>
        <p:spPr>
          <a:xfrm>
            <a:off x="2895600" y="4373309"/>
            <a:ext cx="5041900" cy="12873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71461B-973E-1D44-9D35-69678A5C2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53072"/>
            <a:ext cx="1892300" cy="584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9561CF-998E-9040-A555-48FF04685B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22"/>
          <a:stretch/>
        </p:blipFill>
        <p:spPr>
          <a:xfrm>
            <a:off x="5105400" y="2412976"/>
            <a:ext cx="3886200" cy="11331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F71024-7A40-7E4F-8A0B-8BBAFFDA30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866562"/>
            <a:ext cx="2095943" cy="5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23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2B82-3D06-3048-BBF9-40495D3A5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Depending on the occupation, languages vary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BBC288B-7B4D-754E-B337-C1A1E64BD42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81000" y="1098233"/>
          <a:ext cx="3931920" cy="52120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158345023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3561321676"/>
                    </a:ext>
                  </a:extLst>
                </a:gridCol>
              </a:tblGrid>
              <a:tr h="44133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Sites That Use It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9827284"/>
                  </a:ext>
                </a:extLst>
              </a:tr>
              <a:tr h="1103325">
                <a:tc>
                  <a:txBody>
                    <a:bodyPr/>
                    <a:lstStyle/>
                    <a:p>
                      <a:r>
                        <a:rPr lang="en-US" sz="2400" dirty="0"/>
                        <a:t>JAVA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Netflix</a:t>
                      </a:r>
                    </a:p>
                    <a:p>
                      <a:r>
                        <a:rPr lang="en-US" sz="2400" dirty="0"/>
                        <a:t>Edmunds</a:t>
                      </a:r>
                    </a:p>
                    <a:p>
                      <a:r>
                        <a:rPr lang="en-US" sz="2400" dirty="0"/>
                        <a:t>Zappos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3940529"/>
                  </a:ext>
                </a:extLst>
              </a:tr>
              <a:tr h="1103325">
                <a:tc>
                  <a:txBody>
                    <a:bodyPr/>
                    <a:lstStyle/>
                    <a:p>
                      <a:r>
                        <a:rPr lang="en-US" sz="2400" dirty="0"/>
                        <a:t>NET / C #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Exact Target</a:t>
                      </a:r>
                    </a:p>
                    <a:p>
                      <a:r>
                        <a:rPr lang="en-US" sz="2400" dirty="0"/>
                        <a:t>Comcast</a:t>
                      </a:r>
                    </a:p>
                    <a:p>
                      <a:r>
                        <a:rPr lang="en-US" sz="2400" dirty="0"/>
                        <a:t>XBOX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373779"/>
                  </a:ext>
                </a:extLst>
              </a:tr>
              <a:tr h="1103325">
                <a:tc>
                  <a:txBody>
                    <a:bodyPr/>
                    <a:lstStyle/>
                    <a:p>
                      <a:r>
                        <a:rPr lang="en-US" sz="2400" dirty="0"/>
                        <a:t>PHP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Facebook</a:t>
                      </a:r>
                    </a:p>
                    <a:p>
                      <a:r>
                        <a:rPr lang="en-US" sz="2400" dirty="0"/>
                        <a:t>Tumblr</a:t>
                      </a:r>
                    </a:p>
                    <a:p>
                      <a:r>
                        <a:rPr lang="en-US" sz="2400" dirty="0"/>
                        <a:t>Wikipedia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143856"/>
                  </a:ext>
                </a:extLst>
              </a:tr>
              <a:tr h="1103325">
                <a:tc>
                  <a:txBody>
                    <a:bodyPr/>
                    <a:lstStyle/>
                    <a:p>
                      <a:r>
                        <a:rPr lang="en-US" sz="2400" dirty="0" err="1"/>
                        <a:t>NODE.js</a:t>
                      </a:r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PayPal</a:t>
                      </a:r>
                    </a:p>
                    <a:p>
                      <a:r>
                        <a:rPr lang="en-US" sz="2400" dirty="0"/>
                        <a:t>Walmart</a:t>
                      </a:r>
                    </a:p>
                    <a:p>
                      <a:r>
                        <a:rPr lang="en-US" sz="2400" dirty="0"/>
                        <a:t>Yahoo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905662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85B3A43-0BFF-144A-A731-0ACE24AC443C}"/>
              </a:ext>
            </a:extLst>
          </p:cNvPr>
          <p:cNvSpPr txBox="1"/>
          <p:nvPr/>
        </p:nvSpPr>
        <p:spPr>
          <a:xfrm>
            <a:off x="5245768" y="6448562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entrepreneur.com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/article/241644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5F244A38-3DCD-5544-B377-7A70D9D0AAC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00600" y="1100608"/>
          <a:ext cx="3931920" cy="52120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158345023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3561321676"/>
                    </a:ext>
                  </a:extLst>
                </a:gridCol>
              </a:tblGrid>
              <a:tr h="40591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Sites That Use It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9827284"/>
                  </a:ext>
                </a:extLst>
              </a:tr>
              <a:tr h="1112180">
                <a:tc>
                  <a:txBody>
                    <a:bodyPr/>
                    <a:lstStyle/>
                    <a:p>
                      <a:r>
                        <a:rPr lang="en-US" sz="2400" dirty="0"/>
                        <a:t>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Bloomberg</a:t>
                      </a:r>
                    </a:p>
                    <a:p>
                      <a:r>
                        <a:rPr lang="en-US" sz="2400" dirty="0"/>
                        <a:t>Windows OS</a:t>
                      </a:r>
                    </a:p>
                    <a:p>
                      <a:r>
                        <a:rPr lang="en-US" sz="2400" dirty="0"/>
                        <a:t>Apache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3940529"/>
                  </a:ext>
                </a:extLst>
              </a:tr>
              <a:tr h="1112180">
                <a:tc>
                  <a:txBody>
                    <a:bodyPr/>
                    <a:lstStyle/>
                    <a:p>
                      <a:r>
                        <a:rPr lang="en-US" sz="2400" dirty="0"/>
                        <a:t>C++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JPMorgan Chase</a:t>
                      </a:r>
                    </a:p>
                    <a:p>
                      <a:r>
                        <a:rPr lang="en-US" sz="2400" dirty="0"/>
                        <a:t>DIRECTV</a:t>
                      </a:r>
                    </a:p>
                    <a:p>
                      <a:r>
                        <a:rPr lang="en-US" sz="2400" dirty="0"/>
                        <a:t>Sony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373779"/>
                  </a:ext>
                </a:extLst>
              </a:tr>
              <a:tr h="1112180">
                <a:tc>
                  <a:txBody>
                    <a:bodyPr/>
                    <a:lstStyle/>
                    <a:p>
                      <a:r>
                        <a:rPr lang="en-US" sz="2400" dirty="0"/>
                        <a:t>Python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USA Today</a:t>
                      </a:r>
                    </a:p>
                    <a:p>
                      <a:r>
                        <a:rPr lang="en-US" sz="2400" dirty="0"/>
                        <a:t>Google</a:t>
                      </a:r>
                    </a:p>
                    <a:p>
                      <a:r>
                        <a:rPr lang="en-US" sz="2400" dirty="0"/>
                        <a:t>YouTube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143856"/>
                  </a:ext>
                </a:extLst>
              </a:tr>
              <a:tr h="1112180">
                <a:tc>
                  <a:txBody>
                    <a:bodyPr/>
                    <a:lstStyle/>
                    <a:p>
                      <a:r>
                        <a:rPr lang="en-US" sz="2400" dirty="0"/>
                        <a:t>RUBY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Twitter</a:t>
                      </a:r>
                    </a:p>
                    <a:p>
                      <a:r>
                        <a:rPr lang="en-US" sz="2400" dirty="0" err="1"/>
                        <a:t>Ask.fm</a:t>
                      </a:r>
                      <a:endParaRPr lang="en-US" sz="2400" dirty="0"/>
                    </a:p>
                    <a:p>
                      <a:r>
                        <a:rPr lang="en-US" sz="2400" dirty="0"/>
                        <a:t>GitHub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9056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055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09DF-2FBA-934C-A2B7-7B703FBB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ICT certifications in 2014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AC572-919B-C84B-9B9D-26FD8DD14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5410200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/>
              </a:buClr>
            </a:pPr>
            <a:r>
              <a:rPr lang="en-US" dirty="0"/>
              <a:t>Cisco Certified Networking Associate</a:t>
            </a:r>
          </a:p>
          <a:p>
            <a:pPr>
              <a:buClr>
                <a:schemeClr val="accent2"/>
              </a:buClr>
            </a:pPr>
            <a:r>
              <a:rPr lang="en-US" dirty="0"/>
              <a:t>CompTIA A+</a:t>
            </a:r>
          </a:p>
          <a:p>
            <a:pPr>
              <a:buClr>
                <a:schemeClr val="accent2"/>
              </a:buClr>
            </a:pPr>
            <a:r>
              <a:rPr lang="en-US" dirty="0"/>
              <a:t>CompTIA Security+</a:t>
            </a:r>
          </a:p>
          <a:p>
            <a:pPr>
              <a:buClr>
                <a:schemeClr val="accent2"/>
              </a:buClr>
            </a:pPr>
            <a:r>
              <a:rPr lang="en-US" dirty="0"/>
              <a:t>CompTIA Network+</a:t>
            </a:r>
          </a:p>
          <a:p>
            <a:pPr>
              <a:buClr>
                <a:schemeClr val="accent2"/>
              </a:buClr>
            </a:pPr>
            <a:r>
              <a:rPr lang="en-US" dirty="0"/>
              <a:t>Microsoft Certified Solutions Expert – Business Intelligence</a:t>
            </a:r>
          </a:p>
          <a:p>
            <a:pPr>
              <a:buClr>
                <a:schemeClr val="accent2"/>
              </a:buClr>
            </a:pPr>
            <a:r>
              <a:rPr lang="en-US" dirty="0"/>
              <a:t>Microsoft Certified Solutions Associate – SQL</a:t>
            </a:r>
          </a:p>
          <a:p>
            <a:pPr>
              <a:buClr>
                <a:schemeClr val="accent2"/>
              </a:buClr>
            </a:pPr>
            <a:r>
              <a:rPr lang="en-US" dirty="0"/>
              <a:t>Microsoft Technology Associate – Database</a:t>
            </a:r>
          </a:p>
          <a:p>
            <a:pPr>
              <a:buClr>
                <a:schemeClr val="accent2"/>
              </a:buClr>
            </a:pPr>
            <a:r>
              <a:rPr lang="en-US" dirty="0"/>
              <a:t>Microsoft Technology Associate – Networking</a:t>
            </a:r>
          </a:p>
          <a:p>
            <a:pPr>
              <a:buClr>
                <a:schemeClr val="accent2"/>
              </a:buClr>
            </a:pPr>
            <a:r>
              <a:rPr lang="en-US" dirty="0"/>
              <a:t>Microsoft Windows Server 2012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0D946-884D-0949-B054-85AAC57090B5}"/>
              </a:ext>
            </a:extLst>
          </p:cNvPr>
          <p:cNvSpPr txBox="1"/>
          <p:nvPr/>
        </p:nvSpPr>
        <p:spPr>
          <a:xfrm>
            <a:off x="2362200" y="644610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Tw Cen MT Std" panose="020B0502020104020603" pitchFamily="34" charset="0"/>
              </a:rPr>
              <a:t>San Diego Workforce Partnership. ICT: Labor Market Analysis. 2014.</a:t>
            </a:r>
          </a:p>
        </p:txBody>
      </p:sp>
    </p:spTree>
    <p:extLst>
      <p:ext uri="{BB962C8B-B14F-4D97-AF65-F5344CB8AC3E}">
        <p14:creationId xmlns:p14="http://schemas.microsoft.com/office/powerpoint/2010/main" val="3778372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09DF-2FBA-934C-A2B7-7B703FBB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ICT certifications in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AC572-919B-C84B-9B9D-26FD8DD14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5410200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dirty="0"/>
              <a:t>Project Management Professional (PMP)</a:t>
            </a:r>
          </a:p>
          <a:p>
            <a:pPr>
              <a:buClr>
                <a:schemeClr val="accent2"/>
              </a:buClr>
            </a:pPr>
            <a:r>
              <a:rPr lang="en-US" dirty="0"/>
              <a:t>CompTIA Security+</a:t>
            </a:r>
          </a:p>
          <a:p>
            <a:pPr>
              <a:buClr>
                <a:schemeClr val="accent2"/>
              </a:buClr>
            </a:pPr>
            <a:r>
              <a:rPr lang="en-US" dirty="0"/>
              <a:t>IT Infrastructure Library (ITIL) Certification</a:t>
            </a:r>
          </a:p>
          <a:p>
            <a:pPr>
              <a:buClr>
                <a:schemeClr val="accent2"/>
              </a:buClr>
            </a:pPr>
            <a:r>
              <a:rPr lang="en-US" dirty="0"/>
              <a:t>Certified Information Systems Security Professional (CISSP)</a:t>
            </a:r>
          </a:p>
          <a:p>
            <a:pPr>
              <a:buClr>
                <a:schemeClr val="accent2"/>
              </a:buClr>
            </a:pPr>
            <a:r>
              <a:rPr lang="en-US" dirty="0"/>
              <a:t>Cisco Certified Network Associate (CCNA)</a:t>
            </a:r>
          </a:p>
          <a:p>
            <a:pPr>
              <a:buClr>
                <a:schemeClr val="accent2"/>
              </a:buClr>
            </a:pPr>
            <a:r>
              <a:rPr lang="en-US" dirty="0"/>
              <a:t>Certified A+ Technician</a:t>
            </a:r>
          </a:p>
          <a:p>
            <a:pPr>
              <a:buClr>
                <a:schemeClr val="accent2"/>
              </a:buClr>
            </a:pPr>
            <a:r>
              <a:rPr lang="en-US" dirty="0"/>
              <a:t>Cisco Certified Network Professional (CCNP)</a:t>
            </a:r>
          </a:p>
          <a:p>
            <a:pPr>
              <a:buClr>
                <a:schemeClr val="accent2"/>
              </a:buClr>
            </a:pPr>
            <a:r>
              <a:rPr lang="en-US" dirty="0"/>
              <a:t>CompTIA Network+</a:t>
            </a:r>
          </a:p>
          <a:p>
            <a:pPr>
              <a:buClr>
                <a:schemeClr val="accent2"/>
              </a:buClr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071A9-2D9C-FD4F-AD77-B026104A0333}"/>
              </a:ext>
            </a:extLst>
          </p:cNvPr>
          <p:cNvSpPr txBox="1"/>
          <p:nvPr/>
        </p:nvSpPr>
        <p:spPr>
          <a:xfrm>
            <a:off x="2362200" y="644610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Tw Cen MT Std" panose="020B0502020104020603" pitchFamily="34" charset="0"/>
              </a:rPr>
              <a:t>Burning Glass. Online Job Postings. 2017.</a:t>
            </a:r>
          </a:p>
        </p:txBody>
      </p:sp>
    </p:spTree>
    <p:extLst>
      <p:ext uri="{BB962C8B-B14F-4D97-AF65-F5344CB8AC3E}">
        <p14:creationId xmlns:p14="http://schemas.microsoft.com/office/powerpoint/2010/main" val="424322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09DF-2FBA-934C-A2B7-7B703FBB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ICT certifications in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AC572-919B-C84B-9B9D-26FD8DD14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5410200"/>
          </a:xfrm>
        </p:spPr>
        <p:txBody>
          <a:bodyPr>
            <a:normAutofit fontScale="92500"/>
          </a:bodyPr>
          <a:lstStyle/>
          <a:p>
            <a:pPr>
              <a:buClr>
                <a:schemeClr val="accent2"/>
              </a:buClr>
            </a:pPr>
            <a:r>
              <a:rPr lang="en-US" dirty="0"/>
              <a:t>Certified in the Government Enterprise IT (CGEIT)</a:t>
            </a:r>
          </a:p>
          <a:p>
            <a:pPr>
              <a:buClr>
                <a:schemeClr val="accent2"/>
              </a:buClr>
            </a:pPr>
            <a:r>
              <a:rPr lang="en-US" dirty="0"/>
              <a:t>AWE Certified Solutions Architect – Associate</a:t>
            </a:r>
          </a:p>
          <a:p>
            <a:pPr>
              <a:buClr>
                <a:schemeClr val="accent2"/>
              </a:buClr>
            </a:pPr>
            <a:r>
              <a:rPr lang="en-US" dirty="0"/>
              <a:t>Project Management Professional (PMP)</a:t>
            </a:r>
          </a:p>
          <a:p>
            <a:pPr>
              <a:buClr>
                <a:schemeClr val="accent2"/>
              </a:buClr>
            </a:pPr>
            <a:r>
              <a:rPr lang="en-US" dirty="0"/>
              <a:t>Certified Information Systems Security Professional (CISSP)</a:t>
            </a:r>
          </a:p>
          <a:p>
            <a:pPr>
              <a:buClr>
                <a:schemeClr val="accent2"/>
              </a:buClr>
            </a:pPr>
            <a:r>
              <a:rPr lang="en-US" dirty="0"/>
              <a:t>Certified in Risk and Information Systems Control (CRISC)</a:t>
            </a:r>
          </a:p>
          <a:p>
            <a:pPr>
              <a:buClr>
                <a:schemeClr val="accent2"/>
              </a:buClr>
            </a:pPr>
            <a:r>
              <a:rPr lang="en-US" dirty="0"/>
              <a:t>Certified Information Security Manager (CISM)</a:t>
            </a:r>
          </a:p>
          <a:p>
            <a:pPr>
              <a:buClr>
                <a:schemeClr val="accent2"/>
              </a:buClr>
            </a:pPr>
            <a:r>
              <a:rPr lang="en-US" dirty="0"/>
              <a:t>Certified ScrumMaster</a:t>
            </a:r>
          </a:p>
          <a:p>
            <a:pPr>
              <a:buClr>
                <a:schemeClr val="accent2"/>
              </a:buClr>
            </a:pPr>
            <a:r>
              <a:rPr lang="en-US" dirty="0"/>
              <a:t>Certified Ethical Hacker (CEH)</a:t>
            </a:r>
          </a:p>
          <a:p>
            <a:pPr>
              <a:buClr>
                <a:schemeClr val="accent2"/>
              </a:buClr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071A9-2D9C-FD4F-AD77-B026104A0333}"/>
              </a:ext>
            </a:extLst>
          </p:cNvPr>
          <p:cNvSpPr txBox="1"/>
          <p:nvPr/>
        </p:nvSpPr>
        <p:spPr>
          <a:xfrm>
            <a:off x="2362200" y="644610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w Cen MT Std" panose="020B0502020104020603" pitchFamily="34" charset="0"/>
              </a:rPr>
              <a:t>CIO.com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Tw Cen MT Std" panose="020B0502020104020603" pitchFamily="34" charset="0"/>
              </a:rPr>
              <a:t>. The 15 most valuable IT certifications today. 2018.</a:t>
            </a:r>
          </a:p>
        </p:txBody>
      </p:sp>
    </p:spTree>
    <p:extLst>
      <p:ext uri="{BB962C8B-B14F-4D97-AF65-F5344CB8AC3E}">
        <p14:creationId xmlns:p14="http://schemas.microsoft.com/office/powerpoint/2010/main" val="3336856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>
                <a:ea typeface="ＭＳ Ｐゴシック" pitchFamily="34" charset="-128"/>
              </a:rPr>
              <a:t>Challenges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0DD6A-1F1C-0C4A-A96A-6A3287A8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2285886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10000"/>
              <a:tabLst>
                <a:tab pos="1371532" algn="l"/>
              </a:tabLst>
            </a:pPr>
            <a:r>
              <a:rPr lang="en-US" dirty="0">
                <a:latin typeface="Tw Cen MT" panose="020B0602020104020603" pitchFamily="34" charset="77"/>
              </a:rPr>
              <a:t>There is no shortage of ICT &amp; Digital Media programs/certificates in the region</a:t>
            </a:r>
          </a:p>
          <a:p>
            <a:pPr defTabSz="2285886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10000"/>
              <a:tabLst>
                <a:tab pos="1371532" algn="l"/>
              </a:tabLst>
            </a:pPr>
            <a:r>
              <a:rPr lang="en-US" dirty="0">
                <a:latin typeface="Tw Cen MT" panose="020B0602020104020603" pitchFamily="34" charset="77"/>
              </a:rPr>
              <a:t>Navigating through existing programs can be extremely difficult</a:t>
            </a:r>
          </a:p>
          <a:p>
            <a:pPr defTabSz="2285886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10000"/>
              <a:tabLst>
                <a:tab pos="1371532" algn="l"/>
              </a:tabLst>
            </a:pPr>
            <a:r>
              <a:rPr lang="en-US" dirty="0">
                <a:latin typeface="Tw Cen MT" panose="020B0602020104020603" pitchFamily="34" charset="77"/>
              </a:rPr>
              <a:t>ICT programs have the highest enrollments, but low retention and completion numbers</a:t>
            </a:r>
          </a:p>
        </p:txBody>
      </p:sp>
    </p:spTree>
    <p:extLst>
      <p:ext uri="{BB962C8B-B14F-4D97-AF65-F5344CB8AC3E}">
        <p14:creationId xmlns:p14="http://schemas.microsoft.com/office/powerpoint/2010/main" val="1181642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0F8A3-DA5F-144A-8866-A81FD6CE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with the end (career) in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BAE0E-B428-E944-84FB-2CB638343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810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First ask yourself…</a:t>
            </a:r>
          </a:p>
          <a:p>
            <a:pPr marL="0" indent="0">
              <a:buNone/>
            </a:pPr>
            <a:r>
              <a:rPr lang="en-US" sz="4000" dirty="0"/>
              <a:t>What occupation am I interested in?</a:t>
            </a:r>
          </a:p>
        </p:txBody>
      </p:sp>
    </p:spTree>
    <p:extLst>
      <p:ext uri="{BB962C8B-B14F-4D97-AF65-F5344CB8AC3E}">
        <p14:creationId xmlns:p14="http://schemas.microsoft.com/office/powerpoint/2010/main" val="245588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3ECB6-E762-4B41-9639-FC57CF06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Type in key words (occupation) in the search bar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15D7E57-319E-474B-A130-2B6FCB22D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8" y="1066800"/>
            <a:ext cx="8908683" cy="4876800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9121952-6485-9048-AF1D-D7E62169FFC3}"/>
              </a:ext>
            </a:extLst>
          </p:cNvPr>
          <p:cNvCxnSpPr>
            <a:cxnSpLocks/>
          </p:cNvCxnSpPr>
          <p:nvPr/>
        </p:nvCxnSpPr>
        <p:spPr>
          <a:xfrm flipV="1">
            <a:off x="4953000" y="5410200"/>
            <a:ext cx="0" cy="7620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5762F8A-91C2-6142-A465-1E10CE154DB1}"/>
              </a:ext>
            </a:extLst>
          </p:cNvPr>
          <p:cNvSpPr txBox="1"/>
          <p:nvPr/>
        </p:nvSpPr>
        <p:spPr>
          <a:xfrm>
            <a:off x="4953000" y="61722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w Cen MT Std" panose="020B0502020104020603" pitchFamily="34" charset="0"/>
              </a:rPr>
              <a:t>workforce.emsicc.com</a:t>
            </a:r>
            <a:endParaRPr lang="en-US" sz="2800" b="1" dirty="0">
              <a:solidFill>
                <a:schemeClr val="tx2">
                  <a:lumMod val="90000"/>
                  <a:lumOff val="10000"/>
                </a:schemeClr>
              </a:solidFill>
              <a:latin typeface="Tw Cen MT Std" panose="020B05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15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93F5-9FB9-DE45-953A-AB022DE6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Search by key word(s) like you would in O*NET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167250-25E8-AA4F-AC06-BA388E876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0" y="885827"/>
            <a:ext cx="8534400" cy="5938326"/>
          </a:xfrm>
        </p:spPr>
      </p:pic>
    </p:spTree>
    <p:extLst>
      <p:ext uri="{BB962C8B-B14F-4D97-AF65-F5344CB8AC3E}">
        <p14:creationId xmlns:p14="http://schemas.microsoft.com/office/powerpoint/2010/main" val="1526637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93F5-9FB9-DE45-953A-AB022DE6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See if the job description and tasks are interesting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AD9EEE-B4A2-E44E-8644-E262E3DC0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7599"/>
            <a:ext cx="9192805" cy="4903601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48FC909-976D-CC46-90B9-C716AB6011E9}"/>
              </a:ext>
            </a:extLst>
          </p:cNvPr>
          <p:cNvSpPr/>
          <p:nvPr/>
        </p:nvSpPr>
        <p:spPr>
          <a:xfrm>
            <a:off x="1219200" y="1752600"/>
            <a:ext cx="745137" cy="31646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30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7CF49-BE8A-A645-9A8D-7C846DC97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B82C4-9244-F340-9DE1-D3152D8B9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000"/>
              </a:spcAft>
              <a:buClr>
                <a:schemeClr val="accent2"/>
              </a:buClr>
            </a:pPr>
            <a:r>
              <a:rPr lang="en-US" dirty="0"/>
              <a:t>Understand the importance of the middle-skill job market</a:t>
            </a:r>
          </a:p>
          <a:p>
            <a:pPr>
              <a:spcAft>
                <a:spcPts val="2000"/>
              </a:spcAft>
              <a:buClr>
                <a:schemeClr val="accent2"/>
              </a:buClr>
            </a:pPr>
            <a:r>
              <a:rPr lang="en-US" dirty="0"/>
              <a:t>Discuss the need to market the Priority &amp; Emerging Sectors and their in-demand (top) jobs</a:t>
            </a:r>
          </a:p>
          <a:p>
            <a:pPr>
              <a:spcAft>
                <a:spcPts val="2000"/>
              </a:spcAft>
              <a:buClr>
                <a:schemeClr val="accent2"/>
              </a:buClr>
            </a:pPr>
            <a:r>
              <a:rPr lang="en-US" dirty="0"/>
              <a:t>Explore strategies to navigate programs and careers</a:t>
            </a:r>
          </a:p>
        </p:txBody>
      </p:sp>
    </p:spTree>
    <p:extLst>
      <p:ext uri="{BB962C8B-B14F-4D97-AF65-F5344CB8AC3E}">
        <p14:creationId xmlns:p14="http://schemas.microsoft.com/office/powerpoint/2010/main" val="2977832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93F5-9FB9-DE45-953A-AB022DE6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 what kind of education is required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9D4660-A7BB-5546-B76D-09B01F02B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23041"/>
            <a:ext cx="8077200" cy="574286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BE6C8F1-240E-7344-8A7E-861344D2BBA6}"/>
              </a:ext>
            </a:extLst>
          </p:cNvPr>
          <p:cNvSpPr/>
          <p:nvPr/>
        </p:nvSpPr>
        <p:spPr>
          <a:xfrm>
            <a:off x="177208" y="2362200"/>
            <a:ext cx="4318591" cy="2438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45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3A585D-4790-A549-AB11-EC3E63B01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0600"/>
            <a:ext cx="7277099" cy="7360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F393F5-9FB9-DE45-953A-AB022DE6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Click on links to live online job postings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8FC909-976D-CC46-90B9-C716AB6011E9}"/>
              </a:ext>
            </a:extLst>
          </p:cNvPr>
          <p:cNvSpPr/>
          <p:nvPr/>
        </p:nvSpPr>
        <p:spPr>
          <a:xfrm>
            <a:off x="4495800" y="1524000"/>
            <a:ext cx="1371600" cy="46886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7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58B6FA-9254-3840-B52B-189D6A55739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7696200" cy="5823214"/>
          </a:xfrm>
        </p:spPr>
      </p:pic>
    </p:spTree>
    <p:extLst>
      <p:ext uri="{BB962C8B-B14F-4D97-AF65-F5344CB8AC3E}">
        <p14:creationId xmlns:p14="http://schemas.microsoft.com/office/powerpoint/2010/main" val="3598664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93F5-9FB9-DE45-953A-AB022DE6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Ask for an informational interview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559D50-FE56-864C-9F02-BA5F4E0AC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3"/>
          <a:stretch/>
        </p:blipFill>
        <p:spPr>
          <a:xfrm>
            <a:off x="743863" y="885827"/>
            <a:ext cx="7656273" cy="5986778"/>
          </a:xfrm>
        </p:spPr>
      </p:pic>
    </p:spTree>
    <p:extLst>
      <p:ext uri="{BB962C8B-B14F-4D97-AF65-F5344CB8AC3E}">
        <p14:creationId xmlns:p14="http://schemas.microsoft.com/office/powerpoint/2010/main" val="24587894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DA54F-8C9F-CF4E-8D0C-8D551578E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1A94A-24D4-B145-BCFA-8B9F827B0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2000"/>
              </a:spcAft>
              <a:buClr>
                <a:schemeClr val="accent2"/>
              </a:buClr>
            </a:pPr>
            <a:r>
              <a:rPr lang="en-US" dirty="0"/>
              <a:t>Expose students early to in-demand jobs in our Priority &amp; Emerging Sectors</a:t>
            </a:r>
          </a:p>
          <a:p>
            <a:pPr>
              <a:lnSpc>
                <a:spcPct val="120000"/>
              </a:lnSpc>
              <a:spcAft>
                <a:spcPts val="2000"/>
              </a:spcAft>
              <a:buClr>
                <a:schemeClr val="accent2"/>
              </a:buClr>
            </a:pPr>
            <a:r>
              <a:rPr lang="en-US" dirty="0"/>
              <a:t>Begin with the end (career) in mind to help students navigate the various course/program offerings in the region and online</a:t>
            </a:r>
          </a:p>
        </p:txBody>
      </p:sp>
    </p:spTree>
    <p:extLst>
      <p:ext uri="{BB962C8B-B14F-4D97-AF65-F5344CB8AC3E}">
        <p14:creationId xmlns:p14="http://schemas.microsoft.com/office/powerpoint/2010/main" val="18527426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457EC8-30BB-0141-803F-3C15AA91D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1" y="838200"/>
            <a:ext cx="9148461" cy="51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76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64C9-256D-904F-8014-9D49166C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LMI provides recs to regional workgroups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A7267-2909-6341-A3EC-8B25A921B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5334000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dirty="0"/>
              <a:t>Data &amp; Research (Labor Market Information)</a:t>
            </a:r>
          </a:p>
          <a:p>
            <a:pPr>
              <a:buClr>
                <a:schemeClr val="accent2"/>
              </a:buClr>
            </a:pPr>
            <a:r>
              <a:rPr lang="en-US" dirty="0"/>
              <a:t>Marketing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Career Pathways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MS/HS Engagement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Pathway Navigation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Work-based Learning and Job Placement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Tutoring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Employer Engagement and Deputy Sector Navigators (DSNs)</a:t>
            </a:r>
          </a:p>
        </p:txBody>
      </p:sp>
    </p:spTree>
    <p:extLst>
      <p:ext uri="{BB962C8B-B14F-4D97-AF65-F5344CB8AC3E}">
        <p14:creationId xmlns:p14="http://schemas.microsoft.com/office/powerpoint/2010/main" val="30020615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/>
          <p:cNvSpPr/>
          <p:nvPr/>
        </p:nvSpPr>
        <p:spPr bwMode="auto">
          <a:xfrm>
            <a:off x="-76200" y="1524000"/>
            <a:ext cx="9220200" cy="4191000"/>
          </a:xfrm>
          <a:prstGeom prst="wave">
            <a:avLst/>
          </a:prstGeom>
          <a:solidFill>
            <a:schemeClr val="tx2">
              <a:lumMod val="25000"/>
              <a:lumOff val="75000"/>
              <a:alpha val="61961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1C1C1C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04805"/>
            <a:ext cx="2042160" cy="18287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C1663-E039-304A-B91D-E5F4EC526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00" y="3047956"/>
            <a:ext cx="6400800" cy="175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Thank you!</a:t>
            </a:r>
            <a:endParaRPr lang="en-US" sz="5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FC80F-2863-D34A-9BA2-7050177747AC}"/>
              </a:ext>
            </a:extLst>
          </p:cNvPr>
          <p:cNvSpPr txBox="1"/>
          <p:nvPr/>
        </p:nvSpPr>
        <p:spPr>
          <a:xfrm>
            <a:off x="304800" y="602474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Tw Cen MT Std" panose="020B0502020104020603" pitchFamily="34" charset="0"/>
              </a:rPr>
              <a:t>tngobartel@miracosta.edu</a:t>
            </a:r>
            <a:endParaRPr lang="en-US" sz="3200" b="1" dirty="0">
              <a:solidFill>
                <a:schemeClr val="tx2">
                  <a:lumMod val="90000"/>
                  <a:lumOff val="10000"/>
                </a:schemeClr>
              </a:solidFill>
              <a:latin typeface="Tw Cen MT Std" panose="020B05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33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6134" y="2928937"/>
            <a:ext cx="8229600" cy="3916363"/>
          </a:xfrm>
        </p:spPr>
        <p:txBody>
          <a:bodyPr>
            <a:normAutofit/>
          </a:bodyPr>
          <a:lstStyle/>
          <a:p>
            <a:pPr marL="0" indent="0" algn="ctr" defTabSz="2285886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ct val="110000"/>
              <a:buNone/>
              <a:tabLst>
                <a:tab pos="1370013" algn="l"/>
              </a:tabLst>
            </a:pPr>
            <a:r>
              <a:rPr lang="en-US" dirty="0">
                <a:latin typeface="Tw Cen MT" panose="020B0602020104020603" pitchFamily="34" charset="77"/>
              </a:rPr>
              <a:t>“increase by at least 20% the number of CCC students annually who </a:t>
            </a:r>
            <a:r>
              <a:rPr lang="en-US">
                <a:latin typeface="Tw Cen MT" panose="020B0602020104020603" pitchFamily="34" charset="77"/>
              </a:rPr>
              <a:t>acquire associate </a:t>
            </a:r>
            <a:r>
              <a:rPr lang="en-US" dirty="0">
                <a:latin typeface="Tw Cen MT" panose="020B0602020104020603" pitchFamily="34" charset="77"/>
              </a:rPr>
              <a:t>degrees, credentials, certificates, or specific skill sets that prepare them for an </a:t>
            </a:r>
            <a:r>
              <a:rPr lang="en-US" b="1" dirty="0">
                <a:latin typeface="Tw Cen MT" panose="020B0602020104020603" pitchFamily="34" charset="77"/>
              </a:rPr>
              <a:t>in-demand job”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72FE1-7567-D54B-8463-2A3DC40017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9"/>
          <a:stretch/>
        </p:blipFill>
        <p:spPr>
          <a:xfrm>
            <a:off x="-228600" y="0"/>
            <a:ext cx="9779068" cy="191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80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EACBA-E7DC-6748-8A22-1D0F6526B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COE Product: Regional Scans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1507FF-340E-7B4D-87C0-F53EAA8C9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"/>
          <a:stretch/>
        </p:blipFill>
        <p:spPr>
          <a:xfrm>
            <a:off x="-122791" y="838200"/>
            <a:ext cx="934299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4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pitchFamily="34" charset="-128"/>
              </a:rPr>
              <a:t>Jobs Breakdown in San Diego County, 2017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F09A06-A4D7-7545-89C2-CE70126AF2B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57319"/>
          <a:ext cx="8229600" cy="527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26">
            <a:extLst>
              <a:ext uri="{FF2B5EF4-FFF2-40B4-BE49-F238E27FC236}">
                <a16:creationId xmlns:a16="http://schemas.microsoft.com/office/drawing/2014/main" id="{B54CFB19-5AFD-4448-8607-0A32613EB069}"/>
              </a:ext>
            </a:extLst>
          </p:cNvPr>
          <p:cNvSpPr txBox="1"/>
          <p:nvPr/>
        </p:nvSpPr>
        <p:spPr>
          <a:xfrm>
            <a:off x="3810000" y="3200400"/>
            <a:ext cx="1371600" cy="10668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0000"/>
                </a:solidFill>
                <a:latin typeface="Tw Cen MT" panose="020B0602020104020603" pitchFamily="34" charset="77"/>
                <a:ea typeface="Tw Cen MT" panose="020B0602020104020603" pitchFamily="34" charset="77"/>
                <a:cs typeface="Times New Roman" panose="02020603050405020304" pitchFamily="18" charset="0"/>
              </a:rPr>
              <a:t>1.5M Jobs</a:t>
            </a:r>
            <a:endParaRPr lang="en-US" sz="3200" dirty="0">
              <a:solidFill>
                <a:srgbClr val="000000"/>
              </a:solidFill>
              <a:latin typeface="Tw Cen MT" panose="020B0602020104020603" pitchFamily="34" charset="77"/>
              <a:ea typeface="Tw Cen MT" panose="020B0602020104020603" pitchFamily="34" charset="77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500E8-7BF6-7D43-8E1C-A2F064395C29}"/>
              </a:ext>
            </a:extLst>
          </p:cNvPr>
          <p:cNvSpPr txBox="1"/>
          <p:nvPr/>
        </p:nvSpPr>
        <p:spPr>
          <a:xfrm>
            <a:off x="76200" y="6446837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Emsi. Job classifications defined by COE</a:t>
            </a:r>
          </a:p>
        </p:txBody>
      </p:sp>
    </p:spTree>
    <p:extLst>
      <p:ext uri="{BB962C8B-B14F-4D97-AF65-F5344CB8AC3E}">
        <p14:creationId xmlns:p14="http://schemas.microsoft.com/office/powerpoint/2010/main" val="2278024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EEF52A-969E-0B43-97F5-856A1313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/>
              <a:t>Above-middle-skill vs. middle-skill job market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2C9FAB-8AE1-5C4E-8452-CE89E10FD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3513" y="1793791"/>
            <a:ext cx="8804287" cy="3745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203E78-A856-BF47-A0FC-5B0F8C9F7557}"/>
              </a:ext>
            </a:extLst>
          </p:cNvPr>
          <p:cNvSpPr txBox="1"/>
          <p:nvPr/>
        </p:nvSpPr>
        <p:spPr>
          <a:xfrm>
            <a:off x="76200" y="6446837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Emsi. Graph by COE</a:t>
            </a:r>
          </a:p>
        </p:txBody>
      </p:sp>
    </p:spTree>
    <p:extLst>
      <p:ext uri="{BB962C8B-B14F-4D97-AF65-F5344CB8AC3E}">
        <p14:creationId xmlns:p14="http://schemas.microsoft.com/office/powerpoint/2010/main" val="3571907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dirty="0">
                <a:ea typeface="ＭＳ Ｐゴシック" pitchFamily="34" charset="-128"/>
              </a:rPr>
              <a:t>Have opportunities for economic mobility</a:t>
            </a:r>
            <a:endParaRPr lang="en-US" sz="400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5826695-BB0B-1647-A34A-761B5273D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" y="2034603"/>
            <a:ext cx="9062205" cy="286422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52AFEC-3199-0743-BE5A-84568CA21C3E}"/>
              </a:ext>
            </a:extLst>
          </p:cNvPr>
          <p:cNvSpPr txBox="1"/>
          <p:nvPr/>
        </p:nvSpPr>
        <p:spPr>
          <a:xfrm>
            <a:off x="7696200" y="21336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98C0FB-5709-5F4D-9550-E2244FA19C27}"/>
              </a:ext>
            </a:extLst>
          </p:cNvPr>
          <p:cNvSpPr txBox="1"/>
          <p:nvPr/>
        </p:nvSpPr>
        <p:spPr>
          <a:xfrm>
            <a:off x="272769" y="6047606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*The Self-Sufficiency Standard is the hourly wage ($15.99) that a single adult (with no family) needs to earn to meet basic needs in San Diego County. selfsufficiencystandard.org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F9DA1B-AD0F-1E45-8351-A50A1F74E14C}"/>
              </a:ext>
            </a:extLst>
          </p:cNvPr>
          <p:cNvSpPr txBox="1"/>
          <p:nvPr/>
        </p:nvSpPr>
        <p:spPr>
          <a:xfrm>
            <a:off x="7277100" y="3200400"/>
            <a:ext cx="1143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$15.99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1749028"/>
      </p:ext>
    </p:extLst>
  </p:cSld>
  <p:clrMapOvr>
    <a:masterClrMapping/>
  </p:clrMapOvr>
</p:sld>
</file>

<file path=ppt/theme/theme1.xml><?xml version="1.0" encoding="utf-8"?>
<a:theme xmlns:a="http://schemas.openxmlformats.org/drawingml/2006/main" name="dots_coe">
  <a:themeElements>
    <a:clrScheme name="COE">
      <a:dk1>
        <a:srgbClr val="1C1C1C"/>
      </a:dk1>
      <a:lt1>
        <a:sysClr val="window" lastClr="FFFFFF"/>
      </a:lt1>
      <a:dk2>
        <a:srgbClr val="193833"/>
      </a:dk2>
      <a:lt2>
        <a:srgbClr val="E1EE7E"/>
      </a:lt2>
      <a:accent1>
        <a:srgbClr val="193833"/>
      </a:accent1>
      <a:accent2>
        <a:srgbClr val="A5B818"/>
      </a:accent2>
      <a:accent3>
        <a:srgbClr val="717E10"/>
      </a:accent3>
      <a:accent4>
        <a:srgbClr val="5F5F5F"/>
      </a:accent4>
      <a:accent5>
        <a:srgbClr val="A9A9A9"/>
      </a:accent5>
      <a:accent6>
        <a:srgbClr val="E1EE7E"/>
      </a:accent6>
      <a:hlink>
        <a:srgbClr val="A5B818"/>
      </a:hlink>
      <a:folHlink>
        <a:srgbClr val="A8B818"/>
      </a:folHlink>
    </a:clrScheme>
    <a:fontScheme name="Custom 2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COE">
      <a:dk1>
        <a:srgbClr val="1C1C1C"/>
      </a:dk1>
      <a:lt1>
        <a:sysClr val="window" lastClr="FFFFFF"/>
      </a:lt1>
      <a:dk2>
        <a:srgbClr val="193833"/>
      </a:dk2>
      <a:lt2>
        <a:srgbClr val="E1EE7E"/>
      </a:lt2>
      <a:accent1>
        <a:srgbClr val="193833"/>
      </a:accent1>
      <a:accent2>
        <a:srgbClr val="A5B818"/>
      </a:accent2>
      <a:accent3>
        <a:srgbClr val="717E10"/>
      </a:accent3>
      <a:accent4>
        <a:srgbClr val="5F5F5F"/>
      </a:accent4>
      <a:accent5>
        <a:srgbClr val="A9A9A9"/>
      </a:accent5>
      <a:accent6>
        <a:srgbClr val="E1EE7E"/>
      </a:accent6>
      <a:hlink>
        <a:srgbClr val="A5B818"/>
      </a:hlink>
      <a:folHlink>
        <a:srgbClr val="A8B81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e">
  <a:themeElements>
    <a:clrScheme name="COE">
      <a:dk1>
        <a:srgbClr val="1C1C1C"/>
      </a:dk1>
      <a:lt1>
        <a:sysClr val="window" lastClr="FFFFFF"/>
      </a:lt1>
      <a:dk2>
        <a:srgbClr val="193833"/>
      </a:dk2>
      <a:lt2>
        <a:srgbClr val="E1EE7E"/>
      </a:lt2>
      <a:accent1>
        <a:srgbClr val="193833"/>
      </a:accent1>
      <a:accent2>
        <a:srgbClr val="A5B818"/>
      </a:accent2>
      <a:accent3>
        <a:srgbClr val="717E10"/>
      </a:accent3>
      <a:accent4>
        <a:srgbClr val="5F5F5F"/>
      </a:accent4>
      <a:accent5>
        <a:srgbClr val="A9A9A9"/>
      </a:accent5>
      <a:accent6>
        <a:srgbClr val="E1EE7E"/>
      </a:accent6>
      <a:hlink>
        <a:srgbClr val="A5B818"/>
      </a:hlink>
      <a:folHlink>
        <a:srgbClr val="A8B81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e" id="{E5C379F6-DBA2-4060-A3DD-19C57E38C417}" vid="{BEA4ACA3-4ABF-445D-ABA6-AE2353CF844F}"/>
    </a:ext>
  </a:extLst>
</a:theme>
</file>

<file path=ppt/theme/theme4.xml><?xml version="1.0" encoding="utf-8"?>
<a:theme xmlns:a="http://schemas.openxmlformats.org/drawingml/2006/main" name="4_Default Design">
  <a:themeElements>
    <a:clrScheme name="COE">
      <a:dk1>
        <a:srgbClr val="1C1C1C"/>
      </a:dk1>
      <a:lt1>
        <a:sysClr val="window" lastClr="FFFFFF"/>
      </a:lt1>
      <a:dk2>
        <a:srgbClr val="193833"/>
      </a:dk2>
      <a:lt2>
        <a:srgbClr val="E1EE7E"/>
      </a:lt2>
      <a:accent1>
        <a:srgbClr val="193833"/>
      </a:accent1>
      <a:accent2>
        <a:srgbClr val="A5B818"/>
      </a:accent2>
      <a:accent3>
        <a:srgbClr val="717E10"/>
      </a:accent3>
      <a:accent4>
        <a:srgbClr val="5F5F5F"/>
      </a:accent4>
      <a:accent5>
        <a:srgbClr val="A9A9A9"/>
      </a:accent5>
      <a:accent6>
        <a:srgbClr val="E1EE7E"/>
      </a:accent6>
      <a:hlink>
        <a:srgbClr val="A5B818"/>
      </a:hlink>
      <a:folHlink>
        <a:srgbClr val="A8B81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hwi presentation">
  <a:themeElements>
    <a:clrScheme name="COE modified">
      <a:dk1>
        <a:srgbClr val="1C1C1C"/>
      </a:dk1>
      <a:lt1>
        <a:sysClr val="window" lastClr="FFFFFF"/>
      </a:lt1>
      <a:dk2>
        <a:srgbClr val="193833"/>
      </a:dk2>
      <a:lt2>
        <a:srgbClr val="E1EE7E"/>
      </a:lt2>
      <a:accent1>
        <a:srgbClr val="A5B818"/>
      </a:accent1>
      <a:accent2>
        <a:srgbClr val="F7941E"/>
      </a:accent2>
      <a:accent3>
        <a:srgbClr val="0072BC"/>
      </a:accent3>
      <a:accent4>
        <a:srgbClr val="5F5F5F"/>
      </a:accent4>
      <a:accent5>
        <a:srgbClr val="A9A9A9"/>
      </a:accent5>
      <a:accent6>
        <a:srgbClr val="E1EE7E"/>
      </a:accent6>
      <a:hlink>
        <a:srgbClr val="0072BC"/>
      </a:hlink>
      <a:folHlink>
        <a:srgbClr val="0072BC"/>
      </a:folHlink>
    </a:clrScheme>
    <a:fontScheme name="COE">
      <a:majorFont>
        <a:latin typeface="Tw Cen MT Condensed Extra Bold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dots_coe</Template>
  <TotalTime>15421</TotalTime>
  <Words>951</Words>
  <Application>Microsoft Office PowerPoint</Application>
  <PresentationFormat>On-screen Show (4:3)</PresentationFormat>
  <Paragraphs>212</Paragraphs>
  <Slides>47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ＭＳ Ｐゴシック</vt:lpstr>
      <vt:lpstr>Arial</vt:lpstr>
      <vt:lpstr>Arial Black</vt:lpstr>
      <vt:lpstr>Arial Narrow</vt:lpstr>
      <vt:lpstr>Calibri</vt:lpstr>
      <vt:lpstr>Times New Roman</vt:lpstr>
      <vt:lpstr>Tw Cen MT</vt:lpstr>
      <vt:lpstr>Tw Cen MT Condensed Extra Bold</vt:lpstr>
      <vt:lpstr>Tw Cen MT Std</vt:lpstr>
      <vt:lpstr>Tw Cen MT Std Extra Bold</vt:lpstr>
      <vt:lpstr>dots_coe</vt:lpstr>
      <vt:lpstr>2_Default Design</vt:lpstr>
      <vt:lpstr>coe</vt:lpstr>
      <vt:lpstr>4_Default Design</vt:lpstr>
      <vt:lpstr>hwi presentation</vt:lpstr>
      <vt:lpstr>Priority &amp; Emerging Sectors: Middle-Skill Job Market</vt:lpstr>
      <vt:lpstr>About the COE</vt:lpstr>
      <vt:lpstr>114 colleges, 9 COEs</vt:lpstr>
      <vt:lpstr>Objectives for today</vt:lpstr>
      <vt:lpstr>PowerPoint Presentation</vt:lpstr>
      <vt:lpstr>COE Product: Regional Scans</vt:lpstr>
      <vt:lpstr>Jobs Breakdown in San Diego County, 2017</vt:lpstr>
      <vt:lpstr>Above-middle-skill vs. middle-skill job market</vt:lpstr>
      <vt:lpstr>Have opportunities for economic mobility</vt:lpstr>
      <vt:lpstr>PowerPoint Presentation</vt:lpstr>
      <vt:lpstr>I have a list of occupations. Now what?</vt:lpstr>
      <vt:lpstr>COE Product: Sector Analyses</vt:lpstr>
      <vt:lpstr>7 Priority &amp; Emerging Sectors</vt:lpstr>
      <vt:lpstr>An in-demand job does not equal enrollments</vt:lpstr>
      <vt:lpstr>What is labor market demand and supply?</vt:lpstr>
      <vt:lpstr>SOC-TOP-CIP crosswalk and code alignment</vt:lpstr>
      <vt:lpstr>Where are the gaps/opportunities?</vt:lpstr>
      <vt:lpstr>One TOP code trains for 4 top middle-skill jobs</vt:lpstr>
      <vt:lpstr>Why are the supply numbers so low?</vt:lpstr>
      <vt:lpstr>PowerPoint Presentation</vt:lpstr>
      <vt:lpstr>Guided marketing to help navigate 350+ job types</vt:lpstr>
      <vt:lpstr>CareerEd.org</vt:lpstr>
      <vt:lpstr>Targeted sectors and in-demand jobs</vt:lpstr>
      <vt:lpstr>PowerPoint Presentation</vt:lpstr>
      <vt:lpstr>PowerPoint Presentation</vt:lpstr>
      <vt:lpstr>PowerPoint Presentation</vt:lpstr>
      <vt:lpstr>Recommendations for LS &amp; other sectors</vt:lpstr>
      <vt:lpstr>PowerPoint Presentation</vt:lpstr>
      <vt:lpstr>Where are the gaps/opportunities?</vt:lpstr>
      <vt:lpstr>PowerPoint Presentation</vt:lpstr>
      <vt:lpstr>Depending on the occupation, languages vary</vt:lpstr>
      <vt:lpstr>Top ICT certifications in 2014</vt:lpstr>
      <vt:lpstr>Top ICT certifications in 2017</vt:lpstr>
      <vt:lpstr>Top ICT certifications in 2018</vt:lpstr>
      <vt:lpstr>Challenges</vt:lpstr>
      <vt:lpstr>Start with the end (career) in mind</vt:lpstr>
      <vt:lpstr>Type in key words (occupation) in the search bar</vt:lpstr>
      <vt:lpstr>Search by key word(s) like you would in O*NET</vt:lpstr>
      <vt:lpstr>See if the job description and tasks are interesting</vt:lpstr>
      <vt:lpstr>Understand what kind of education is required</vt:lpstr>
      <vt:lpstr>Click on links to live online job postings</vt:lpstr>
      <vt:lpstr>PowerPoint Presentation</vt:lpstr>
      <vt:lpstr>Ask for an informational interview</vt:lpstr>
      <vt:lpstr>Key Takeaways</vt:lpstr>
      <vt:lpstr>PowerPoint Presentation</vt:lpstr>
      <vt:lpstr>LMI provides recs to regional workgroups</vt:lpstr>
      <vt:lpstr>PowerPoint Presentation</vt:lpstr>
    </vt:vector>
  </TitlesOfParts>
  <Company>Los Rios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w1200020</dc:creator>
  <cp:lastModifiedBy>Instructor</cp:lastModifiedBy>
  <cp:revision>2090</cp:revision>
  <cp:lastPrinted>2018-11-26T20:43:16Z</cp:lastPrinted>
  <dcterms:created xsi:type="dcterms:W3CDTF">2013-10-22T23:37:51Z</dcterms:created>
  <dcterms:modified xsi:type="dcterms:W3CDTF">2018-11-30T21:06:28Z</dcterms:modified>
</cp:coreProperties>
</file>