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8"/>
  </p:notesMasterIdLst>
  <p:handoutMasterIdLst>
    <p:handoutMasterId r:id="rId39"/>
  </p:handoutMasterIdLst>
  <p:sldIdLst>
    <p:sldId id="320" r:id="rId2"/>
    <p:sldId id="259" r:id="rId3"/>
    <p:sldId id="327" r:id="rId4"/>
    <p:sldId id="398" r:id="rId5"/>
    <p:sldId id="339" r:id="rId6"/>
    <p:sldId id="326" r:id="rId7"/>
    <p:sldId id="397" r:id="rId8"/>
    <p:sldId id="335" r:id="rId9"/>
    <p:sldId id="373" r:id="rId10"/>
    <p:sldId id="329" r:id="rId11"/>
    <p:sldId id="318" r:id="rId12"/>
    <p:sldId id="388" r:id="rId13"/>
    <p:sldId id="336" r:id="rId14"/>
    <p:sldId id="334" r:id="rId15"/>
    <p:sldId id="369" r:id="rId16"/>
    <p:sldId id="393" r:id="rId17"/>
    <p:sldId id="370" r:id="rId18"/>
    <p:sldId id="377" r:id="rId19"/>
    <p:sldId id="331" r:id="rId20"/>
    <p:sldId id="371" r:id="rId21"/>
    <p:sldId id="375" r:id="rId22"/>
    <p:sldId id="374" r:id="rId23"/>
    <p:sldId id="376" r:id="rId24"/>
    <p:sldId id="378" r:id="rId25"/>
    <p:sldId id="379" r:id="rId26"/>
    <p:sldId id="389" r:id="rId27"/>
    <p:sldId id="390" r:id="rId28"/>
    <p:sldId id="391" r:id="rId29"/>
    <p:sldId id="401" r:id="rId30"/>
    <p:sldId id="384" r:id="rId31"/>
    <p:sldId id="385" r:id="rId32"/>
    <p:sldId id="395" r:id="rId33"/>
    <p:sldId id="383" r:id="rId34"/>
    <p:sldId id="396" r:id="rId35"/>
    <p:sldId id="400" r:id="rId36"/>
    <p:sldId id="39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B6B0"/>
    <a:srgbClr val="E4E6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2"/>
    <p:restoredTop sz="85690"/>
  </p:normalViewPr>
  <p:slideViewPr>
    <p:cSldViewPr snapToGrid="0" snapToObjects="1">
      <p:cViewPr>
        <p:scale>
          <a:sx n="116" d="100"/>
          <a:sy n="116" d="100"/>
        </p:scale>
        <p:origin x="360" y="1368"/>
      </p:cViewPr>
      <p:guideLst>
        <p:guide orient="horz" pos="2160"/>
        <p:guide pos="2880"/>
      </p:guideLst>
    </p:cSldViewPr>
  </p:slideViewPr>
  <p:outlineViewPr>
    <p:cViewPr>
      <p:scale>
        <a:sx n="33" d="100"/>
        <a:sy n="33" d="100"/>
      </p:scale>
      <p:origin x="0" y="-15312"/>
    </p:cViewPr>
  </p:outlineViewPr>
  <p:notesTextViewPr>
    <p:cViewPr>
      <p:scale>
        <a:sx n="1" d="1"/>
        <a:sy n="1" d="1"/>
      </p:scale>
      <p:origin x="0" y="0"/>
    </p:cViewPr>
  </p:notesTextViewPr>
  <p:sorterViewPr>
    <p:cViewPr>
      <p:scale>
        <a:sx n="200" d="100"/>
        <a:sy n="200" d="100"/>
      </p:scale>
      <p:origin x="0" y="11560"/>
    </p:cViewPr>
  </p:sorterViewPr>
  <p:notesViewPr>
    <p:cSldViewPr snapToGrid="0" snapToObjects="1">
      <p:cViewPr varScale="1">
        <p:scale>
          <a:sx n="96" d="100"/>
          <a:sy n="96" d="100"/>
        </p:scale>
        <p:origin x="2944" y="176"/>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348316-B15E-5B4E-9982-66BE3B57B8B3}" type="datetimeFigureOut">
              <a:rPr lang="en-US" smtClean="0"/>
              <a:t>12/11/18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8C2178-A172-384D-B6D9-09020490442A}" type="slidenum">
              <a:rPr lang="en-US" smtClean="0"/>
              <a:t>‹#›</a:t>
            </a:fld>
            <a:endParaRPr lang="en-US"/>
          </a:p>
        </p:txBody>
      </p:sp>
    </p:spTree>
    <p:extLst>
      <p:ext uri="{BB962C8B-B14F-4D97-AF65-F5344CB8AC3E}">
        <p14:creationId xmlns:p14="http://schemas.microsoft.com/office/powerpoint/2010/main" val="509753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9F4F82-305E-2A4F-B7FA-4F0B6C873EA3}" type="datetimeFigureOut">
              <a:rPr lang="en-US" smtClean="0"/>
              <a:t>12/11/18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3409D5-3883-A14C-A7BE-13C3276768B0}" type="slidenum">
              <a:rPr lang="en-US" smtClean="0"/>
              <a:t>‹#›</a:t>
            </a:fld>
            <a:endParaRPr lang="en-US"/>
          </a:p>
        </p:txBody>
      </p:sp>
    </p:spTree>
    <p:extLst>
      <p:ext uri="{BB962C8B-B14F-4D97-AF65-F5344CB8AC3E}">
        <p14:creationId xmlns:p14="http://schemas.microsoft.com/office/powerpoint/2010/main" val="1057016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343" name="Google Shape;34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Respondents to the College Perspective Survey and Faculty Survey agreed that the most frequently offered opportunities are the following: </a:t>
            </a:r>
          </a:p>
          <a:p>
            <a:pPr marL="171450" lvl="0" indent="-171450">
              <a:buFont typeface="Arial" charset="0"/>
              <a:buChar char="•"/>
            </a:pPr>
            <a:r>
              <a:rPr lang="en-US" sz="1200" kern="1200" dirty="0">
                <a:solidFill>
                  <a:schemeClr val="tx1"/>
                </a:solidFill>
                <a:effectLst/>
                <a:latin typeface="+mn-lt"/>
                <a:ea typeface="+mn-ea"/>
                <a:cs typeface="+mn-cs"/>
              </a:rPr>
              <a:t>Career fairs</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Industry speakers/presentation</a:t>
            </a:r>
          </a:p>
          <a:p>
            <a:pPr marL="171450" lvl="0" indent="-171450">
              <a:buFont typeface="Arial" charset="0"/>
              <a:buChar char="•"/>
            </a:pPr>
            <a:r>
              <a:rPr lang="en-US" sz="1200" kern="1200" dirty="0">
                <a:solidFill>
                  <a:schemeClr val="tx1"/>
                </a:solidFill>
                <a:effectLst/>
                <a:latin typeface="+mn-lt"/>
                <a:ea typeface="+mn-ea"/>
                <a:cs typeface="+mn-cs"/>
              </a:rPr>
              <a:t>Informational interviews with industry professionals</a:t>
            </a:r>
          </a:p>
          <a:p>
            <a:pPr marL="171450" lvl="0" indent="-171450">
              <a:buFont typeface="Arial" charset="0"/>
              <a:buChar char="•"/>
            </a:pPr>
            <a:r>
              <a:rPr lang="en-US" sz="1200" kern="1200" dirty="0">
                <a:solidFill>
                  <a:schemeClr val="tx1"/>
                </a:solidFill>
                <a:effectLst/>
                <a:latin typeface="+mn-lt"/>
                <a:ea typeface="+mn-ea"/>
                <a:cs typeface="+mn-cs"/>
              </a:rPr>
              <a:t>Workplace</a:t>
            </a:r>
            <a:r>
              <a:rPr lang="en-US" sz="1200" kern="1200" baseline="0" dirty="0">
                <a:solidFill>
                  <a:schemeClr val="tx1"/>
                </a:solidFill>
                <a:effectLst/>
                <a:latin typeface="+mn-lt"/>
                <a:ea typeface="+mn-ea"/>
                <a:cs typeface="+mn-cs"/>
              </a:rPr>
              <a:t> tours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A3409D5-3883-A14C-A7BE-13C3276768B0}" type="slidenum">
              <a:rPr lang="en-US" smtClean="0"/>
              <a:t>13</a:t>
            </a:fld>
            <a:endParaRPr lang="en-US"/>
          </a:p>
        </p:txBody>
      </p:sp>
    </p:spTree>
    <p:extLst>
      <p:ext uri="{BB962C8B-B14F-4D97-AF65-F5344CB8AC3E}">
        <p14:creationId xmlns:p14="http://schemas.microsoft.com/office/powerpoint/2010/main" val="1612861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Faculty Survey respondents indicated that the Career Center is only the most frequent broker for Career Fairs and that all other opportunities are most frequently facilitated by individual faculty for their own class.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College Perspective Survey respondents indicated that the Career Center is the most frequent primary broker for the following opportunities:</a:t>
            </a:r>
          </a:p>
          <a:p>
            <a:pPr lvl="0"/>
            <a:r>
              <a:rPr lang="en-US" sz="1200" kern="1200" dirty="0">
                <a:solidFill>
                  <a:schemeClr val="tx1"/>
                </a:solidFill>
                <a:effectLst/>
                <a:latin typeface="+mn-lt"/>
                <a:ea typeface="+mn-ea"/>
                <a:cs typeface="+mn-cs"/>
              </a:rPr>
              <a:t>Industry speakers/presentations </a:t>
            </a:r>
          </a:p>
          <a:p>
            <a:pPr lvl="0"/>
            <a:r>
              <a:rPr lang="en-US" sz="1200" kern="1200" dirty="0">
                <a:solidFill>
                  <a:schemeClr val="tx1"/>
                </a:solidFill>
                <a:effectLst/>
                <a:latin typeface="+mn-lt"/>
                <a:ea typeface="+mn-ea"/>
                <a:cs typeface="+mn-cs"/>
              </a:rPr>
              <a:t>Career fairs </a:t>
            </a:r>
          </a:p>
          <a:p>
            <a:pPr lvl="0"/>
            <a:r>
              <a:rPr lang="en-US" sz="1200" kern="1200" dirty="0">
                <a:solidFill>
                  <a:schemeClr val="tx1"/>
                </a:solidFill>
                <a:effectLst/>
                <a:latin typeface="+mn-lt"/>
                <a:ea typeface="+mn-ea"/>
                <a:cs typeface="+mn-cs"/>
              </a:rPr>
              <a:t>Informational interviews with industry professionals</a:t>
            </a:r>
          </a:p>
          <a:p>
            <a:pPr lvl="0"/>
            <a:r>
              <a:rPr lang="en-US" sz="1200" kern="1200" dirty="0">
                <a:solidFill>
                  <a:schemeClr val="tx1"/>
                </a:solidFill>
                <a:effectLst/>
                <a:latin typeface="+mn-lt"/>
                <a:ea typeface="+mn-ea"/>
                <a:cs typeface="+mn-cs"/>
              </a:rPr>
              <a:t>Workplace tours</a:t>
            </a:r>
          </a:p>
          <a:p>
            <a:pPr lvl="0"/>
            <a:r>
              <a:rPr lang="en-US" sz="1200" kern="1200" dirty="0">
                <a:solidFill>
                  <a:schemeClr val="tx1"/>
                </a:solidFill>
                <a:effectLst/>
                <a:latin typeface="+mn-lt"/>
                <a:ea typeface="+mn-ea"/>
                <a:cs typeface="+mn-cs"/>
              </a:rPr>
              <a:t>Mentorships with industry professionals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Caveat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Note: The results from these two surveys may differ due to the survey samples. The College Perspective Survey data includes a more representative sample than the Faculty Survey because it was a targeted survey sent to a few key staff at each college and includes 1 to 5 responses from each of the colleges (with the exception of </a:t>
            </a:r>
            <a:r>
              <a:rPr lang="en-US" sz="1200" kern="1200" dirty="0" err="1">
                <a:solidFill>
                  <a:schemeClr val="tx1"/>
                </a:solidFill>
                <a:effectLst/>
                <a:latin typeface="+mn-lt"/>
                <a:ea typeface="+mn-ea"/>
                <a:cs typeface="+mn-cs"/>
              </a:rPr>
              <a:t>MiraCosta</a:t>
            </a:r>
            <a:r>
              <a:rPr lang="en-US" sz="1200" kern="1200" dirty="0">
                <a:solidFill>
                  <a:schemeClr val="tx1"/>
                </a:solidFill>
                <a:effectLst/>
                <a:latin typeface="+mn-lt"/>
                <a:ea typeface="+mn-ea"/>
                <a:cs typeface="+mn-cs"/>
              </a:rPr>
              <a:t> which has 8 responses because the survey was sent to a broader representative of staff). The Faculty Survey received responses from only a small percentage of the total population of faculty at the 10 colleges; therefore, we cannot infer that all faculty in the region agree that these opportunities are brokered in these ways. </a:t>
            </a:r>
          </a:p>
          <a:p>
            <a:pPr lvl="0"/>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3409D5-3883-A14C-A7BE-13C3276768B0}" type="slidenum">
              <a:rPr lang="en-US" smtClean="0"/>
              <a:t>14</a:t>
            </a:fld>
            <a:endParaRPr lang="en-US"/>
          </a:p>
        </p:txBody>
      </p:sp>
    </p:spTree>
    <p:extLst>
      <p:ext uri="{BB962C8B-B14F-4D97-AF65-F5344CB8AC3E}">
        <p14:creationId xmlns:p14="http://schemas.microsoft.com/office/powerpoint/2010/main" val="1612861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CP DATA</a:t>
            </a:r>
          </a:p>
          <a:p>
            <a:endParaRPr lang="en-US" dirty="0" smtClean="0"/>
          </a:p>
        </p:txBody>
      </p:sp>
      <p:sp>
        <p:nvSpPr>
          <p:cNvPr id="4" name="Slide Number Placeholder 3"/>
          <p:cNvSpPr>
            <a:spLocks noGrp="1"/>
          </p:cNvSpPr>
          <p:nvPr>
            <p:ph type="sldNum" sz="quarter" idx="10"/>
          </p:nvPr>
        </p:nvSpPr>
        <p:spPr/>
        <p:txBody>
          <a:bodyPr/>
          <a:lstStyle/>
          <a:p>
            <a:fld id="{4A3409D5-3883-A14C-A7BE-13C3276768B0}" type="slidenum">
              <a:rPr lang="en-US" smtClean="0"/>
              <a:t>15</a:t>
            </a:fld>
            <a:endParaRPr lang="en-US"/>
          </a:p>
        </p:txBody>
      </p:sp>
    </p:spTree>
    <p:extLst>
      <p:ext uri="{BB962C8B-B14F-4D97-AF65-F5344CB8AC3E}">
        <p14:creationId xmlns:p14="http://schemas.microsoft.com/office/powerpoint/2010/main" val="2132108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baseline="0" dirty="0">
              <a:solidFill>
                <a:srgbClr val="C00000"/>
              </a:solidFill>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C00000"/>
              </a:solidFill>
            </a:endParaRPr>
          </a:p>
        </p:txBody>
      </p:sp>
      <p:sp>
        <p:nvSpPr>
          <p:cNvPr id="4" name="Slide Number Placeholder 3"/>
          <p:cNvSpPr>
            <a:spLocks noGrp="1"/>
          </p:cNvSpPr>
          <p:nvPr>
            <p:ph type="sldNum" sz="quarter" idx="10"/>
          </p:nvPr>
        </p:nvSpPr>
        <p:spPr/>
        <p:txBody>
          <a:bodyPr/>
          <a:lstStyle/>
          <a:p>
            <a:fld id="{4A3409D5-3883-A14C-A7BE-13C3276768B0}" type="slidenum">
              <a:rPr lang="en-US" smtClean="0"/>
              <a:t>16</a:t>
            </a:fld>
            <a:endParaRPr lang="en-US"/>
          </a:p>
        </p:txBody>
      </p:sp>
    </p:spTree>
    <p:extLst>
      <p:ext uri="{BB962C8B-B14F-4D97-AF65-F5344CB8AC3E}">
        <p14:creationId xmlns:p14="http://schemas.microsoft.com/office/powerpoint/2010/main" val="101027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CP and Faculty agreed on these 3 as the top brokers. The notes could included the list of the 6 options:</a:t>
            </a:r>
          </a:p>
          <a:p>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Career center staff facilitate</a:t>
            </a:r>
          </a:p>
          <a:p>
            <a:pPr marL="228600" lvl="0" indent="-228600">
              <a:buFont typeface="+mj-lt"/>
              <a:buAutoNum type="arabicPeriod"/>
            </a:pPr>
            <a:r>
              <a:rPr lang="en-US" sz="1200" kern="1200" dirty="0" smtClean="0">
                <a:solidFill>
                  <a:schemeClr val="tx1"/>
                </a:solidFill>
                <a:effectLst/>
                <a:latin typeface="+mn-lt"/>
                <a:ea typeface="+mn-ea"/>
                <a:cs typeface="+mn-cs"/>
              </a:rPr>
              <a:t>Department/faculty facilitate for the entire department/program</a:t>
            </a:r>
          </a:p>
          <a:p>
            <a:pPr marL="228600" lvl="0" indent="-228600">
              <a:buFont typeface="+mj-lt"/>
              <a:buAutoNum type="arabicPeriod"/>
            </a:pPr>
            <a:r>
              <a:rPr lang="en-US" sz="1200" kern="1200" dirty="0" smtClean="0">
                <a:solidFill>
                  <a:schemeClr val="tx1"/>
                </a:solidFill>
                <a:effectLst/>
                <a:latin typeface="+mn-lt"/>
                <a:ea typeface="+mn-ea"/>
                <a:cs typeface="+mn-cs"/>
              </a:rPr>
              <a:t>Individual faculty facilitate for their own class</a:t>
            </a:r>
          </a:p>
          <a:p>
            <a:pPr marL="228600" lvl="0" indent="-228600">
              <a:buFont typeface="+mj-lt"/>
              <a:buAutoNum type="arabicPeriod"/>
            </a:pPr>
            <a:r>
              <a:rPr lang="en-US" sz="1200" kern="1200" dirty="0" smtClean="0">
                <a:solidFill>
                  <a:schemeClr val="tx1"/>
                </a:solidFill>
                <a:effectLst/>
                <a:latin typeface="+mn-lt"/>
                <a:ea typeface="+mn-ea"/>
                <a:cs typeface="+mn-cs"/>
              </a:rPr>
              <a:t>Special program staff facilitate (e.g., Puente)</a:t>
            </a:r>
          </a:p>
          <a:p>
            <a:pPr marL="228600" lvl="0" indent="-228600">
              <a:buFont typeface="+mj-lt"/>
              <a:buAutoNum type="arabicPeriod"/>
            </a:pPr>
            <a:r>
              <a:rPr lang="en-US" sz="1200" kern="1200" dirty="0" smtClean="0">
                <a:solidFill>
                  <a:schemeClr val="tx1"/>
                </a:solidFill>
                <a:effectLst/>
                <a:latin typeface="+mn-lt"/>
                <a:ea typeface="+mn-ea"/>
                <a:cs typeface="+mn-cs"/>
              </a:rPr>
              <a:t>Existing WBL coordinator facilitates</a:t>
            </a:r>
          </a:p>
          <a:p>
            <a:pPr marL="228600" lvl="0" indent="-228600">
              <a:buFont typeface="+mj-lt"/>
              <a:buAutoNum type="arabicPeriod"/>
            </a:pPr>
            <a:r>
              <a:rPr lang="en-US" sz="1200" kern="1200" dirty="0" smtClean="0">
                <a:solidFill>
                  <a:schemeClr val="tx1"/>
                </a:solidFill>
                <a:effectLst/>
                <a:latin typeface="+mn-lt"/>
                <a:ea typeface="+mn-ea"/>
                <a:cs typeface="+mn-cs"/>
              </a:rPr>
              <a:t>Employment office facilitates</a:t>
            </a:r>
          </a:p>
          <a:p>
            <a:pPr marL="228600" lvl="0" indent="-228600">
              <a:buFont typeface="+mj-lt"/>
              <a:buAutoNum type="arabicPeriod"/>
            </a:pPr>
            <a:r>
              <a:rPr lang="en-US" sz="1200" kern="1200" dirty="0" smtClean="0">
                <a:solidFill>
                  <a:schemeClr val="tx1"/>
                </a:solidFill>
                <a:effectLst/>
                <a:latin typeface="+mn-lt"/>
                <a:ea typeface="+mn-ea"/>
                <a:cs typeface="+mn-cs"/>
              </a:rPr>
              <a:t>Students find opportunities on their own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A3409D5-3883-A14C-A7BE-13C3276768B0}" type="slidenum">
              <a:rPr lang="en-US" smtClean="0"/>
              <a:t>17</a:t>
            </a:fld>
            <a:endParaRPr lang="en-US"/>
          </a:p>
        </p:txBody>
      </p:sp>
    </p:spTree>
    <p:extLst>
      <p:ext uri="{BB962C8B-B14F-4D97-AF65-F5344CB8AC3E}">
        <p14:creationId xmlns:p14="http://schemas.microsoft.com/office/powerpoint/2010/main" val="129817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latin typeface="Corbel"/>
                <a:cs typeface="Corbel"/>
              </a:rPr>
              <a:t>Most frequent 6 out of</a:t>
            </a:r>
            <a:r>
              <a:rPr lang="en-US" sz="1200" b="1" baseline="0" dirty="0">
                <a:solidFill>
                  <a:schemeClr val="tx1"/>
                </a:solidFill>
                <a:latin typeface="Corbel"/>
                <a:cs typeface="Corbel"/>
              </a:rPr>
              <a:t> </a:t>
            </a:r>
            <a:r>
              <a:rPr lang="en-US" sz="1200" b="1" dirty="0">
                <a:solidFill>
                  <a:schemeClr val="tx1"/>
                </a:solidFill>
                <a:latin typeface="Corbel"/>
                <a:cs typeface="Corbel"/>
              </a:rPr>
              <a:t>11- split between 2 slides</a:t>
            </a:r>
            <a:r>
              <a:rPr lang="en-US" sz="1200" b="1" dirty="0" smtClean="0">
                <a:solidFill>
                  <a:schemeClr val="tx1"/>
                </a:solidFill>
                <a:latin typeface="Corbel"/>
                <a:cs typeface="Corbel"/>
              </a:rPr>
              <a:t>.</a:t>
            </a:r>
          </a:p>
          <a:p>
            <a:endParaRPr lang="en-US" sz="1200" b="1" dirty="0" smtClean="0">
              <a:solidFill>
                <a:schemeClr val="tx1"/>
              </a:solidFill>
              <a:latin typeface="Corbel"/>
              <a:cs typeface="Corbel"/>
            </a:endParaRPr>
          </a:p>
          <a:p>
            <a:r>
              <a:rPr lang="en-US" sz="1200" b="1" dirty="0" smtClean="0">
                <a:solidFill>
                  <a:schemeClr val="tx1"/>
                </a:solidFill>
                <a:latin typeface="Corbel"/>
                <a:cs typeface="Corbel"/>
              </a:rPr>
              <a:t>EDIT THIS</a:t>
            </a:r>
            <a:r>
              <a:rPr lang="en-US" sz="1200" b="1" baseline="0" dirty="0" smtClean="0">
                <a:solidFill>
                  <a:schemeClr val="tx1"/>
                </a:solidFill>
                <a:latin typeface="Corbel"/>
                <a:cs typeface="Corbel"/>
              </a:rPr>
              <a:t> - TWO VERSIONS (handouts vs presentation)</a:t>
            </a:r>
          </a:p>
          <a:p>
            <a:endParaRPr lang="en-US" sz="1200" b="1" baseline="0" dirty="0" smtClean="0">
              <a:solidFill>
                <a:schemeClr val="tx1"/>
              </a:solidFill>
              <a:latin typeface="Corbel"/>
              <a:cs typeface="Corbel"/>
            </a:endParaRPr>
          </a:p>
          <a:p>
            <a:pPr marL="342900" marR="0" lvl="0" indent="-342900">
              <a:spcBef>
                <a:spcPts val="0"/>
              </a:spcBef>
              <a:spcAft>
                <a:spcPts val="0"/>
              </a:spcAft>
              <a:buFont typeface="Symbol" charset="2"/>
              <a:buChar char=""/>
            </a:pPr>
            <a:r>
              <a:rPr lang="en-US" sz="1600" b="1" dirty="0" smtClean="0">
                <a:solidFill>
                  <a:schemeClr val="tx2"/>
                </a:solidFill>
                <a:latin typeface="Corbel" charset="0"/>
                <a:ea typeface="Corbel" charset="0"/>
                <a:cs typeface="Corbel" charset="0"/>
              </a:rPr>
              <a:t>Lack of paid intensive workplace learning opportunities (such as paid internships) </a:t>
            </a:r>
          </a:p>
          <a:p>
            <a:pPr marL="742950" marR="0" lvl="1" indent="-285750">
              <a:spcBef>
                <a:spcPts val="0"/>
              </a:spcBef>
              <a:spcAft>
                <a:spcPts val="0"/>
              </a:spcAft>
              <a:buFont typeface="Courier New" charset="0"/>
              <a:buChar char="o"/>
            </a:pPr>
            <a:r>
              <a:rPr lang="en-US" sz="1400" dirty="0" smtClean="0">
                <a:solidFill>
                  <a:srgbClr val="454545"/>
                </a:solidFill>
                <a:latin typeface="Corbel" charset="0"/>
                <a:ea typeface="Corbel" charset="0"/>
                <a:cs typeface="Corbel" charset="0"/>
              </a:rPr>
              <a:t>100% of College Perspective Survey respondents reported this as a challenge (31% reported very challenging) </a:t>
            </a:r>
          </a:p>
          <a:p>
            <a:pPr marL="742950" marR="0" lvl="1" indent="-285750">
              <a:spcBef>
                <a:spcPts val="0"/>
              </a:spcBef>
              <a:spcAft>
                <a:spcPts val="0"/>
              </a:spcAft>
              <a:buFont typeface="Courier New" charset="0"/>
              <a:buChar char="o"/>
            </a:pPr>
            <a:r>
              <a:rPr lang="en-US" sz="1400" dirty="0" smtClean="0">
                <a:solidFill>
                  <a:srgbClr val="454545"/>
                </a:solidFill>
                <a:latin typeface="Corbel" charset="0"/>
                <a:ea typeface="Corbel" charset="0"/>
                <a:cs typeface="Corbel" charset="0"/>
              </a:rPr>
              <a:t>89% of Faculty Survey respondents reported this as a challenge (37% reported very challenging)</a:t>
            </a:r>
          </a:p>
          <a:p>
            <a:pPr marL="171450" marR="0">
              <a:spcBef>
                <a:spcPts val="0"/>
              </a:spcBef>
              <a:spcAft>
                <a:spcPts val="0"/>
              </a:spcAft>
            </a:pPr>
            <a:r>
              <a:rPr lang="en-US" sz="1400" dirty="0" smtClean="0">
                <a:solidFill>
                  <a:srgbClr val="454545"/>
                </a:solidFill>
                <a:latin typeface="Corbel" charset="0"/>
                <a:ea typeface="Corbel" charset="0"/>
                <a:cs typeface="Corbel" charset="0"/>
              </a:rPr>
              <a:t> </a:t>
            </a:r>
          </a:p>
          <a:p>
            <a:pPr marL="342900" marR="0" lvl="0" indent="-342900">
              <a:spcBef>
                <a:spcPts val="0"/>
              </a:spcBef>
              <a:spcAft>
                <a:spcPts val="0"/>
              </a:spcAft>
              <a:buFont typeface="Symbol" charset="2"/>
              <a:buChar char=""/>
            </a:pPr>
            <a:r>
              <a:rPr lang="en-US" sz="1600" b="1" dirty="0" smtClean="0">
                <a:solidFill>
                  <a:schemeClr val="tx2"/>
                </a:solidFill>
                <a:latin typeface="Corbel" charset="0"/>
                <a:ea typeface="Corbel" charset="0"/>
                <a:cs typeface="Corbel" charset="0"/>
              </a:rPr>
              <a:t>Students’ need to work for their livelihoods, making it difficult to take unpaid or temporary internships</a:t>
            </a:r>
            <a:r>
              <a:rPr lang="en-US" sz="1600" dirty="0" smtClean="0">
                <a:solidFill>
                  <a:schemeClr val="tx2"/>
                </a:solidFill>
                <a:latin typeface="Corbel" charset="0"/>
                <a:ea typeface="Corbel" charset="0"/>
                <a:cs typeface="Corbel" charset="0"/>
              </a:rPr>
              <a:t>  </a:t>
            </a:r>
          </a:p>
          <a:p>
            <a:pPr marL="742950" marR="0" lvl="1" indent="-285750">
              <a:spcBef>
                <a:spcPts val="0"/>
              </a:spcBef>
              <a:spcAft>
                <a:spcPts val="0"/>
              </a:spcAft>
              <a:buFont typeface="Courier New" charset="0"/>
              <a:buChar char="o"/>
            </a:pPr>
            <a:r>
              <a:rPr lang="en-US" sz="1400" dirty="0" smtClean="0">
                <a:solidFill>
                  <a:srgbClr val="454545"/>
                </a:solidFill>
                <a:latin typeface="Corbel" charset="0"/>
                <a:ea typeface="Corbel" charset="0"/>
                <a:cs typeface="Corbel" charset="0"/>
              </a:rPr>
              <a:t>100% of College Perspective Survey respondents reported this as a challenge (38% reported very challenging)</a:t>
            </a:r>
          </a:p>
          <a:p>
            <a:pPr marL="742950" marR="0" lvl="1" indent="-285750">
              <a:spcBef>
                <a:spcPts val="0"/>
              </a:spcBef>
              <a:spcAft>
                <a:spcPts val="0"/>
              </a:spcAft>
              <a:buFont typeface="Courier New" charset="0"/>
              <a:buChar char="o"/>
            </a:pPr>
            <a:r>
              <a:rPr lang="en-US" sz="1400" dirty="0" smtClean="0">
                <a:solidFill>
                  <a:srgbClr val="454545"/>
                </a:solidFill>
                <a:latin typeface="Corbel" charset="0"/>
                <a:ea typeface="Corbel" charset="0"/>
                <a:cs typeface="Corbel" charset="0"/>
              </a:rPr>
              <a:t>98% of Faculty Survey respondents reported this as a challenge (48% reported very challenging)</a:t>
            </a:r>
          </a:p>
          <a:p>
            <a:r>
              <a:rPr lang="en-US" sz="1400" dirty="0" smtClean="0">
                <a:solidFill>
                  <a:srgbClr val="454545"/>
                </a:solidFill>
                <a:latin typeface="Corbel" charset="0"/>
                <a:ea typeface="Corbel" charset="0"/>
                <a:cs typeface="Corbel" charset="0"/>
              </a:rPr>
              <a:t> </a:t>
            </a:r>
          </a:p>
          <a:p>
            <a:pPr marL="342900" marR="0" lvl="0" indent="-342900">
              <a:spcBef>
                <a:spcPts val="0"/>
              </a:spcBef>
              <a:spcAft>
                <a:spcPts val="0"/>
              </a:spcAft>
              <a:buFont typeface="Symbol" charset="2"/>
              <a:buChar char=""/>
            </a:pPr>
            <a:r>
              <a:rPr lang="en-US" sz="1600" b="1" dirty="0" smtClean="0">
                <a:solidFill>
                  <a:schemeClr val="tx2"/>
                </a:solidFill>
                <a:latin typeface="Corbel" charset="0"/>
                <a:ea typeface="Corbel" charset="0"/>
                <a:cs typeface="Corbel" charset="0"/>
              </a:rPr>
              <a:t>Students’ overall lack of time for any extra experiences </a:t>
            </a:r>
          </a:p>
          <a:p>
            <a:pPr marL="742950" marR="0" lvl="1" indent="-285750">
              <a:spcBef>
                <a:spcPts val="0"/>
              </a:spcBef>
              <a:spcAft>
                <a:spcPts val="0"/>
              </a:spcAft>
              <a:buFont typeface="Courier New" charset="0"/>
              <a:buChar char="o"/>
            </a:pPr>
            <a:r>
              <a:rPr lang="en-US" sz="1400" dirty="0" smtClean="0">
                <a:solidFill>
                  <a:srgbClr val="454545"/>
                </a:solidFill>
                <a:latin typeface="Corbel" charset="0"/>
                <a:ea typeface="Corbel" charset="0"/>
                <a:cs typeface="Corbel" charset="0"/>
              </a:rPr>
              <a:t>94% of College Perspective Survey respondents reported this as a challenge (25% reported very challenging)</a:t>
            </a:r>
          </a:p>
          <a:p>
            <a:pPr marL="742950" marR="0" lvl="1" indent="-285750">
              <a:spcBef>
                <a:spcPts val="0"/>
              </a:spcBef>
              <a:spcAft>
                <a:spcPts val="0"/>
              </a:spcAft>
              <a:buFont typeface="Courier New" charset="0"/>
              <a:buChar char="o"/>
            </a:pPr>
            <a:r>
              <a:rPr lang="en-US" sz="1400" dirty="0" smtClean="0">
                <a:solidFill>
                  <a:srgbClr val="454545"/>
                </a:solidFill>
                <a:latin typeface="Corbel" charset="0"/>
                <a:ea typeface="Corbel" charset="0"/>
                <a:cs typeface="Corbel" charset="0"/>
              </a:rPr>
              <a:t>95% of Faculty Survey respondents reported this as a challenge (32% reported very challenging)</a:t>
            </a:r>
            <a:endParaRPr lang="en-US" sz="1400" dirty="0">
              <a:solidFill>
                <a:srgbClr val="454545"/>
              </a:solidFill>
              <a:latin typeface="Corbel" charset="0"/>
              <a:ea typeface="Corbel" charset="0"/>
              <a:cs typeface="Corbel" charset="0"/>
            </a:endParaRPr>
          </a:p>
        </p:txBody>
      </p:sp>
      <p:sp>
        <p:nvSpPr>
          <p:cNvPr id="4" name="Slide Number Placeholder 3"/>
          <p:cNvSpPr>
            <a:spLocks noGrp="1"/>
          </p:cNvSpPr>
          <p:nvPr>
            <p:ph type="sldNum" sz="quarter" idx="10"/>
          </p:nvPr>
        </p:nvSpPr>
        <p:spPr/>
        <p:txBody>
          <a:bodyPr/>
          <a:lstStyle/>
          <a:p>
            <a:fld id="{4A3409D5-3883-A14C-A7BE-13C3276768B0}" type="slidenum">
              <a:rPr lang="en-US" smtClean="0"/>
              <a:t>19</a:t>
            </a:fld>
            <a:endParaRPr lang="en-US"/>
          </a:p>
        </p:txBody>
      </p:sp>
    </p:spTree>
    <p:extLst>
      <p:ext uri="{BB962C8B-B14F-4D97-AF65-F5344CB8AC3E}">
        <p14:creationId xmlns:p14="http://schemas.microsoft.com/office/powerpoint/2010/main" val="1612861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baseline="0" dirty="0" smtClean="0">
                <a:solidFill>
                  <a:schemeClr val="tx1"/>
                </a:solidFill>
                <a:latin typeface="Corbel"/>
                <a:cs typeface="Corbel"/>
              </a:rPr>
              <a:t>Main </a:t>
            </a:r>
            <a:r>
              <a:rPr lang="en-US" sz="1200" b="1" baseline="0" dirty="0">
                <a:solidFill>
                  <a:schemeClr val="tx1"/>
                </a:solidFill>
                <a:latin typeface="Corbel"/>
                <a:cs typeface="Corbel"/>
              </a:rPr>
              <a:t>finding – CP and Faculty have similar view on this</a:t>
            </a:r>
          </a:p>
          <a:p>
            <a:endParaRPr lang="en-US" sz="1200" b="1" baseline="0" dirty="0">
              <a:solidFill>
                <a:schemeClr val="tx1"/>
              </a:solidFill>
              <a:latin typeface="Corbel"/>
              <a:cs typeface="Corbel"/>
            </a:endParaRPr>
          </a:p>
          <a:p>
            <a:r>
              <a:rPr lang="en-US" sz="1200" kern="1200" dirty="0" smtClean="0">
                <a:solidFill>
                  <a:schemeClr val="tx1"/>
                </a:solidFill>
                <a:effectLst/>
                <a:latin typeface="+mn-lt"/>
                <a:ea typeface="+mn-ea"/>
                <a:cs typeface="+mn-cs"/>
              </a:rPr>
              <a:t>The </a:t>
            </a:r>
            <a:r>
              <a:rPr lang="en-US" sz="1200" kern="1200" dirty="0">
                <a:solidFill>
                  <a:schemeClr val="tx1"/>
                </a:solidFill>
                <a:effectLst/>
                <a:latin typeface="+mn-lt"/>
                <a:ea typeface="+mn-ea"/>
                <a:cs typeface="+mn-cs"/>
              </a:rPr>
              <a:t>other answer choices were also listed as challenges by a large percentage of respondents. The only challenge that was reported by fewer than 75% of respondents was:</a:t>
            </a:r>
            <a:endParaRPr lang="en-US" sz="10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0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Insurance and liability issues </a:t>
            </a:r>
            <a:endParaRPr lang="en-US" sz="10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28% of College Perspective Survey respondents indicated that this is not a challenge at all (but 72% indicated that it is)</a:t>
            </a:r>
            <a:endParaRPr lang="en-US" sz="10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35% of Faculty Survey respondents indicated that this is not a challenge at all (but 65% indicated that it is)</a:t>
            </a:r>
            <a:endParaRPr lang="en-US" sz="1000"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4A3409D5-3883-A14C-A7BE-13C3276768B0}" type="slidenum">
              <a:rPr lang="en-US" smtClean="0"/>
              <a:t>20</a:t>
            </a:fld>
            <a:endParaRPr lang="en-US"/>
          </a:p>
        </p:txBody>
      </p:sp>
    </p:spTree>
    <p:extLst>
      <p:ext uri="{BB962C8B-B14F-4D97-AF65-F5344CB8AC3E}">
        <p14:creationId xmlns:p14="http://schemas.microsoft.com/office/powerpoint/2010/main" val="1569846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4A3409D5-3883-A14C-A7BE-13C3276768B0}" type="slidenum">
              <a:rPr lang="en-US" smtClean="0"/>
              <a:t>21</a:t>
            </a:fld>
            <a:endParaRPr lang="en-US"/>
          </a:p>
        </p:txBody>
      </p:sp>
    </p:spTree>
    <p:extLst>
      <p:ext uri="{BB962C8B-B14F-4D97-AF65-F5344CB8AC3E}">
        <p14:creationId xmlns:p14="http://schemas.microsoft.com/office/powerpoint/2010/main" val="71770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smtClean="0"/>
              <a:t>Edit the bullets, fewer</a:t>
            </a:r>
            <a:r>
              <a:rPr lang="en-US" sz="1200" baseline="0" dirty="0" smtClean="0"/>
              <a:t> words – to get idea across (handout vs. presented)</a:t>
            </a:r>
          </a:p>
          <a:p>
            <a:pPr lvl="0"/>
            <a:endParaRPr lang="en-US" sz="1200" baseline="0" dirty="0" smtClean="0"/>
          </a:p>
          <a:p>
            <a:pPr lvl="0"/>
            <a:r>
              <a:rPr lang="en-US" sz="1200" baseline="0" dirty="0" smtClean="0"/>
              <a:t>+++++++</a:t>
            </a:r>
            <a:endParaRPr lang="en-US" sz="1200" dirty="0" smtClean="0"/>
          </a:p>
          <a:p>
            <a:pPr lvl="0"/>
            <a:endParaRPr lang="en-US" sz="1200" dirty="0" smtClean="0"/>
          </a:p>
          <a:p>
            <a:pPr lvl="0"/>
            <a:r>
              <a:rPr lang="en-US" sz="1200" dirty="0" smtClean="0"/>
              <a:t>Most </a:t>
            </a:r>
            <a:r>
              <a:rPr lang="en-US" sz="1200" dirty="0"/>
              <a:t>frequently reported challenges: OF 20 responses</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challenges cited by 100% of College Perspective Survey respondents and 87-97% of Faculty Survey respondents include: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[KERRY – SHOULD THIS BE A SEPARATE SLIDE?]</a:t>
            </a:r>
          </a:p>
          <a:p>
            <a:pPr lvl="0"/>
            <a:r>
              <a:rPr lang="en-US" sz="1200" kern="1200" dirty="0">
                <a:solidFill>
                  <a:schemeClr val="tx1"/>
                </a:solidFill>
                <a:effectLst/>
                <a:latin typeface="+mn-lt"/>
                <a:ea typeface="+mn-ea"/>
                <a:cs typeface="+mn-cs"/>
              </a:rPr>
              <a:t>In addition to the challenges listed in the survey, the following challenges emerged in our content analysis of relevant open response items:</a:t>
            </a:r>
            <a:endParaRPr lang="en-US" sz="18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Students need to recognize the importance of career preparation and understand the time and effort it takes to find a meaningful job</a:t>
            </a:r>
            <a:endParaRPr lang="en-US" sz="18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Lack of Institutional support</a:t>
            </a:r>
          </a:p>
          <a:p>
            <a:pPr lvl="1"/>
            <a:endParaRPr lang="en-US" sz="12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Students need certificates or degrees required by employers </a:t>
            </a:r>
            <a:endParaRPr lang="en-US" sz="10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9% of College Perspective Survey respondents indicated that this is not a challenge at all (but 91% indicated that it is)</a:t>
            </a:r>
            <a:endParaRPr lang="en-US" sz="10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23% of Faculty Survey respondents indicated that this is not a challenge at all (but 77% indicated that it is)</a:t>
            </a:r>
            <a:endParaRPr lang="en-US" sz="10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0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Students need portfolios or other demonstrable evidence of competence </a:t>
            </a:r>
            <a:endParaRPr lang="en-US" sz="10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9% of College Perspective Survey respondents indicated that this is not a challenge at all (but 91% indicated that it is)</a:t>
            </a:r>
            <a:endParaRPr lang="en-US" sz="10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19% of Faculty Survey respondents indicated that this is not a challenge at all (but 81% indicated that it is)</a:t>
            </a:r>
            <a:endParaRPr lang="en-US" sz="10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0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Students need improved English skills </a:t>
            </a:r>
            <a:endParaRPr lang="en-US" sz="10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13% of College Perspective Survey respondents indicated that this is not a challenge at all (but 87% indicated that it is)</a:t>
            </a:r>
            <a:endParaRPr lang="en-US" sz="10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14% of Faculty Survey respondents indicated that this is not a challenge at all (but 86% indicated that it is)</a:t>
            </a:r>
            <a:endParaRPr lang="en-US" sz="1000" kern="1200" dirty="0">
              <a:solidFill>
                <a:schemeClr val="tx1"/>
              </a:solidFill>
              <a:effectLst/>
              <a:latin typeface="+mn-lt"/>
              <a:ea typeface="+mn-ea"/>
              <a:cs typeface="+mn-cs"/>
            </a:endParaRPr>
          </a:p>
          <a:p>
            <a:pPr lvl="1"/>
            <a:endParaRPr lang="en-US" sz="18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A3409D5-3883-A14C-A7BE-13C3276768B0}" type="slidenum">
              <a:rPr lang="en-US" smtClean="0"/>
              <a:t>22</a:t>
            </a:fld>
            <a:endParaRPr lang="en-US"/>
          </a:p>
        </p:txBody>
      </p:sp>
    </p:spTree>
    <p:extLst>
      <p:ext uri="{BB962C8B-B14F-4D97-AF65-F5344CB8AC3E}">
        <p14:creationId xmlns:p14="http://schemas.microsoft.com/office/powerpoint/2010/main" val="169439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students don’t always understands the time and effort involved in the job seeking process + institutional support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A3409D5-3883-A14C-A7BE-13C3276768B0}" type="slidenum">
              <a:rPr lang="en-US" smtClean="0"/>
              <a:t>23</a:t>
            </a:fld>
            <a:endParaRPr lang="en-US"/>
          </a:p>
        </p:txBody>
      </p:sp>
    </p:spTree>
    <p:extLst>
      <p:ext uri="{BB962C8B-B14F-4D97-AF65-F5344CB8AC3E}">
        <p14:creationId xmlns:p14="http://schemas.microsoft.com/office/powerpoint/2010/main" val="1429665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3409D5-3883-A14C-A7BE-13C3276768B0}" type="slidenum">
              <a:rPr lang="en-US" smtClean="0"/>
              <a:t>3</a:t>
            </a:fld>
            <a:endParaRPr lang="en-US"/>
          </a:p>
        </p:txBody>
      </p:sp>
    </p:spTree>
    <p:extLst>
      <p:ext uri="{BB962C8B-B14F-4D97-AF65-F5344CB8AC3E}">
        <p14:creationId xmlns:p14="http://schemas.microsoft.com/office/powerpoint/2010/main" val="1612861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67-79% of College Perspective Survey respondents and 58-68% of Faculty Survey respondents) </a:t>
            </a:r>
            <a:r>
              <a:rPr lang="en-US" sz="1200" u="sng" kern="1200" dirty="0">
                <a:solidFill>
                  <a:schemeClr val="tx1"/>
                </a:solidFill>
                <a:effectLst/>
                <a:latin typeface="+mn-lt"/>
                <a:ea typeface="+mn-ea"/>
                <a:cs typeface="+mn-cs"/>
              </a:rPr>
              <a:t>agreed </a:t>
            </a:r>
            <a:r>
              <a:rPr lang="en-US" sz="1200" kern="1200" dirty="0">
                <a:solidFill>
                  <a:schemeClr val="tx1"/>
                </a:solidFill>
                <a:effectLst/>
                <a:latin typeface="+mn-lt"/>
                <a:ea typeface="+mn-ea"/>
                <a:cs typeface="+mn-cs"/>
              </a:rPr>
              <a:t>that the 6 types of applied and WBL supports listed in the surveys are needed.</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LIST</a:t>
            </a:r>
            <a:r>
              <a:rPr lang="en-US" sz="1200" kern="1200" baseline="0" dirty="0">
                <a:solidFill>
                  <a:schemeClr val="tx1"/>
                </a:solidFill>
                <a:effectLst/>
                <a:latin typeface="+mn-lt"/>
                <a:ea typeface="+mn-ea"/>
                <a:cs typeface="+mn-cs"/>
              </a:rPr>
              <a:t> OF ALL 6</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Access to a searchable list of opportunities (listed by sector or other criteria)</a:t>
            </a:r>
          </a:p>
          <a:p>
            <a:pPr lvl="0"/>
            <a:r>
              <a:rPr lang="en-US" sz="1200" kern="1200" dirty="0">
                <a:solidFill>
                  <a:schemeClr val="tx1"/>
                </a:solidFill>
                <a:effectLst/>
                <a:latin typeface="+mn-lt"/>
                <a:ea typeface="+mn-ea"/>
                <a:cs typeface="+mn-cs"/>
              </a:rPr>
              <a:t>Support for preparing students for experiences</a:t>
            </a:r>
          </a:p>
          <a:p>
            <a:pPr lvl="0"/>
            <a:r>
              <a:rPr lang="en-US" sz="1200" kern="1200" dirty="0">
                <a:solidFill>
                  <a:schemeClr val="tx1"/>
                </a:solidFill>
                <a:effectLst/>
                <a:latin typeface="+mn-lt"/>
                <a:ea typeface="+mn-ea"/>
                <a:cs typeface="+mn-cs"/>
              </a:rPr>
              <a:t>Support for placement of students</a:t>
            </a:r>
          </a:p>
          <a:p>
            <a:pPr lvl="0"/>
            <a:r>
              <a:rPr lang="en-US" sz="1200" kern="1200" dirty="0">
                <a:solidFill>
                  <a:schemeClr val="tx1"/>
                </a:solidFill>
                <a:effectLst/>
                <a:latin typeface="+mn-lt"/>
                <a:ea typeface="+mn-ea"/>
                <a:cs typeface="+mn-cs"/>
              </a:rPr>
              <a:t>Support for curriculum integration and transfer of learning</a:t>
            </a:r>
          </a:p>
          <a:p>
            <a:pPr lvl="0"/>
            <a:r>
              <a:rPr lang="en-US" sz="1200" kern="1200" dirty="0">
                <a:solidFill>
                  <a:schemeClr val="tx1"/>
                </a:solidFill>
                <a:effectLst/>
                <a:latin typeface="+mn-lt"/>
                <a:ea typeface="+mn-ea"/>
                <a:cs typeface="+mn-cs"/>
              </a:rPr>
              <a:t>Support for monitoring student progress</a:t>
            </a:r>
          </a:p>
          <a:p>
            <a:pPr lvl="0"/>
            <a:r>
              <a:rPr lang="en-US" sz="1200" kern="1200" dirty="0">
                <a:solidFill>
                  <a:schemeClr val="tx1"/>
                </a:solidFill>
                <a:effectLst/>
                <a:latin typeface="+mn-lt"/>
                <a:ea typeface="+mn-ea"/>
                <a:cs typeface="+mn-cs"/>
              </a:rPr>
              <a:t>Support for student assessment or employer feedback</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A3409D5-3883-A14C-A7BE-13C3276768B0}" type="slidenum">
              <a:rPr lang="en-US" smtClean="0"/>
              <a:t>25</a:t>
            </a:fld>
            <a:endParaRPr lang="en-US"/>
          </a:p>
        </p:txBody>
      </p:sp>
    </p:spTree>
    <p:extLst>
      <p:ext uri="{BB962C8B-B14F-4D97-AF65-F5344CB8AC3E}">
        <p14:creationId xmlns:p14="http://schemas.microsoft.com/office/powerpoint/2010/main" val="2139801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Quotes from</a:t>
            </a:r>
            <a:r>
              <a:rPr lang="en-US" b="1" baseline="0" dirty="0"/>
              <a:t> respondents </a:t>
            </a:r>
            <a:endParaRPr lang="en-US" b="1" dirty="0"/>
          </a:p>
        </p:txBody>
      </p:sp>
      <p:sp>
        <p:nvSpPr>
          <p:cNvPr id="4" name="Slide Number Placeholder 3"/>
          <p:cNvSpPr>
            <a:spLocks noGrp="1"/>
          </p:cNvSpPr>
          <p:nvPr>
            <p:ph type="sldNum" sz="quarter" idx="10"/>
          </p:nvPr>
        </p:nvSpPr>
        <p:spPr/>
        <p:txBody>
          <a:bodyPr/>
          <a:lstStyle/>
          <a:p>
            <a:fld id="{4A3409D5-3883-A14C-A7BE-13C3276768B0}" type="slidenum">
              <a:rPr lang="en-US" smtClean="0"/>
              <a:t>26</a:t>
            </a:fld>
            <a:endParaRPr lang="en-US"/>
          </a:p>
        </p:txBody>
      </p:sp>
    </p:spTree>
    <p:extLst>
      <p:ext uri="{BB962C8B-B14F-4D97-AF65-F5344CB8AC3E}">
        <p14:creationId xmlns:p14="http://schemas.microsoft.com/office/powerpoint/2010/main" val="17164239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interesting to note that these 3 most frequently selected supports are related to working directly with faculty in some way. Respondents appear to want to work more closely with faculty to help ensure students have exposure to industries and are adequately prepared.</a:t>
            </a:r>
          </a:p>
          <a:p>
            <a:pPr marL="635000" lvl="1" indent="-292100">
              <a:buFont typeface="+mj-lt"/>
              <a:buAutoNum type="arabicPeriod"/>
            </a:pPr>
            <a:endParaRPr lang="en-US" b="1" dirty="0">
              <a:latin typeface="Corbel" charset="0"/>
              <a:ea typeface="Corbel" charset="0"/>
              <a:cs typeface="Corbel" charset="0"/>
            </a:endParaRPr>
          </a:p>
          <a:p>
            <a:pPr marL="635000" lvl="1" indent="-292100">
              <a:buFont typeface="+mj-lt"/>
              <a:buAutoNum type="arabicPeriod"/>
            </a:pPr>
            <a:r>
              <a:rPr lang="en-US" b="1" dirty="0">
                <a:latin typeface="Corbel" charset="0"/>
                <a:ea typeface="Corbel" charset="0"/>
                <a:cs typeface="Corbel" charset="0"/>
              </a:rPr>
              <a:t>Work with faculty to ensure that students are adequately prepared with language and writing skill</a:t>
            </a:r>
            <a:endParaRPr lang="en-US" sz="1400" b="1" dirty="0">
              <a:latin typeface="Corbel" charset="0"/>
              <a:ea typeface="Corbel" charset="0"/>
              <a:cs typeface="Corbel" charset="0"/>
            </a:endParaRPr>
          </a:p>
          <a:p>
            <a:pPr marL="635000" lvl="2" indent="-292100"/>
            <a:r>
              <a:rPr lang="en-US" dirty="0">
                <a:latin typeface="Corbel" charset="0"/>
                <a:ea typeface="Corbel" charset="0"/>
                <a:cs typeface="Corbel" charset="0"/>
              </a:rPr>
              <a:t>75% of College Perspective Survey respondents reported this as a support needed</a:t>
            </a:r>
            <a:endParaRPr lang="en-US" sz="800" dirty="0">
              <a:latin typeface="Corbel" charset="0"/>
              <a:ea typeface="Corbel" charset="0"/>
              <a:cs typeface="Corbel" charset="0"/>
            </a:endParaRPr>
          </a:p>
          <a:p>
            <a:pPr marL="635000" lvl="2" indent="-292100"/>
            <a:r>
              <a:rPr lang="en-US" dirty="0">
                <a:latin typeface="Corbel" charset="0"/>
                <a:ea typeface="Corbel" charset="0"/>
                <a:cs typeface="Corbel" charset="0"/>
              </a:rPr>
              <a:t>60% of Faculty Survey respondents reported this as a support needed</a:t>
            </a:r>
          </a:p>
          <a:p>
            <a:pPr marL="635000" lvl="2" indent="-292100"/>
            <a:endParaRPr lang="en-US" sz="800" dirty="0">
              <a:latin typeface="Corbel" charset="0"/>
              <a:ea typeface="Corbel" charset="0"/>
              <a:cs typeface="Corbel" charset="0"/>
            </a:endParaRPr>
          </a:p>
          <a:p>
            <a:pPr marL="635000" lvl="1" indent="-292100">
              <a:buFont typeface="+mj-lt"/>
              <a:buAutoNum type="arabicPeriod"/>
            </a:pPr>
            <a:r>
              <a:rPr lang="en-US" b="1" dirty="0">
                <a:latin typeface="Corbel" charset="0"/>
                <a:ea typeface="Corbel" charset="0"/>
                <a:cs typeface="Corbel" charset="0"/>
              </a:rPr>
              <a:t>Work with WBL Coordinators to ensure that students have prior exposure to and experience in industries and workplaces of interest</a:t>
            </a:r>
            <a:endParaRPr lang="en-US" sz="1400" b="1" dirty="0">
              <a:latin typeface="Corbel" charset="0"/>
              <a:ea typeface="Corbel" charset="0"/>
              <a:cs typeface="Corbel" charset="0"/>
            </a:endParaRPr>
          </a:p>
          <a:p>
            <a:pPr marL="635000" lvl="2" indent="-292100"/>
            <a:r>
              <a:rPr lang="en-US" dirty="0">
                <a:latin typeface="Corbel" charset="0"/>
                <a:ea typeface="Corbel" charset="0"/>
                <a:cs typeface="Corbel" charset="0"/>
              </a:rPr>
              <a:t>75% of College Perspective Survey respondents reported this as a support needed</a:t>
            </a:r>
            <a:endParaRPr lang="en-US" sz="800" dirty="0">
              <a:latin typeface="Corbel" charset="0"/>
              <a:ea typeface="Corbel" charset="0"/>
              <a:cs typeface="Corbel" charset="0"/>
            </a:endParaRPr>
          </a:p>
          <a:p>
            <a:pPr marL="635000" lvl="2" indent="-292100"/>
            <a:r>
              <a:rPr lang="en-US" dirty="0">
                <a:latin typeface="Corbel" charset="0"/>
                <a:ea typeface="Corbel" charset="0"/>
                <a:cs typeface="Corbel" charset="0"/>
              </a:rPr>
              <a:t>61% of Faculty Survey respondents reported this as a support needed</a:t>
            </a:r>
          </a:p>
          <a:p>
            <a:pPr marL="635000" lvl="2" indent="-292100"/>
            <a:endParaRPr lang="en-US" dirty="0">
              <a:latin typeface="Corbel" charset="0"/>
              <a:ea typeface="Corbel" charset="0"/>
              <a:cs typeface="Corbel" charset="0"/>
            </a:endParaRPr>
          </a:p>
          <a:p>
            <a:pPr marL="635000" lvl="1" indent="-292100">
              <a:buFont typeface="+mj-lt"/>
              <a:buAutoNum type="arabicPeriod"/>
            </a:pPr>
            <a:r>
              <a:rPr lang="en-US" b="1" dirty="0">
                <a:latin typeface="Corbel" charset="0"/>
                <a:ea typeface="Corbel" charset="0"/>
                <a:cs typeface="Corbel" charset="0"/>
              </a:rPr>
              <a:t>Work with faculty to ensure students prepared with technical and other workplace skills and knowledge</a:t>
            </a:r>
          </a:p>
          <a:p>
            <a:pPr lvl="1"/>
            <a:r>
              <a:rPr lang="en-US" sz="1200" kern="1200" dirty="0">
                <a:solidFill>
                  <a:schemeClr val="tx1"/>
                </a:solidFill>
                <a:effectLst/>
                <a:latin typeface="+mn-lt"/>
                <a:ea typeface="+mn-ea"/>
                <a:cs typeface="+mn-cs"/>
              </a:rPr>
              <a:t>74% of College Perspective Survey respondents reported this as a support needed</a:t>
            </a:r>
            <a:endParaRPr lang="en-US" sz="10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58.24% of Faculty Survey respondents reported this as a support needed</a:t>
            </a:r>
            <a:endParaRPr lang="en-US" sz="10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A3409D5-3883-A14C-A7BE-13C3276768B0}" type="slidenum">
              <a:rPr lang="en-US" smtClean="0"/>
              <a:t>27</a:t>
            </a:fld>
            <a:endParaRPr lang="en-US"/>
          </a:p>
        </p:txBody>
      </p:sp>
    </p:spTree>
    <p:extLst>
      <p:ext uri="{BB962C8B-B14F-4D97-AF65-F5344CB8AC3E}">
        <p14:creationId xmlns:p14="http://schemas.microsoft.com/office/powerpoint/2010/main" val="206740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Quotes from</a:t>
            </a:r>
            <a:r>
              <a:rPr lang="en-US" b="1" baseline="0" dirty="0"/>
              <a:t> respondents </a:t>
            </a:r>
            <a:endParaRPr lang="en-US" b="1" dirty="0"/>
          </a:p>
        </p:txBody>
      </p:sp>
      <p:sp>
        <p:nvSpPr>
          <p:cNvPr id="4" name="Slide Number Placeholder 3"/>
          <p:cNvSpPr>
            <a:spLocks noGrp="1"/>
          </p:cNvSpPr>
          <p:nvPr>
            <p:ph type="sldNum" sz="quarter" idx="10"/>
          </p:nvPr>
        </p:nvSpPr>
        <p:spPr/>
        <p:txBody>
          <a:bodyPr/>
          <a:lstStyle/>
          <a:p>
            <a:fld id="{4A3409D5-3883-A14C-A7BE-13C3276768B0}" type="slidenum">
              <a:rPr lang="en-US" smtClean="0"/>
              <a:t>28</a:t>
            </a:fld>
            <a:endParaRPr lang="en-US"/>
          </a:p>
        </p:txBody>
      </p:sp>
    </p:spTree>
    <p:extLst>
      <p:ext uri="{BB962C8B-B14F-4D97-AF65-F5344CB8AC3E}">
        <p14:creationId xmlns:p14="http://schemas.microsoft.com/office/powerpoint/2010/main" val="1055668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addition to the themes included as answer choices in the survey, a few new professional development interests emerged in our content analysis of related open response items.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Below is a list of these interests and sample quotes from the surveys.</a:t>
            </a:r>
          </a:p>
          <a:p>
            <a:endParaRPr lang="en-US" dirty="0"/>
          </a:p>
        </p:txBody>
      </p:sp>
      <p:sp>
        <p:nvSpPr>
          <p:cNvPr id="4" name="Slide Number Placeholder 3"/>
          <p:cNvSpPr>
            <a:spLocks noGrp="1"/>
          </p:cNvSpPr>
          <p:nvPr>
            <p:ph type="sldNum" sz="quarter" idx="10"/>
          </p:nvPr>
        </p:nvSpPr>
        <p:spPr/>
        <p:txBody>
          <a:bodyPr/>
          <a:lstStyle/>
          <a:p>
            <a:fld id="{4A3409D5-3883-A14C-A7BE-13C3276768B0}" type="slidenum">
              <a:rPr lang="en-US" smtClean="0"/>
              <a:t>30</a:t>
            </a:fld>
            <a:endParaRPr lang="en-US"/>
          </a:p>
        </p:txBody>
      </p:sp>
    </p:spTree>
    <p:extLst>
      <p:ext uri="{BB962C8B-B14F-4D97-AF65-F5344CB8AC3E}">
        <p14:creationId xmlns:p14="http://schemas.microsoft.com/office/powerpoint/2010/main" val="2776620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EE supports listed currently exist at the colleges to some degree but that CP and Faculty respondents agreed on the 3 most frequently offered:</a:t>
            </a:r>
          </a:p>
          <a:p>
            <a:pPr marL="228600" lvl="0" indent="-228600">
              <a:buFont typeface="+mj-lt"/>
              <a:buAutoNum type="arabicPeriod"/>
            </a:pPr>
            <a:r>
              <a:rPr lang="en-US" sz="1200" kern="1200" dirty="0" smtClean="0">
                <a:solidFill>
                  <a:schemeClr val="tx1"/>
                </a:solidFill>
                <a:effectLst/>
                <a:latin typeface="+mn-lt"/>
                <a:ea typeface="+mn-ea"/>
                <a:cs typeface="+mn-cs"/>
              </a:rPr>
              <a:t>Students reach out to employers on their own</a:t>
            </a:r>
          </a:p>
          <a:p>
            <a:pPr marL="228600" lvl="0" indent="-228600">
              <a:buFont typeface="+mj-lt"/>
              <a:buAutoNum type="arabicPeriod"/>
            </a:pPr>
            <a:r>
              <a:rPr lang="en-US" sz="1200" kern="1200" dirty="0" smtClean="0">
                <a:solidFill>
                  <a:schemeClr val="tx1"/>
                </a:solidFill>
                <a:effectLst/>
                <a:latin typeface="+mn-lt"/>
                <a:ea typeface="+mn-ea"/>
                <a:cs typeface="+mn-cs"/>
              </a:rPr>
              <a:t>Career center facilitate outreach  </a:t>
            </a:r>
          </a:p>
          <a:p>
            <a:pPr marL="228600" lvl="0" indent="-228600">
              <a:buFont typeface="+mj-lt"/>
              <a:buAutoNum type="arabicPeriod"/>
            </a:pPr>
            <a:r>
              <a:rPr lang="en-US" sz="1200" kern="1200" dirty="0" smtClean="0">
                <a:solidFill>
                  <a:schemeClr val="tx1"/>
                </a:solidFill>
                <a:effectLst/>
                <a:latin typeface="+mn-lt"/>
                <a:ea typeface="+mn-ea"/>
                <a:cs typeface="+mn-cs"/>
              </a:rPr>
              <a:t>Department/faculty facilitate their own department/program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A3409D5-3883-A14C-A7BE-13C3276768B0}" type="slidenum">
              <a:rPr lang="en-US" smtClean="0"/>
              <a:t>32</a:t>
            </a:fld>
            <a:endParaRPr lang="en-US"/>
          </a:p>
        </p:txBody>
      </p:sp>
    </p:spTree>
    <p:extLst>
      <p:ext uri="{BB962C8B-B14F-4D97-AF65-F5344CB8AC3E}">
        <p14:creationId xmlns:p14="http://schemas.microsoft.com/office/powerpoint/2010/main" val="19277021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were 9 in total </a:t>
            </a:r>
            <a:endParaRPr lang="en-US" dirty="0" smtClean="0"/>
          </a:p>
          <a:p>
            <a:endParaRPr lang="en-US" dirty="0" smtClean="0"/>
          </a:p>
          <a:p>
            <a:r>
              <a:rPr lang="en-US" dirty="0" smtClean="0"/>
              <a:t>% are: e.g., 67% of respondents selected this answer choice (question</a:t>
            </a:r>
            <a:r>
              <a:rPr lang="en-US" baseline="0" dirty="0" smtClean="0"/>
              <a:t> was a “select all that apply”)</a:t>
            </a:r>
            <a:endParaRPr lang="en-US" dirty="0"/>
          </a:p>
          <a:p>
            <a:endParaRPr lang="en-US" dirty="0"/>
          </a:p>
          <a:p>
            <a:r>
              <a:rPr lang="en-US" dirty="0"/>
              <a:t>CP and Faculty agree on the</a:t>
            </a:r>
            <a:r>
              <a:rPr lang="en-US" baseline="0" dirty="0"/>
              <a:t> 3 just 1 and 2 in different order.</a:t>
            </a:r>
          </a:p>
          <a:p>
            <a:endParaRPr lang="en-US" baseline="0" dirty="0"/>
          </a:p>
          <a:p>
            <a:r>
              <a:rPr lang="en-US" sz="1200" kern="1200" dirty="0">
                <a:solidFill>
                  <a:schemeClr val="tx1"/>
                </a:solidFill>
                <a:effectLst/>
                <a:latin typeface="+mn-lt"/>
                <a:ea typeface="+mn-ea"/>
                <a:cs typeface="+mn-cs"/>
              </a:rPr>
              <a:t>College Perspective Survey respondents and Faculty Survey respondents agreed on the following 3 most frequently offered employment engagement supports:</a:t>
            </a:r>
          </a:p>
          <a:p>
            <a:pPr marL="228600" lvl="0" indent="-228600">
              <a:buFont typeface="+mj-lt"/>
              <a:buAutoNum type="arabicPeriod"/>
            </a:pPr>
            <a:r>
              <a:rPr lang="en-US" sz="1200" kern="1200" dirty="0">
                <a:solidFill>
                  <a:schemeClr val="tx1"/>
                </a:solidFill>
                <a:effectLst/>
                <a:latin typeface="+mn-lt"/>
                <a:ea typeface="+mn-ea"/>
                <a:cs typeface="+mn-cs"/>
              </a:rPr>
              <a:t>Students reach out to employers on their own</a:t>
            </a:r>
          </a:p>
          <a:p>
            <a:pPr marL="228600" lvl="0" indent="-228600">
              <a:buFont typeface="+mj-lt"/>
              <a:buAutoNum type="arabicPeriod"/>
            </a:pPr>
            <a:r>
              <a:rPr lang="en-US" sz="1200" kern="1200" dirty="0">
                <a:solidFill>
                  <a:schemeClr val="tx1"/>
                </a:solidFill>
                <a:effectLst/>
                <a:latin typeface="+mn-lt"/>
                <a:ea typeface="+mn-ea"/>
                <a:cs typeface="+mn-cs"/>
              </a:rPr>
              <a:t>Career center facilitate outreach  </a:t>
            </a:r>
          </a:p>
          <a:p>
            <a:pPr marL="228600" lvl="0" indent="-228600">
              <a:buFont typeface="+mj-lt"/>
              <a:buAutoNum type="arabicPeriod"/>
            </a:pPr>
            <a:r>
              <a:rPr lang="en-US" sz="1200" kern="1200" dirty="0">
                <a:solidFill>
                  <a:schemeClr val="tx1"/>
                </a:solidFill>
                <a:effectLst/>
                <a:latin typeface="+mn-lt"/>
                <a:ea typeface="+mn-ea"/>
                <a:cs typeface="+mn-cs"/>
              </a:rPr>
              <a:t>Department/faculty facilitate their own department/program </a:t>
            </a:r>
          </a:p>
          <a:p>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they also agreed that “work through the Workforce Board” was the least often used support</a:t>
            </a:r>
            <a:r>
              <a:rPr lang="en-US" sz="1200" kern="1200" dirty="0" smtClean="0">
                <a:solidFill>
                  <a:schemeClr val="tx1"/>
                </a:solidFill>
                <a:effectLst/>
                <a:latin typeface="+mn-lt"/>
                <a:ea typeface="+mn-ea"/>
                <a:cs typeface="+mn-cs"/>
              </a:rPr>
              <a:t>. (Only 12% of College Perspective Survey respondents and 9% of Faculty Survey respondents indicated this option).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addition to the types of employer engagement supports listed in the survey, “faculty facilitate for their students” emerged as another support type in our content analysis of related open response items.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A3409D5-3883-A14C-A7BE-13C3276768B0}" type="slidenum">
              <a:rPr lang="en-US" smtClean="0"/>
              <a:t>33</a:t>
            </a:fld>
            <a:endParaRPr lang="en-US"/>
          </a:p>
        </p:txBody>
      </p:sp>
    </p:spTree>
    <p:extLst>
      <p:ext uri="{BB962C8B-B14F-4D97-AF65-F5344CB8AC3E}">
        <p14:creationId xmlns:p14="http://schemas.microsoft.com/office/powerpoint/2010/main" val="41087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4A3409D5-3883-A14C-A7BE-13C3276768B0}" type="slidenum">
              <a:rPr lang="en-US" smtClean="0"/>
              <a:t>5</a:t>
            </a:fld>
            <a:endParaRPr lang="en-US"/>
          </a:p>
        </p:txBody>
      </p:sp>
    </p:spTree>
    <p:extLst>
      <p:ext uri="{BB962C8B-B14F-4D97-AF65-F5344CB8AC3E}">
        <p14:creationId xmlns:p14="http://schemas.microsoft.com/office/powerpoint/2010/main" val="1612861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them that College Perspective</a:t>
            </a:r>
            <a:r>
              <a:rPr lang="en-US" baseline="0" dirty="0"/>
              <a:t> is – experts at the college (list roles</a:t>
            </a:r>
            <a:r>
              <a:rPr lang="en-US" baseline="0" dirty="0" smtClean="0"/>
              <a:t>)</a:t>
            </a:r>
          </a:p>
          <a:p>
            <a:endParaRPr lang="en-US" sz="1200" kern="1200" baseline="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Role</a:t>
            </a:r>
            <a:r>
              <a:rPr lang="en-US" sz="1200" b="1"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Career Center director/coordinator</a:t>
            </a:r>
          </a:p>
          <a:p>
            <a:pPr lvl="0"/>
            <a:r>
              <a:rPr lang="en-US" sz="1200" kern="1200" dirty="0" smtClean="0">
                <a:solidFill>
                  <a:schemeClr val="tx1"/>
                </a:solidFill>
                <a:effectLst/>
                <a:latin typeface="+mn-lt"/>
                <a:ea typeface="+mn-ea"/>
                <a:cs typeface="+mn-cs"/>
              </a:rPr>
              <a:t>curriculum chairperson</a:t>
            </a:r>
          </a:p>
          <a:p>
            <a:pPr lvl="0"/>
            <a:r>
              <a:rPr lang="en-US" sz="1200" kern="1200" dirty="0" smtClean="0">
                <a:solidFill>
                  <a:schemeClr val="tx1"/>
                </a:solidFill>
                <a:effectLst/>
                <a:latin typeface="+mn-lt"/>
                <a:ea typeface="+mn-ea"/>
                <a:cs typeface="+mn-cs"/>
              </a:rPr>
              <a:t>counselor who could provide the best perspective on WBL at the college</a:t>
            </a:r>
          </a:p>
          <a:p>
            <a:pPr lvl="0"/>
            <a:r>
              <a:rPr lang="en-US" sz="1200" kern="1200" dirty="0" smtClean="0">
                <a:solidFill>
                  <a:schemeClr val="tx1"/>
                </a:solidFill>
                <a:effectLst/>
                <a:latin typeface="+mn-lt"/>
                <a:ea typeface="+mn-ea"/>
                <a:cs typeface="+mn-cs"/>
              </a:rPr>
              <a:t>cooperative work experience director/coordinator</a:t>
            </a:r>
          </a:p>
          <a:p>
            <a:pPr lvl="0"/>
            <a:r>
              <a:rPr lang="en-US" sz="1200" kern="1200" dirty="0" smtClean="0">
                <a:solidFill>
                  <a:schemeClr val="tx1"/>
                </a:solidFill>
                <a:effectLst/>
                <a:latin typeface="+mn-lt"/>
                <a:ea typeface="+mn-ea"/>
                <a:cs typeface="+mn-cs"/>
              </a:rPr>
              <a:t>other key roles such as the director of experiential education</a:t>
            </a:r>
          </a:p>
          <a:p>
            <a:endParaRPr lang="en-US" dirty="0"/>
          </a:p>
        </p:txBody>
      </p:sp>
      <p:sp>
        <p:nvSpPr>
          <p:cNvPr id="4" name="Slide Number Placeholder 3"/>
          <p:cNvSpPr>
            <a:spLocks noGrp="1"/>
          </p:cNvSpPr>
          <p:nvPr>
            <p:ph type="sldNum" sz="quarter" idx="10"/>
          </p:nvPr>
        </p:nvSpPr>
        <p:spPr/>
        <p:txBody>
          <a:bodyPr/>
          <a:lstStyle/>
          <a:p>
            <a:fld id="{4A3409D5-3883-A14C-A7BE-13C3276768B0}" type="slidenum">
              <a:rPr lang="en-US" smtClean="0"/>
              <a:t>6</a:t>
            </a:fld>
            <a:endParaRPr lang="en-US"/>
          </a:p>
        </p:txBody>
      </p:sp>
    </p:spTree>
    <p:extLst>
      <p:ext uri="{BB962C8B-B14F-4D97-AF65-F5344CB8AC3E}">
        <p14:creationId xmlns:p14="http://schemas.microsoft.com/office/powerpoint/2010/main" val="1612861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RESPONDENTS </a:t>
            </a:r>
            <a:r>
              <a:rPr lang="en-US" sz="1200" kern="1200" baseline="0" dirty="0">
                <a:solidFill>
                  <a:schemeClr val="tx1"/>
                </a:solidFill>
                <a:effectLst/>
                <a:latin typeface="+mn-lt"/>
                <a:ea typeface="+mn-ea"/>
                <a:cs typeface="+mn-cs"/>
              </a:rPr>
              <a:t>TO BOTH SURVEYS AGREE TO BOTH PURPOSES</a:t>
            </a:r>
          </a:p>
          <a:p>
            <a:pPr algn="l"/>
            <a:r>
              <a:rPr lang="en-US" dirty="0">
                <a:latin typeface="Corbel" charset="0"/>
                <a:ea typeface="Corbel" charset="0"/>
                <a:cs typeface="Corbel" charset="0"/>
              </a:rPr>
              <a:t>Emerging theme from open ended analysis:</a:t>
            </a:r>
          </a:p>
          <a:p>
            <a:pPr algn="l"/>
            <a:r>
              <a:rPr lang="en-US" b="1" dirty="0">
                <a:latin typeface="Corbel" charset="0"/>
                <a:ea typeface="Corbel" charset="0"/>
                <a:cs typeface="Corbel" charset="0"/>
              </a:rPr>
              <a:t>“Provides content for resume, applications, and interviews”</a:t>
            </a:r>
            <a:endParaRPr lang="en-US" dirty="0">
              <a:latin typeface="Corbel" charset="0"/>
              <a:ea typeface="Corbel" charset="0"/>
              <a:cs typeface="Corbel" charset="0"/>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purposes with the highest percentage of responses from the </a:t>
            </a:r>
            <a:r>
              <a:rPr lang="en-US" sz="1200" b="1" kern="1200" dirty="0">
                <a:solidFill>
                  <a:schemeClr val="tx1"/>
                </a:solidFill>
                <a:effectLst/>
                <a:latin typeface="+mn-lt"/>
                <a:ea typeface="+mn-ea"/>
                <a:cs typeface="+mn-cs"/>
              </a:rPr>
              <a:t>College Perspective </a:t>
            </a:r>
            <a:r>
              <a:rPr lang="en-US" sz="1200" kern="1200" dirty="0">
                <a:solidFill>
                  <a:schemeClr val="tx1"/>
                </a:solidFill>
                <a:effectLst/>
                <a:latin typeface="+mn-lt"/>
                <a:ea typeface="+mn-ea"/>
                <a:cs typeface="+mn-cs"/>
              </a:rPr>
              <a:t>respondents include:</a:t>
            </a:r>
          </a:p>
          <a:p>
            <a:pPr marL="171450" lvl="0" indent="-171450">
              <a:buFont typeface="Arial" charset="0"/>
              <a:buChar char="•"/>
            </a:pPr>
            <a:r>
              <a:rPr lang="en-US" sz="1200" kern="1200" dirty="0">
                <a:solidFill>
                  <a:schemeClr val="tx1"/>
                </a:solidFill>
                <a:effectLst/>
                <a:latin typeface="+mn-lt"/>
                <a:ea typeface="+mn-ea"/>
                <a:cs typeface="+mn-cs"/>
              </a:rPr>
              <a:t>Helps students clarify their career goals (77%)</a:t>
            </a:r>
          </a:p>
          <a:p>
            <a:pPr marL="171450" lvl="0" indent="-171450">
              <a:buFont typeface="Arial" charset="0"/>
              <a:buChar char="•"/>
            </a:pPr>
            <a:r>
              <a:rPr lang="en-US" sz="1200" kern="1200" dirty="0">
                <a:solidFill>
                  <a:schemeClr val="tx1"/>
                </a:solidFill>
                <a:effectLst/>
                <a:latin typeface="+mn-lt"/>
                <a:ea typeface="+mn-ea"/>
                <a:cs typeface="+mn-cs"/>
              </a:rPr>
              <a:t>Brings relevance to curriculum – helps students understand why they need to learn something (74%)</a:t>
            </a:r>
          </a:p>
          <a:p>
            <a:pPr marL="171450" lvl="0" indent="-171450">
              <a:buFont typeface="Arial" charset="0"/>
              <a:buChar char="•"/>
            </a:pPr>
            <a:r>
              <a:rPr lang="en-US" sz="1200" kern="1200" dirty="0">
                <a:solidFill>
                  <a:schemeClr val="tx1"/>
                </a:solidFill>
                <a:effectLst/>
                <a:latin typeface="+mn-lt"/>
                <a:ea typeface="+mn-ea"/>
                <a:cs typeface="+mn-cs"/>
              </a:rPr>
              <a:t>Prepares students for the world of work (provides exposure to workplace culture and practices) (74%)</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the purposes with the highest percentage of responses from </a:t>
            </a:r>
            <a:r>
              <a:rPr lang="en-US" sz="1200" b="1" kern="1200" dirty="0">
                <a:solidFill>
                  <a:schemeClr val="tx1"/>
                </a:solidFill>
                <a:effectLst/>
                <a:latin typeface="+mn-lt"/>
                <a:ea typeface="+mn-ea"/>
                <a:cs typeface="+mn-cs"/>
              </a:rPr>
              <a:t>Faculty</a:t>
            </a:r>
            <a:r>
              <a:rPr lang="en-US" sz="1200" kern="1200" dirty="0">
                <a:solidFill>
                  <a:schemeClr val="tx1"/>
                </a:solidFill>
                <a:effectLst/>
                <a:latin typeface="+mn-lt"/>
                <a:ea typeface="+mn-ea"/>
                <a:cs typeface="+mn-cs"/>
              </a:rPr>
              <a:t> Survey respondents include:</a:t>
            </a:r>
          </a:p>
          <a:p>
            <a:pPr marL="171450" lvl="0" indent="-171450">
              <a:buFont typeface="Arial" charset="0"/>
              <a:buChar char="•"/>
            </a:pPr>
            <a:r>
              <a:rPr lang="en-US" sz="1200" kern="1200" dirty="0">
                <a:solidFill>
                  <a:schemeClr val="tx1"/>
                </a:solidFill>
                <a:effectLst/>
                <a:latin typeface="+mn-lt"/>
                <a:ea typeface="+mn-ea"/>
                <a:cs typeface="+mn-cs"/>
              </a:rPr>
              <a:t>Brings relevance to curriculum – helps students understand why they need to learn something (71%)</a:t>
            </a:r>
          </a:p>
          <a:p>
            <a:pPr marL="171450" lvl="0" indent="-171450">
              <a:buFont typeface="Arial" charset="0"/>
              <a:buChar char="•"/>
            </a:pPr>
            <a:r>
              <a:rPr lang="en-US" sz="1200" kern="1200" dirty="0">
                <a:solidFill>
                  <a:schemeClr val="tx1"/>
                </a:solidFill>
                <a:effectLst/>
                <a:latin typeface="+mn-lt"/>
                <a:ea typeface="+mn-ea"/>
                <a:cs typeface="+mn-cs"/>
              </a:rPr>
              <a:t>Helps students learn skills that are best learned through application (65%)</a:t>
            </a:r>
          </a:p>
          <a:p>
            <a:pPr marL="171450" lvl="0" indent="-171450">
              <a:buFont typeface="Arial" charset="0"/>
              <a:buChar char="•"/>
            </a:pPr>
            <a:r>
              <a:rPr lang="en-US" sz="1200" kern="1200" dirty="0">
                <a:solidFill>
                  <a:schemeClr val="tx1"/>
                </a:solidFill>
                <a:effectLst/>
                <a:latin typeface="+mn-lt"/>
                <a:ea typeface="+mn-ea"/>
                <a:cs typeface="+mn-cs"/>
              </a:rPr>
              <a:t>Prepares students for the world of work (provides exposure to workplace culture and practices) (61%)</a:t>
            </a:r>
          </a:p>
        </p:txBody>
      </p:sp>
      <p:sp>
        <p:nvSpPr>
          <p:cNvPr id="4" name="Slide Number Placeholder 3"/>
          <p:cNvSpPr>
            <a:spLocks noGrp="1"/>
          </p:cNvSpPr>
          <p:nvPr>
            <p:ph type="sldNum" sz="quarter" idx="10"/>
          </p:nvPr>
        </p:nvSpPr>
        <p:spPr/>
        <p:txBody>
          <a:bodyPr/>
          <a:lstStyle/>
          <a:p>
            <a:fld id="{4A3409D5-3883-A14C-A7BE-13C3276768B0}" type="slidenum">
              <a:rPr lang="en-US" smtClean="0"/>
              <a:t>8</a:t>
            </a:fld>
            <a:endParaRPr lang="en-US"/>
          </a:p>
        </p:txBody>
      </p:sp>
    </p:spTree>
    <p:extLst>
      <p:ext uri="{BB962C8B-B14F-4D97-AF65-F5344CB8AC3E}">
        <p14:creationId xmlns:p14="http://schemas.microsoft.com/office/powerpoint/2010/main" val="1786442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3409D5-3883-A14C-A7BE-13C3276768B0}" type="slidenum">
              <a:rPr lang="en-US" smtClean="0"/>
              <a:t>9</a:t>
            </a:fld>
            <a:endParaRPr lang="en-US"/>
          </a:p>
        </p:txBody>
      </p:sp>
    </p:spTree>
    <p:extLst>
      <p:ext uri="{BB962C8B-B14F-4D97-AF65-F5344CB8AC3E}">
        <p14:creationId xmlns:p14="http://schemas.microsoft.com/office/powerpoint/2010/main" val="927186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CP </a:t>
            </a:r>
            <a:r>
              <a:rPr lang="en-US" dirty="0" smtClean="0"/>
              <a:t>DATA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a coherent snapshot of the college perspective related to each opportunity, responses for college perspective items related to types of opportunities offered were combined for each college</a:t>
            </a:r>
            <a:r>
              <a:rPr lang="en-US" dirty="0" smtClean="0">
                <a:effectLst/>
              </a:rPr>
              <a:t> </a:t>
            </a:r>
          </a:p>
          <a:p>
            <a:endParaRPr lang="en-US" dirty="0"/>
          </a:p>
        </p:txBody>
      </p:sp>
      <p:sp>
        <p:nvSpPr>
          <p:cNvPr id="4" name="Slide Number Placeholder 3"/>
          <p:cNvSpPr>
            <a:spLocks noGrp="1"/>
          </p:cNvSpPr>
          <p:nvPr>
            <p:ph type="sldNum" sz="quarter" idx="10"/>
          </p:nvPr>
        </p:nvSpPr>
        <p:spPr/>
        <p:txBody>
          <a:bodyPr/>
          <a:lstStyle/>
          <a:p>
            <a:fld id="{4A3409D5-3883-A14C-A7BE-13C3276768B0}" type="slidenum">
              <a:rPr lang="en-US" smtClean="0"/>
              <a:t>10</a:t>
            </a:fld>
            <a:endParaRPr lang="en-US"/>
          </a:p>
        </p:txBody>
      </p:sp>
    </p:spTree>
    <p:extLst>
      <p:ext uri="{BB962C8B-B14F-4D97-AF65-F5344CB8AC3E}">
        <p14:creationId xmlns:p14="http://schemas.microsoft.com/office/powerpoint/2010/main" val="1612861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Three</a:t>
            </a:r>
            <a:r>
              <a:rPr lang="en-US" sz="1200" kern="1200" baseline="0" dirty="0" smtClean="0">
                <a:solidFill>
                  <a:schemeClr val="tx1"/>
                </a:solidFill>
                <a:effectLst/>
                <a:latin typeface="+mn-lt"/>
                <a:ea typeface="+mn-ea"/>
                <a:cs typeface="+mn-cs"/>
              </a:rPr>
              <a:t> top three responses -</a:t>
            </a:r>
            <a:r>
              <a:rPr lang="en-US" sz="1200" kern="1200" dirty="0" smtClean="0">
                <a:solidFill>
                  <a:schemeClr val="tx1"/>
                </a:solidFill>
                <a:effectLst/>
                <a:latin typeface="+mn-lt"/>
                <a:ea typeface="+mn-ea"/>
                <a:cs typeface="+mn-cs"/>
              </a:rPr>
              <a:t> faculty and CP agree on for most frequently offered but CP has several others that are also 100% - see slide 11</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A3409D5-3883-A14C-A7BE-13C3276768B0}" type="slidenum">
              <a:rPr lang="en-US" smtClean="0"/>
              <a:t>11</a:t>
            </a:fld>
            <a:endParaRPr lang="en-US"/>
          </a:p>
        </p:txBody>
      </p:sp>
    </p:spTree>
    <p:extLst>
      <p:ext uri="{BB962C8B-B14F-4D97-AF65-F5344CB8AC3E}">
        <p14:creationId xmlns:p14="http://schemas.microsoft.com/office/powerpoint/2010/main" val="379349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summary of the applied and work-based learning opportunities data is divided into the following two sections (which represent the first half and second half of the Work-Based Learning Continuum):</a:t>
            </a:r>
          </a:p>
          <a:p>
            <a:pPr lvl="0"/>
            <a:r>
              <a:rPr lang="en-US" sz="1200" kern="1200" dirty="0">
                <a:solidFill>
                  <a:schemeClr val="tx1"/>
                </a:solidFill>
                <a:effectLst/>
                <a:latin typeface="+mn-lt"/>
                <a:ea typeface="+mn-ea"/>
                <a:cs typeface="+mn-cs"/>
              </a:rPr>
              <a:t>Opportunities for Applied and Work-Based Learning: Career Awareness and Exploration </a:t>
            </a:r>
          </a:p>
          <a:p>
            <a:pPr lvl="0"/>
            <a:r>
              <a:rPr lang="en-US" sz="1200" kern="1200" dirty="0">
                <a:solidFill>
                  <a:schemeClr val="tx1"/>
                </a:solidFill>
                <a:effectLst/>
                <a:latin typeface="+mn-lt"/>
                <a:ea typeface="+mn-ea"/>
                <a:cs typeface="+mn-cs"/>
              </a:rPr>
              <a:t>Opportunities for Applied and Work-Based Learning: Career Preparation and Training</a:t>
            </a:r>
          </a:p>
          <a:p>
            <a:endParaRPr lang="en-US" dirty="0"/>
          </a:p>
        </p:txBody>
      </p:sp>
      <p:sp>
        <p:nvSpPr>
          <p:cNvPr id="4" name="Slide Number Placeholder 3"/>
          <p:cNvSpPr>
            <a:spLocks noGrp="1"/>
          </p:cNvSpPr>
          <p:nvPr>
            <p:ph type="sldNum" sz="quarter" idx="10"/>
          </p:nvPr>
        </p:nvSpPr>
        <p:spPr/>
        <p:txBody>
          <a:bodyPr/>
          <a:lstStyle/>
          <a:p>
            <a:fld id="{4A3409D5-3883-A14C-A7BE-13C3276768B0}" type="slidenum">
              <a:rPr lang="en-US" smtClean="0"/>
              <a:t>12</a:t>
            </a:fld>
            <a:endParaRPr lang="en-US"/>
          </a:p>
        </p:txBody>
      </p:sp>
    </p:spTree>
    <p:extLst>
      <p:ext uri="{BB962C8B-B14F-4D97-AF65-F5344CB8AC3E}">
        <p14:creationId xmlns:p14="http://schemas.microsoft.com/office/powerpoint/2010/main" val="1589061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 y="0"/>
            <a:ext cx="9144000" cy="6858000"/>
          </a:xfrm>
          <a:prstGeom prst="rect">
            <a:avLst/>
          </a:prstGeom>
        </p:spPr>
      </p:pic>
      <p:sp>
        <p:nvSpPr>
          <p:cNvPr id="12" name="Title 1"/>
          <p:cNvSpPr>
            <a:spLocks noGrp="1"/>
          </p:cNvSpPr>
          <p:nvPr>
            <p:ph type="ctrTitle" hasCustomPrompt="1"/>
          </p:nvPr>
        </p:nvSpPr>
        <p:spPr>
          <a:xfrm>
            <a:off x="571501" y="1649575"/>
            <a:ext cx="4521200" cy="2690811"/>
          </a:xfrm>
          <a:ln>
            <a:noFill/>
          </a:ln>
        </p:spPr>
        <p:txBody>
          <a:bodyPr anchor="b">
            <a:normAutofit/>
          </a:bodyPr>
          <a:lstStyle>
            <a:lvl1pPr algn="l" fontAlgn="b">
              <a:lnSpc>
                <a:spcPct val="85000"/>
              </a:lnSpc>
              <a:defRPr sz="5000" b="1" baseline="0"/>
            </a:lvl1pPr>
          </a:lstStyle>
          <a:p>
            <a:r>
              <a:rPr lang="en-US" dirty="0"/>
              <a:t>This is a Title text slide. It is bottom justified. </a:t>
            </a:r>
          </a:p>
        </p:txBody>
      </p:sp>
      <p:sp>
        <p:nvSpPr>
          <p:cNvPr id="13" name="Subtitle 2"/>
          <p:cNvSpPr>
            <a:spLocks noGrp="1"/>
          </p:cNvSpPr>
          <p:nvPr>
            <p:ph type="subTitle" idx="1" hasCustomPrompt="1"/>
          </p:nvPr>
        </p:nvSpPr>
        <p:spPr>
          <a:xfrm>
            <a:off x="571501" y="4648200"/>
            <a:ext cx="4521200" cy="1345670"/>
          </a:xfrm>
          <a:ln>
            <a:noFill/>
          </a:ln>
        </p:spPr>
        <p:txBody>
          <a:bodyPr/>
          <a:lstStyle>
            <a:lvl1pPr marL="0" indent="0" algn="l" fontAlgn="t">
              <a:lnSpc>
                <a:spcPct val="90000"/>
              </a:lnSpc>
              <a:buNone/>
              <a:defRPr sz="2400" b="1" baseline="0">
                <a:solidFill>
                  <a:schemeClr val="accent1"/>
                </a:solidFill>
                <a:latin typeface="Corbel" charset="0"/>
                <a:ea typeface="Corbel" charset="0"/>
                <a:cs typeface="Corbe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This is the area for Subtitle text. It can also be used for intro text. If not used, move the title text box lower down the slide.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501" y="785445"/>
            <a:ext cx="1410382" cy="313809"/>
          </a:xfrm>
          <a:prstGeom prst="rect">
            <a:avLst/>
          </a:prstGeom>
        </p:spPr>
      </p:pic>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 Slade - BAS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301" y="0"/>
            <a:ext cx="9144000" cy="6858000"/>
          </a:xfrm>
          <a:prstGeom prst="rect">
            <a:avLst/>
          </a:prstGeom>
        </p:spPr>
      </p:pic>
      <p:sp>
        <p:nvSpPr>
          <p:cNvPr id="2" name="Title 1"/>
          <p:cNvSpPr>
            <a:spLocks noGrp="1"/>
          </p:cNvSpPr>
          <p:nvPr>
            <p:ph type="title" hasCustomPrompt="1"/>
          </p:nvPr>
        </p:nvSpPr>
        <p:spPr>
          <a:xfrm>
            <a:off x="459142" y="934944"/>
            <a:ext cx="8260319" cy="1186993"/>
          </a:xfrm>
          <a:ln>
            <a:noFill/>
          </a:ln>
        </p:spPr>
        <p:txBody>
          <a:bodyPr/>
          <a:lstStyle>
            <a:lvl1pPr>
              <a:defRPr b="0" baseline="0"/>
            </a:lvl1pPr>
          </a:lstStyle>
          <a:p>
            <a:r>
              <a:rPr lang="en-US" dirty="0"/>
              <a:t>Content Slide with ample space for text and other content.</a:t>
            </a:r>
          </a:p>
        </p:txBody>
      </p:sp>
      <p:sp>
        <p:nvSpPr>
          <p:cNvPr id="3" name="Content Placeholder 2"/>
          <p:cNvSpPr>
            <a:spLocks noGrp="1"/>
          </p:cNvSpPr>
          <p:nvPr>
            <p:ph idx="1" hasCustomPrompt="1"/>
          </p:nvPr>
        </p:nvSpPr>
        <p:spPr>
          <a:xfrm>
            <a:off x="459142" y="2280508"/>
            <a:ext cx="8260319" cy="3896463"/>
          </a:xfrm>
          <a:ln>
            <a:noFill/>
          </a:ln>
        </p:spPr>
        <p:txBody>
          <a:body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72375" y="223837"/>
            <a:ext cx="1410382" cy="313809"/>
          </a:xfrm>
          <a:prstGeom prst="rect">
            <a:avLst/>
          </a:prstGeom>
        </p:spPr>
      </p:pic>
      <p:sp>
        <p:nvSpPr>
          <p:cNvPr id="4" name="Rectangle 3"/>
          <p:cNvSpPr/>
          <p:nvPr userDrawn="1"/>
        </p:nvSpPr>
        <p:spPr>
          <a:xfrm>
            <a:off x="160638" y="6462584"/>
            <a:ext cx="543697" cy="222421"/>
          </a:xfrm>
          <a:prstGeom prst="rect">
            <a:avLst/>
          </a:prstGeom>
          <a:solidFill>
            <a:srgbClr val="5FB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txBox="1">
            <a:spLocks/>
          </p:cNvSpPr>
          <p:nvPr userDrawn="1"/>
        </p:nvSpPr>
        <p:spPr>
          <a:xfrm>
            <a:off x="160637" y="6425180"/>
            <a:ext cx="919016" cy="432819"/>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spTree>
    <p:extLst>
      <p:ext uri="{BB962C8B-B14F-4D97-AF65-F5344CB8AC3E}">
        <p14:creationId xmlns:p14="http://schemas.microsoft.com/office/powerpoint/2010/main" val="650624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lide - w/ Asset Space Righ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9142" y="934944"/>
            <a:ext cx="8260319" cy="1186993"/>
          </a:xfrm>
          <a:ln>
            <a:noFill/>
          </a:ln>
        </p:spPr>
        <p:txBody>
          <a:bodyPr tIns="0" bIns="0" anchor="b" anchorCtr="0"/>
          <a:lstStyle>
            <a:lvl1pPr fontAlgn="b">
              <a:defRPr baseline="0"/>
            </a:lvl1pPr>
          </a:lstStyle>
          <a:p>
            <a:r>
              <a:rPr lang="en-US" dirty="0"/>
              <a:t>Content Slide with space for text and other content.</a:t>
            </a:r>
          </a:p>
        </p:txBody>
      </p:sp>
      <p:sp>
        <p:nvSpPr>
          <p:cNvPr id="3" name="Content Placeholder 2"/>
          <p:cNvSpPr>
            <a:spLocks noGrp="1"/>
          </p:cNvSpPr>
          <p:nvPr>
            <p:ph idx="1" hasCustomPrompt="1"/>
          </p:nvPr>
        </p:nvSpPr>
        <p:spPr>
          <a:xfrm>
            <a:off x="459141" y="2357998"/>
            <a:ext cx="5178371" cy="3896463"/>
          </a:xfrm>
          <a:ln>
            <a:noFill/>
          </a:ln>
        </p:spPr>
        <p:txBody>
          <a:bodyPr/>
          <a:lstStyle>
            <a:lvl2pPr>
              <a:defRPr b="0"/>
            </a:lvl2pPr>
            <a:lvl3pPr marL="1142971" marR="0" indent="-228594" algn="l" defTabSz="914377" rtl="0" eaLnBrk="1" fontAlgn="auto" latinLnBrk="0" hangingPunct="1">
              <a:lnSpc>
                <a:spcPct val="90000"/>
              </a:lnSpc>
              <a:spcBef>
                <a:spcPts val="1100"/>
              </a:spcBef>
              <a:spcAft>
                <a:spcPts val="0"/>
              </a:spcAft>
              <a:buClrTx/>
              <a:buSzTx/>
              <a:buFont typeface="Meiryo-Bold" charset="-128"/>
              <a:buChar char="►"/>
              <a:tabLst/>
              <a:defRPr/>
            </a:lvl3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sp>
        <p:nvSpPr>
          <p:cNvPr id="8" name="Slide Number Placeholder 5"/>
          <p:cNvSpPr txBox="1">
            <a:spLocks/>
          </p:cNvSpPr>
          <p:nvPr userDrawn="1"/>
        </p:nvSpPr>
        <p:spPr>
          <a:xfrm>
            <a:off x="-176270" y="6433039"/>
            <a:ext cx="1189821"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72375" y="223837"/>
            <a:ext cx="1410382" cy="313809"/>
          </a:xfrm>
          <a:prstGeom prst="rect">
            <a:avLst/>
          </a:prstGeom>
        </p:spPr>
      </p:pic>
    </p:spTree>
    <p:extLst>
      <p:ext uri="{BB962C8B-B14F-4D97-AF65-F5344CB8AC3E}">
        <p14:creationId xmlns:p14="http://schemas.microsoft.com/office/powerpoint/2010/main" val="360656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Content Slide - Split Layout">
    <p:spTree>
      <p:nvGrpSpPr>
        <p:cNvPr id="1" name=""/>
        <p:cNvGrpSpPr/>
        <p:nvPr/>
      </p:nvGrpSpPr>
      <p:grpSpPr>
        <a:xfrm>
          <a:off x="0" y="0"/>
          <a:ext cx="0" cy="0"/>
          <a:chOff x="0" y="0"/>
          <a:chExt cx="0" cy="0"/>
        </a:xfrm>
      </p:grpSpPr>
      <p:sp>
        <p:nvSpPr>
          <p:cNvPr id="10" name="Slide Number Placeholder 5"/>
          <p:cNvSpPr txBox="1">
            <a:spLocks/>
          </p:cNvSpPr>
          <p:nvPr userDrawn="1"/>
        </p:nvSpPr>
        <p:spPr>
          <a:xfrm>
            <a:off x="0" y="6432187"/>
            <a:ext cx="790413"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sp>
        <p:nvSpPr>
          <p:cNvPr id="2" name="Title 1"/>
          <p:cNvSpPr>
            <a:spLocks noGrp="1"/>
          </p:cNvSpPr>
          <p:nvPr>
            <p:ph type="title" hasCustomPrompt="1"/>
          </p:nvPr>
        </p:nvSpPr>
        <p:spPr>
          <a:xfrm>
            <a:off x="447514" y="811001"/>
            <a:ext cx="8271944" cy="1325563"/>
          </a:xfrm>
          <a:ln>
            <a:noFill/>
          </a:ln>
        </p:spPr>
        <p:txBody>
          <a:bodyPr bIns="0" anchor="b" anchorCtr="0"/>
          <a:lstStyle>
            <a:lvl1pPr>
              <a:defRPr baseline="0"/>
            </a:lvl1pPr>
          </a:lstStyle>
          <a:p>
            <a:r>
              <a:rPr lang="en-US" dirty="0"/>
              <a:t>Content Slide with split column layout for varied content layout.</a:t>
            </a:r>
          </a:p>
        </p:txBody>
      </p:sp>
      <p:sp>
        <p:nvSpPr>
          <p:cNvPr id="3" name="Content Placeholder 2"/>
          <p:cNvSpPr>
            <a:spLocks noGrp="1"/>
          </p:cNvSpPr>
          <p:nvPr>
            <p:ph sz="half" idx="1" hasCustomPrompt="1"/>
          </p:nvPr>
        </p:nvSpPr>
        <p:spPr>
          <a:xfrm>
            <a:off x="447518" y="2393442"/>
            <a:ext cx="3998563" cy="3783529"/>
          </a:xfrm>
          <a:ln>
            <a:noFill/>
          </a:ln>
        </p:spPr>
        <p:txBody>
          <a:bodyPr/>
          <a:lstStyle/>
          <a:p>
            <a:pPr lvl="0"/>
            <a:r>
              <a:rPr lang="en-US" dirty="0"/>
              <a:t>This is the Level 1 content style. These boxes can also be populated with charts, graphics, etc.</a:t>
            </a:r>
          </a:p>
          <a:p>
            <a:pPr lvl="1"/>
            <a:r>
              <a:rPr lang="en-US" dirty="0"/>
              <a:t>Level 2 content is bulleted, using the same color as level 1 content.</a:t>
            </a:r>
          </a:p>
          <a:p>
            <a:pPr lvl="2"/>
            <a:r>
              <a:rPr lang="en-US" dirty="0"/>
              <a:t>Level 3 content, which can be used if more detail is needed under level 2 content.</a:t>
            </a:r>
          </a:p>
        </p:txBody>
      </p:sp>
      <p:sp>
        <p:nvSpPr>
          <p:cNvPr id="4" name="Content Placeholder 3"/>
          <p:cNvSpPr>
            <a:spLocks noGrp="1"/>
          </p:cNvSpPr>
          <p:nvPr>
            <p:ph sz="half" idx="2" hasCustomPrompt="1"/>
          </p:nvPr>
        </p:nvSpPr>
        <p:spPr>
          <a:xfrm>
            <a:off x="4672743" y="2393442"/>
            <a:ext cx="4046719" cy="3783529"/>
          </a:xfrm>
          <a:ln>
            <a:noFill/>
          </a:ln>
        </p:spPr>
        <p:txBody>
          <a:bodyPr/>
          <a:lstStyle>
            <a:lvl1pPr>
              <a:defRPr baseline="0"/>
            </a:lvl1pPr>
          </a:lstStyle>
          <a:p>
            <a:pPr lvl="0"/>
            <a:r>
              <a:rPr lang="en-US" dirty="0"/>
              <a:t>This is the Level 1 content style. These boxes can also be populated with charts, graphics, etc.</a:t>
            </a:r>
          </a:p>
          <a:p>
            <a:pPr lvl="1"/>
            <a:r>
              <a:rPr lang="en-US" dirty="0"/>
              <a:t>Level 2 content is bulleted, using the same color as level 1 content.</a:t>
            </a:r>
          </a:p>
          <a:p>
            <a:pPr lvl="2"/>
            <a:r>
              <a:rPr lang="en-US" dirty="0"/>
              <a:t>Level 3 content, which can be used if more detail is needed under level 2 content.</a:t>
            </a:r>
          </a:p>
        </p:txBody>
      </p:sp>
      <p:sp>
        <p:nvSpPr>
          <p:cNvPr id="5" name="TextBox 4"/>
          <p:cNvSpPr txBox="1"/>
          <p:nvPr userDrawn="1"/>
        </p:nvSpPr>
        <p:spPr>
          <a:xfrm>
            <a:off x="104614" y="6400800"/>
            <a:ext cx="685800" cy="914400"/>
          </a:xfrm>
          <a:prstGeom prst="rect">
            <a:avLst/>
          </a:prstGeom>
        </p:spPr>
        <p:txBody>
          <a:bodyPr vert="horz" wrap="none" lIns="91440" tIns="45720" rIns="91440" bIns="45720" rtlCol="0">
            <a:normAutofit/>
          </a:bodyPr>
          <a:lstStyle/>
          <a:p>
            <a:endParaRPr lang="en-US" sz="1800"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72375" y="223837"/>
            <a:ext cx="1410382" cy="313809"/>
          </a:xfrm>
          <a:prstGeom prst="rect">
            <a:avLst/>
          </a:prstGeom>
        </p:spPr>
      </p:pic>
    </p:spTree>
    <p:extLst>
      <p:ext uri="{BB962C8B-B14F-4D97-AF65-F5344CB8AC3E}">
        <p14:creationId xmlns:p14="http://schemas.microsoft.com/office/powerpoint/2010/main" val="76914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Content Slide - Split Content w/ Intro Space">
    <p:spTree>
      <p:nvGrpSpPr>
        <p:cNvPr id="1" name=""/>
        <p:cNvGrpSpPr/>
        <p:nvPr/>
      </p:nvGrpSpPr>
      <p:grpSpPr>
        <a:xfrm>
          <a:off x="0" y="0"/>
          <a:ext cx="0" cy="0"/>
          <a:chOff x="0" y="0"/>
          <a:chExt cx="0" cy="0"/>
        </a:xfrm>
      </p:grpSpPr>
      <p:sp>
        <p:nvSpPr>
          <p:cNvPr id="10" name="Slide Number Placeholder 5"/>
          <p:cNvSpPr txBox="1">
            <a:spLocks/>
          </p:cNvSpPr>
          <p:nvPr userDrawn="1"/>
        </p:nvSpPr>
        <p:spPr>
          <a:xfrm>
            <a:off x="0" y="6432186"/>
            <a:ext cx="859316"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sp>
        <p:nvSpPr>
          <p:cNvPr id="2" name="Title 1"/>
          <p:cNvSpPr>
            <a:spLocks noGrp="1"/>
          </p:cNvSpPr>
          <p:nvPr>
            <p:ph type="title" hasCustomPrompt="1"/>
          </p:nvPr>
        </p:nvSpPr>
        <p:spPr>
          <a:xfrm>
            <a:off x="447514" y="811001"/>
            <a:ext cx="8271944" cy="1325563"/>
          </a:xfrm>
          <a:ln>
            <a:noFill/>
          </a:ln>
        </p:spPr>
        <p:txBody>
          <a:bodyPr bIns="0" anchor="b" anchorCtr="0"/>
          <a:lstStyle>
            <a:lvl1pPr>
              <a:defRPr baseline="0"/>
            </a:lvl1pPr>
          </a:lstStyle>
          <a:p>
            <a:r>
              <a:rPr lang="en-US" dirty="0"/>
              <a:t>Content Slide with split column layout with intro paragraph.</a:t>
            </a:r>
          </a:p>
        </p:txBody>
      </p:sp>
      <p:sp>
        <p:nvSpPr>
          <p:cNvPr id="3" name="Content Placeholder 2"/>
          <p:cNvSpPr>
            <a:spLocks noGrp="1"/>
          </p:cNvSpPr>
          <p:nvPr>
            <p:ph sz="half" idx="1" hasCustomPrompt="1"/>
          </p:nvPr>
        </p:nvSpPr>
        <p:spPr>
          <a:xfrm>
            <a:off x="447518" y="3378640"/>
            <a:ext cx="4050869" cy="2688955"/>
          </a:xfrm>
          <a:ln>
            <a:noFill/>
          </a:ln>
        </p:spPr>
        <p:txBody>
          <a:bodyPr/>
          <a:lstStyle>
            <a:lvl2pPr marL="457189">
              <a:defRPr/>
            </a:lvl2pPr>
          </a:lstStyle>
          <a:p>
            <a:pPr lvl="1"/>
            <a:r>
              <a:rPr lang="en-US" dirty="0"/>
              <a:t>Level 2 content is bulleted, using the same color as level 1 content.</a:t>
            </a:r>
          </a:p>
        </p:txBody>
      </p:sp>
      <p:sp>
        <p:nvSpPr>
          <p:cNvPr id="4" name="Content Placeholder 3"/>
          <p:cNvSpPr>
            <a:spLocks noGrp="1"/>
          </p:cNvSpPr>
          <p:nvPr>
            <p:ph sz="half" idx="2" hasCustomPrompt="1"/>
          </p:nvPr>
        </p:nvSpPr>
        <p:spPr>
          <a:xfrm>
            <a:off x="4603001" y="3378640"/>
            <a:ext cx="4116461" cy="2688955"/>
          </a:xfrm>
          <a:ln>
            <a:noFill/>
          </a:ln>
        </p:spPr>
        <p:txBody>
          <a:bodyPr/>
          <a:lstStyle>
            <a:lvl1pPr>
              <a:defRPr baseline="0"/>
            </a:lvl1pPr>
            <a:lvl2pPr marL="457189">
              <a:defRPr/>
            </a:lvl2pPr>
          </a:lstStyle>
          <a:p>
            <a:pPr lvl="1"/>
            <a:r>
              <a:rPr lang="en-US" dirty="0"/>
              <a:t>Level 2 content is bulleted, using the same color as level 1 content.</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72375" y="223837"/>
            <a:ext cx="1410382" cy="313809"/>
          </a:xfrm>
          <a:prstGeom prst="rect">
            <a:avLst/>
          </a:prstGeom>
        </p:spPr>
      </p:pic>
    </p:spTree>
    <p:extLst>
      <p:ext uri="{BB962C8B-B14F-4D97-AF65-F5344CB8AC3E}">
        <p14:creationId xmlns:p14="http://schemas.microsoft.com/office/powerpoint/2010/main" val="1635461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Slide - w/ Asset Space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9142" y="934944"/>
            <a:ext cx="8260319" cy="1186993"/>
          </a:xfrm>
          <a:ln>
            <a:noFill/>
          </a:ln>
        </p:spPr>
        <p:txBody>
          <a:bodyPr tIns="0" bIns="0" anchor="b" anchorCtr="0"/>
          <a:lstStyle>
            <a:lvl1pPr fontAlgn="b">
              <a:defRPr baseline="0"/>
            </a:lvl1pPr>
          </a:lstStyle>
          <a:p>
            <a:r>
              <a:rPr lang="en-US" dirty="0"/>
              <a:t>Content Slides will allow for the most text and content.</a:t>
            </a:r>
          </a:p>
        </p:txBody>
      </p:sp>
      <p:sp>
        <p:nvSpPr>
          <p:cNvPr id="3" name="Content Placeholder 2"/>
          <p:cNvSpPr>
            <a:spLocks noGrp="1"/>
          </p:cNvSpPr>
          <p:nvPr>
            <p:ph idx="1" hasCustomPrompt="1"/>
          </p:nvPr>
        </p:nvSpPr>
        <p:spPr>
          <a:xfrm>
            <a:off x="4221076" y="2357996"/>
            <a:ext cx="4498382" cy="3508119"/>
          </a:xfrm>
          <a:ln>
            <a:noFill/>
          </a:ln>
        </p:spPr>
        <p:txBody>
          <a:bodyPr/>
          <a:lstStyle>
            <a:lvl2pPr>
              <a:defRPr b="0"/>
            </a:lvl2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sp>
        <p:nvSpPr>
          <p:cNvPr id="8" name="Slide Number Placeholder 5"/>
          <p:cNvSpPr txBox="1">
            <a:spLocks/>
          </p:cNvSpPr>
          <p:nvPr userDrawn="1"/>
        </p:nvSpPr>
        <p:spPr>
          <a:xfrm>
            <a:off x="271596" y="6432187"/>
            <a:ext cx="305344"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72375" y="223837"/>
            <a:ext cx="1410382" cy="313809"/>
          </a:xfrm>
          <a:prstGeom prst="rect">
            <a:avLst/>
          </a:prstGeom>
        </p:spPr>
      </p:pic>
    </p:spTree>
    <p:extLst>
      <p:ext uri="{BB962C8B-B14F-4D97-AF65-F5344CB8AC3E}">
        <p14:creationId xmlns:p14="http://schemas.microsoft.com/office/powerpoint/2010/main" val="197107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t Slide - Split Layout for Two Assets">
    <p:spTree>
      <p:nvGrpSpPr>
        <p:cNvPr id="1" name=""/>
        <p:cNvGrpSpPr/>
        <p:nvPr/>
      </p:nvGrpSpPr>
      <p:grpSpPr>
        <a:xfrm>
          <a:off x="0" y="0"/>
          <a:ext cx="0" cy="0"/>
          <a:chOff x="0" y="0"/>
          <a:chExt cx="0" cy="0"/>
        </a:xfrm>
      </p:grpSpPr>
      <p:sp>
        <p:nvSpPr>
          <p:cNvPr id="10" name="Slide Number Placeholder 5"/>
          <p:cNvSpPr txBox="1">
            <a:spLocks/>
          </p:cNvSpPr>
          <p:nvPr userDrawn="1"/>
        </p:nvSpPr>
        <p:spPr>
          <a:xfrm>
            <a:off x="270861" y="6432186"/>
            <a:ext cx="305344"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sp>
        <p:nvSpPr>
          <p:cNvPr id="2" name="Title 1"/>
          <p:cNvSpPr>
            <a:spLocks noGrp="1"/>
          </p:cNvSpPr>
          <p:nvPr>
            <p:ph type="title" hasCustomPrompt="1"/>
          </p:nvPr>
        </p:nvSpPr>
        <p:spPr>
          <a:xfrm>
            <a:off x="447514" y="811001"/>
            <a:ext cx="8271944" cy="1325563"/>
          </a:xfrm>
          <a:ln>
            <a:noFill/>
          </a:ln>
        </p:spPr>
        <p:txBody>
          <a:bodyPr bIns="0" anchor="b" anchorCtr="0"/>
          <a:lstStyle>
            <a:lvl1pPr>
              <a:defRPr baseline="0"/>
            </a:lvl1pPr>
          </a:lstStyle>
          <a:p>
            <a:r>
              <a:rPr lang="en-US" dirty="0"/>
              <a:t>Content Slide with split column layout for varied content layout.</a:t>
            </a:r>
          </a:p>
        </p:txBody>
      </p:sp>
      <p:sp>
        <p:nvSpPr>
          <p:cNvPr id="3" name="Content Placeholder 2"/>
          <p:cNvSpPr>
            <a:spLocks noGrp="1"/>
          </p:cNvSpPr>
          <p:nvPr>
            <p:ph sz="half" idx="1" hasCustomPrompt="1"/>
          </p:nvPr>
        </p:nvSpPr>
        <p:spPr>
          <a:xfrm>
            <a:off x="447518" y="2393443"/>
            <a:ext cx="3998563" cy="783719"/>
          </a:xfrm>
          <a:ln>
            <a:noFill/>
          </a:ln>
        </p:spPr>
        <p:txBody>
          <a:bodyPr/>
          <a:lstStyle>
            <a:lvl2pPr marL="0" indent="0">
              <a:buNone/>
              <a:defRPr/>
            </a:lvl2pPr>
          </a:lstStyle>
          <a:p>
            <a:pPr lvl="1"/>
            <a:r>
              <a:rPr lang="en-US" dirty="0"/>
              <a:t>Description Text for the inserted element below</a:t>
            </a:r>
          </a:p>
        </p:txBody>
      </p:sp>
      <p:sp>
        <p:nvSpPr>
          <p:cNvPr id="4" name="Content Placeholder 3"/>
          <p:cNvSpPr>
            <a:spLocks noGrp="1"/>
          </p:cNvSpPr>
          <p:nvPr>
            <p:ph sz="half" idx="2" hasCustomPrompt="1"/>
          </p:nvPr>
        </p:nvSpPr>
        <p:spPr>
          <a:xfrm>
            <a:off x="4672743" y="2393434"/>
            <a:ext cx="4046719" cy="783720"/>
          </a:xfrm>
          <a:ln>
            <a:noFill/>
          </a:ln>
        </p:spPr>
        <p:txBody>
          <a:bodyPr/>
          <a:lstStyle>
            <a:lvl1pPr>
              <a:defRPr baseline="0"/>
            </a:lvl1pPr>
            <a:lvl2pPr marL="0" indent="0">
              <a:spcBef>
                <a:spcPts val="0"/>
              </a:spcBef>
              <a:buNone/>
              <a:defRPr/>
            </a:lvl2pPr>
          </a:lstStyle>
          <a:p>
            <a:pPr lvl="1"/>
            <a:r>
              <a:rPr lang="en-US" dirty="0"/>
              <a:t>Description Text for the inserted element below</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72375" y="223837"/>
            <a:ext cx="1410382" cy="313809"/>
          </a:xfrm>
          <a:prstGeom prst="rect">
            <a:avLst/>
          </a:prstGeom>
        </p:spPr>
      </p:pic>
    </p:spTree>
    <p:extLst>
      <p:ext uri="{BB962C8B-B14F-4D97-AF65-F5344CB8AC3E}">
        <p14:creationId xmlns:p14="http://schemas.microsoft.com/office/powerpoint/2010/main" val="2109667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Large Asset Righ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01486" y="1252136"/>
            <a:ext cx="2758975" cy="4551979"/>
          </a:xfrm>
        </p:spPr>
        <p:txBody>
          <a:bodyPr/>
          <a:lstStyle>
            <a:lvl1pPr>
              <a:lnSpc>
                <a:spcPct val="100000"/>
              </a:lnSpc>
              <a:spcAft>
                <a:spcPts val="1200"/>
              </a:spcAft>
              <a:defRPr sz="2500" b="1" baseline="0">
                <a:solidFill>
                  <a:schemeClr val="tx1"/>
                </a:solidFill>
                <a:latin typeface="Corbel" charset="0"/>
                <a:ea typeface="Corbel" charset="0"/>
                <a:cs typeface="Corbel" charset="0"/>
              </a:defRPr>
            </a:lvl1pPr>
            <a:lvl2pPr marL="457189" indent="0">
              <a:buNone/>
              <a:defRPr sz="2000" b="0" baseline="0"/>
            </a:lvl2pPr>
          </a:lstStyle>
          <a:p>
            <a:pPr lvl="0"/>
            <a:r>
              <a:rPr lang="en-US" dirty="0"/>
              <a:t>This is the Level 1 content style for the table/chart slide</a:t>
            </a:r>
          </a:p>
          <a:p>
            <a:pPr lvl="1"/>
            <a:r>
              <a:rPr lang="en-US" dirty="0"/>
              <a:t>Level 2 content is indented using dark blue text.</a:t>
            </a:r>
          </a:p>
        </p:txBody>
      </p:sp>
      <p:sp>
        <p:nvSpPr>
          <p:cNvPr id="8" name="Slide Number Placeholder 5"/>
          <p:cNvSpPr txBox="1">
            <a:spLocks/>
          </p:cNvSpPr>
          <p:nvPr userDrawn="1"/>
        </p:nvSpPr>
        <p:spPr>
          <a:xfrm>
            <a:off x="270861" y="6432187"/>
            <a:ext cx="305344"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72375" y="223837"/>
            <a:ext cx="1410382" cy="313809"/>
          </a:xfrm>
          <a:prstGeom prst="rect">
            <a:avLst/>
          </a:prstGeom>
        </p:spPr>
      </p:pic>
    </p:spTree>
    <p:extLst>
      <p:ext uri="{BB962C8B-B14F-4D97-AF65-F5344CB8AC3E}">
        <p14:creationId xmlns:p14="http://schemas.microsoft.com/office/powerpoint/2010/main" val="1930580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Content Slide - Split Layout (No WestEd Logo)">
    <p:spTree>
      <p:nvGrpSpPr>
        <p:cNvPr id="1" name=""/>
        <p:cNvGrpSpPr/>
        <p:nvPr/>
      </p:nvGrpSpPr>
      <p:grpSpPr>
        <a:xfrm>
          <a:off x="0" y="0"/>
          <a:ext cx="0" cy="0"/>
          <a:chOff x="0" y="0"/>
          <a:chExt cx="0" cy="0"/>
        </a:xfrm>
      </p:grpSpPr>
      <p:sp>
        <p:nvSpPr>
          <p:cNvPr id="10" name="Slide Number Placeholder 5"/>
          <p:cNvSpPr txBox="1">
            <a:spLocks/>
          </p:cNvSpPr>
          <p:nvPr userDrawn="1"/>
        </p:nvSpPr>
        <p:spPr>
          <a:xfrm>
            <a:off x="77118" y="6432187"/>
            <a:ext cx="71609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sp>
        <p:nvSpPr>
          <p:cNvPr id="2" name="Title 1"/>
          <p:cNvSpPr>
            <a:spLocks noGrp="1"/>
          </p:cNvSpPr>
          <p:nvPr>
            <p:ph type="title" hasCustomPrompt="1"/>
          </p:nvPr>
        </p:nvSpPr>
        <p:spPr>
          <a:xfrm>
            <a:off x="447514" y="338297"/>
            <a:ext cx="8271944" cy="1325563"/>
          </a:xfrm>
          <a:ln>
            <a:noFill/>
          </a:ln>
        </p:spPr>
        <p:txBody>
          <a:bodyPr bIns="0" anchor="b" anchorCtr="0"/>
          <a:lstStyle>
            <a:lvl1pPr>
              <a:defRPr baseline="0"/>
            </a:lvl1pPr>
          </a:lstStyle>
          <a:p>
            <a:r>
              <a:rPr lang="en-US" dirty="0"/>
              <a:t>Content Slide with split column layout (no WestEd logo deletion for maximum space).</a:t>
            </a:r>
          </a:p>
        </p:txBody>
      </p:sp>
      <p:sp>
        <p:nvSpPr>
          <p:cNvPr id="3" name="Content Placeholder 2"/>
          <p:cNvSpPr>
            <a:spLocks noGrp="1"/>
          </p:cNvSpPr>
          <p:nvPr>
            <p:ph sz="half" idx="1" hasCustomPrompt="1"/>
          </p:nvPr>
        </p:nvSpPr>
        <p:spPr>
          <a:xfrm>
            <a:off x="447518" y="1923560"/>
            <a:ext cx="4050869" cy="4088835"/>
          </a:xfrm>
          <a:ln>
            <a:noFill/>
          </a:ln>
        </p:spPr>
        <p:txBody>
          <a:bodyPr/>
          <a:lstStyle>
            <a:lvl2pPr marL="457189">
              <a:defRPr/>
            </a:lvl2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sp>
        <p:nvSpPr>
          <p:cNvPr id="4" name="Content Placeholder 3"/>
          <p:cNvSpPr>
            <a:spLocks noGrp="1"/>
          </p:cNvSpPr>
          <p:nvPr>
            <p:ph sz="half" idx="2" hasCustomPrompt="1"/>
          </p:nvPr>
        </p:nvSpPr>
        <p:spPr>
          <a:xfrm>
            <a:off x="4603001" y="1923560"/>
            <a:ext cx="4116461" cy="4088835"/>
          </a:xfrm>
          <a:ln>
            <a:noFill/>
          </a:ln>
        </p:spPr>
        <p:txBody>
          <a:bodyPr/>
          <a:lstStyle>
            <a:lvl1pPr>
              <a:defRPr baseline="0"/>
            </a:lvl1pPr>
            <a:lvl2pPr marL="457189">
              <a:defRPr/>
            </a:lvl2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spTree>
    <p:extLst>
      <p:ext uri="{BB962C8B-B14F-4D97-AF65-F5344CB8AC3E}">
        <p14:creationId xmlns:p14="http://schemas.microsoft.com/office/powerpoint/2010/main" val="929148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 Full Size Asse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9138" y="1082398"/>
            <a:ext cx="8260320" cy="4721725"/>
          </a:xfrm>
        </p:spPr>
        <p:txBody>
          <a:bodyPr/>
          <a:lstStyle>
            <a:lvl1pPr>
              <a:lnSpc>
                <a:spcPct val="105000"/>
              </a:lnSpc>
              <a:spcAft>
                <a:spcPts val="1200"/>
              </a:spcAft>
              <a:defRPr sz="2500" b="1" baseline="0">
                <a:solidFill>
                  <a:schemeClr val="tx1"/>
                </a:solidFill>
                <a:latin typeface="Corbel" charset="0"/>
                <a:ea typeface="Corbel" charset="0"/>
                <a:cs typeface="Corbel" charset="0"/>
              </a:defRPr>
            </a:lvl1pPr>
            <a:lvl2pPr marL="457189" indent="0">
              <a:buNone/>
              <a:defRPr sz="2000" b="0"/>
            </a:lvl2pPr>
          </a:lstStyle>
          <a:p>
            <a:pPr lvl="0"/>
            <a:r>
              <a:rPr lang="en-US" dirty="0"/>
              <a:t>This is the Level 1 content style for the full width table/chart slide.</a:t>
            </a:r>
          </a:p>
        </p:txBody>
      </p:sp>
      <p:sp>
        <p:nvSpPr>
          <p:cNvPr id="8" name="Slide Number Placeholder 5"/>
          <p:cNvSpPr txBox="1">
            <a:spLocks/>
          </p:cNvSpPr>
          <p:nvPr userDrawn="1"/>
        </p:nvSpPr>
        <p:spPr>
          <a:xfrm>
            <a:off x="270861" y="6424437"/>
            <a:ext cx="305344"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72375" y="223837"/>
            <a:ext cx="1410382" cy="313809"/>
          </a:xfrm>
          <a:prstGeom prst="rect">
            <a:avLst/>
          </a:prstGeom>
        </p:spPr>
      </p:pic>
    </p:spTree>
    <p:extLst>
      <p:ext uri="{BB962C8B-B14F-4D97-AF65-F5344CB8AC3E}">
        <p14:creationId xmlns:p14="http://schemas.microsoft.com/office/powerpoint/2010/main" val="1351034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 Large Asset Frame Left">
    <p:spTree>
      <p:nvGrpSpPr>
        <p:cNvPr id="1" name=""/>
        <p:cNvGrpSpPr/>
        <p:nvPr/>
      </p:nvGrpSpPr>
      <p:grpSpPr>
        <a:xfrm>
          <a:off x="0" y="0"/>
          <a:ext cx="0" cy="0"/>
          <a:chOff x="0" y="0"/>
          <a:chExt cx="0" cy="0"/>
        </a:xfrm>
      </p:grpSpPr>
      <p:sp>
        <p:nvSpPr>
          <p:cNvPr id="10" name="Slide Number Placeholder 5"/>
          <p:cNvSpPr txBox="1">
            <a:spLocks/>
          </p:cNvSpPr>
          <p:nvPr userDrawn="1"/>
        </p:nvSpPr>
        <p:spPr>
          <a:xfrm>
            <a:off x="271593" y="6424438"/>
            <a:ext cx="305344"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sp>
        <p:nvSpPr>
          <p:cNvPr id="2" name="Title 1"/>
          <p:cNvSpPr>
            <a:spLocks noGrp="1"/>
          </p:cNvSpPr>
          <p:nvPr>
            <p:ph type="title" hasCustomPrompt="1"/>
          </p:nvPr>
        </p:nvSpPr>
        <p:spPr>
          <a:xfrm>
            <a:off x="447514" y="338297"/>
            <a:ext cx="8271944" cy="1325563"/>
          </a:xfrm>
          <a:ln>
            <a:noFill/>
          </a:ln>
        </p:spPr>
        <p:txBody>
          <a:bodyPr bIns="0" anchor="b" anchorCtr="0"/>
          <a:lstStyle>
            <a:lvl1pPr>
              <a:defRPr baseline="0"/>
            </a:lvl1pPr>
          </a:lstStyle>
          <a:p>
            <a:r>
              <a:rPr lang="en-US" dirty="0"/>
              <a:t>Content Slide with large image or framed object option.</a:t>
            </a:r>
          </a:p>
        </p:txBody>
      </p:sp>
      <p:sp>
        <p:nvSpPr>
          <p:cNvPr id="4" name="Content Placeholder 3"/>
          <p:cNvSpPr>
            <a:spLocks noGrp="1"/>
          </p:cNvSpPr>
          <p:nvPr>
            <p:ph sz="half" idx="2" hasCustomPrompt="1"/>
          </p:nvPr>
        </p:nvSpPr>
        <p:spPr>
          <a:xfrm>
            <a:off x="6515100" y="3866827"/>
            <a:ext cx="2204358" cy="2145562"/>
          </a:xfrm>
          <a:ln>
            <a:noFill/>
          </a:ln>
        </p:spPr>
        <p:txBody>
          <a:bodyPr>
            <a:normAutofit/>
          </a:bodyPr>
          <a:lstStyle>
            <a:lvl1pPr>
              <a:lnSpc>
                <a:spcPct val="102000"/>
              </a:lnSpc>
              <a:defRPr sz="1800" b="1" baseline="0"/>
            </a:lvl1pPr>
            <a:lvl2pPr marL="457189">
              <a:defRPr/>
            </a:lvl2pPr>
          </a:lstStyle>
          <a:p>
            <a:pPr lvl="0"/>
            <a:r>
              <a:rPr lang="en-US" dirty="0"/>
              <a:t>Level 1 content style for text to describe whatever it to the left (e.g., a chart, table, photo, or graphic). </a:t>
            </a:r>
          </a:p>
        </p:txBody>
      </p:sp>
    </p:spTree>
    <p:extLst>
      <p:ext uri="{BB962C8B-B14F-4D97-AF65-F5344CB8AC3E}">
        <p14:creationId xmlns:p14="http://schemas.microsoft.com/office/powerpoint/2010/main" val="1381484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Image - Expanded Author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650" y="676644"/>
            <a:ext cx="1983922" cy="588563"/>
          </a:xfrm>
          <a:prstGeom prst="rect">
            <a:avLst/>
          </a:prstGeom>
        </p:spPr>
      </p:pic>
      <p:sp>
        <p:nvSpPr>
          <p:cNvPr id="14" name="Title 1"/>
          <p:cNvSpPr>
            <a:spLocks noGrp="1"/>
          </p:cNvSpPr>
          <p:nvPr>
            <p:ph type="ctrTitle" hasCustomPrompt="1"/>
          </p:nvPr>
        </p:nvSpPr>
        <p:spPr>
          <a:xfrm>
            <a:off x="570357" y="1549401"/>
            <a:ext cx="4704070" cy="2785534"/>
          </a:xfrm>
          <a:ln>
            <a:noFill/>
          </a:ln>
        </p:spPr>
        <p:txBody>
          <a:bodyPr anchor="b">
            <a:normAutofit/>
          </a:bodyPr>
          <a:lstStyle>
            <a:lvl1pPr algn="l" fontAlgn="b">
              <a:lnSpc>
                <a:spcPct val="85000"/>
              </a:lnSpc>
              <a:defRPr sz="5000" b="1" baseline="0"/>
            </a:lvl1pPr>
          </a:lstStyle>
          <a:p>
            <a:r>
              <a:rPr lang="en-US" dirty="0"/>
              <a:t>Another Title text slide. There’s more room in lower right blue band for text. </a:t>
            </a:r>
          </a:p>
        </p:txBody>
      </p:sp>
      <p:sp>
        <p:nvSpPr>
          <p:cNvPr id="15" name="Subtitle 2"/>
          <p:cNvSpPr>
            <a:spLocks noGrp="1"/>
          </p:cNvSpPr>
          <p:nvPr>
            <p:ph type="subTitle" idx="1" hasCustomPrompt="1"/>
          </p:nvPr>
        </p:nvSpPr>
        <p:spPr>
          <a:xfrm>
            <a:off x="570360" y="4648208"/>
            <a:ext cx="4522345" cy="1134533"/>
          </a:xfrm>
          <a:ln>
            <a:noFill/>
          </a:ln>
        </p:spPr>
        <p:txBody>
          <a:bodyPr/>
          <a:lstStyle>
            <a:lvl1pPr marL="0" indent="0" algn="l" fontAlgn="t">
              <a:buNone/>
              <a:defRPr sz="2400" b="1" baseline="0">
                <a:solidFill>
                  <a:schemeClr val="accent1"/>
                </a:solidFill>
                <a:latin typeface="Corbel" charset="0"/>
                <a:ea typeface="Corbel" charset="0"/>
                <a:cs typeface="Corbe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This is the area for Subtitle text. It can also be used for intro text. If not used, move the title text box lower down the slide.</a:t>
            </a:r>
          </a:p>
        </p:txBody>
      </p:sp>
      <p:sp>
        <p:nvSpPr>
          <p:cNvPr id="16" name="Title 1"/>
          <p:cNvSpPr txBox="1">
            <a:spLocks/>
          </p:cNvSpPr>
          <p:nvPr userDrawn="1"/>
        </p:nvSpPr>
        <p:spPr>
          <a:xfrm>
            <a:off x="1657351" y="1600209"/>
            <a:ext cx="3435350"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sz="5000" dirty="0"/>
          </a:p>
        </p:txBody>
      </p:sp>
    </p:spTree>
    <p:extLst>
      <p:ext uri="{BB962C8B-B14F-4D97-AF65-F5344CB8AC3E}">
        <p14:creationId xmlns:p14="http://schemas.microsoft.com/office/powerpoint/2010/main" val="3638197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se Slide (No Content)">
    <p:spTree>
      <p:nvGrpSpPr>
        <p:cNvPr id="1" name=""/>
        <p:cNvGrpSpPr/>
        <p:nvPr/>
      </p:nvGrpSpPr>
      <p:grpSpPr>
        <a:xfrm>
          <a:off x="0" y="0"/>
          <a:ext cx="0" cy="0"/>
          <a:chOff x="0" y="0"/>
          <a:chExt cx="0" cy="0"/>
        </a:xfrm>
      </p:grpSpPr>
      <p:sp>
        <p:nvSpPr>
          <p:cNvPr id="16" name="Title 1"/>
          <p:cNvSpPr txBox="1">
            <a:spLocks/>
          </p:cNvSpPr>
          <p:nvPr userDrawn="1"/>
        </p:nvSpPr>
        <p:spPr>
          <a:xfrm>
            <a:off x="1657351" y="1600209"/>
            <a:ext cx="3435350"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sz="5000" dirty="0"/>
          </a:p>
        </p:txBody>
      </p:sp>
      <p:sp>
        <p:nvSpPr>
          <p:cNvPr id="3" name="Slide Number Placeholder 5"/>
          <p:cNvSpPr txBox="1">
            <a:spLocks/>
          </p:cNvSpPr>
          <p:nvPr userDrawn="1"/>
        </p:nvSpPr>
        <p:spPr>
          <a:xfrm>
            <a:off x="0" y="6424438"/>
            <a:ext cx="85931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spTree>
    <p:extLst>
      <p:ext uri="{BB962C8B-B14F-4D97-AF65-F5344CB8AC3E}">
        <p14:creationId xmlns:p14="http://schemas.microsoft.com/office/powerpoint/2010/main" val="1339299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Blank" type="obj">
  <p:cSld name="Blank">
    <p:bg>
      <p:bgPr>
        <a:solidFill>
          <a:schemeClr val="lt1"/>
        </a:solidFill>
        <a:effectLst/>
      </p:bgPr>
    </p:bg>
    <p:spTree>
      <p:nvGrpSpPr>
        <p:cNvPr id="1" name="Shape 15"/>
        <p:cNvGrpSpPr/>
        <p:nvPr/>
      </p:nvGrpSpPr>
      <p:grpSpPr>
        <a:xfrm>
          <a:off x="0" y="0"/>
          <a:ext cx="0" cy="0"/>
          <a:chOff x="0" y="0"/>
          <a:chExt cx="0" cy="0"/>
        </a:xfrm>
      </p:grpSpPr>
      <p:sp>
        <p:nvSpPr>
          <p:cNvPr id="16" name="Google Shape;16;p2"/>
          <p:cNvSpPr/>
          <p:nvPr/>
        </p:nvSpPr>
        <p:spPr>
          <a:xfrm>
            <a:off x="0" y="0"/>
            <a:ext cx="9144000" cy="6858000"/>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 name="Google Shape;17;p2"/>
          <p:cNvSpPr txBox="1">
            <a:spLocks noGrp="1"/>
          </p:cNvSpPr>
          <p:nvPr>
            <p:ph type="ftr" idx="11"/>
          </p:nvPr>
        </p:nvSpPr>
        <p:spPr>
          <a:xfrm>
            <a:off x="3108960" y="6377941"/>
            <a:ext cx="2926080" cy="276999"/>
          </a:xfrm>
          <a:prstGeom prst="rect">
            <a:avLst/>
          </a:prstGeom>
          <a:noFill/>
          <a:ln>
            <a:noFill/>
          </a:ln>
        </p:spPr>
        <p:txBody>
          <a:bodyPr spcFirstLastPara="1" wrap="square" lIns="0" tIns="0" rIns="0" bIns="0" anchor="t" anchorCtr="0"/>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457200" y="6377941"/>
            <a:ext cx="2103120" cy="276999"/>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sldNum" idx="12"/>
          </p:nvPr>
        </p:nvSpPr>
        <p:spPr>
          <a:xfrm>
            <a:off x="6583680" y="6377941"/>
            <a:ext cx="2103120" cy="276999"/>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67304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No Imag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ctrTitle" hasCustomPrompt="1"/>
          </p:nvPr>
        </p:nvSpPr>
        <p:spPr>
          <a:xfrm>
            <a:off x="570360" y="1479732"/>
            <a:ext cx="6189673" cy="2785534"/>
          </a:xfrm>
          <a:ln>
            <a:noFill/>
          </a:ln>
        </p:spPr>
        <p:txBody>
          <a:bodyPr anchor="b">
            <a:normAutofit/>
          </a:bodyPr>
          <a:lstStyle>
            <a:lvl1pPr algn="l" fontAlgn="b">
              <a:lnSpc>
                <a:spcPct val="85000"/>
              </a:lnSpc>
              <a:defRPr sz="5000" b="1"/>
            </a:lvl1pPr>
          </a:lstStyle>
          <a:p>
            <a:r>
              <a:rPr lang="en-US" dirty="0"/>
              <a:t>Another Title text slide, but with no photo. It is also bottom justified. </a:t>
            </a:r>
          </a:p>
        </p:txBody>
      </p:sp>
      <p:sp>
        <p:nvSpPr>
          <p:cNvPr id="15" name="Subtitle 2"/>
          <p:cNvSpPr>
            <a:spLocks noGrp="1"/>
          </p:cNvSpPr>
          <p:nvPr>
            <p:ph type="subTitle" idx="1" hasCustomPrompt="1"/>
          </p:nvPr>
        </p:nvSpPr>
        <p:spPr>
          <a:xfrm>
            <a:off x="570360" y="4683047"/>
            <a:ext cx="6189673" cy="1134533"/>
          </a:xfrm>
          <a:ln>
            <a:noFill/>
          </a:ln>
        </p:spPr>
        <p:txBody>
          <a:bodyPr/>
          <a:lstStyle>
            <a:lvl1pPr marL="0" indent="0" algn="l" fontAlgn="t">
              <a:buNone/>
              <a:defRPr sz="2400" b="1" baseline="0">
                <a:solidFill>
                  <a:schemeClr val="accent1"/>
                </a:solidFill>
                <a:latin typeface="Corbel" charset="0"/>
                <a:ea typeface="Corbel" charset="0"/>
                <a:cs typeface="Corbe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This is the area for Subtitle text. It can also be used for intro text. If not used, move the title text box lower down the slide.</a:t>
            </a:r>
          </a:p>
        </p:txBody>
      </p:sp>
      <p:sp>
        <p:nvSpPr>
          <p:cNvPr id="16" name="Title 1"/>
          <p:cNvSpPr txBox="1">
            <a:spLocks/>
          </p:cNvSpPr>
          <p:nvPr userDrawn="1"/>
        </p:nvSpPr>
        <p:spPr>
          <a:xfrm>
            <a:off x="1657351" y="1600209"/>
            <a:ext cx="3435350"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sz="5000"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40827" y="140757"/>
            <a:ext cx="1410382" cy="313809"/>
          </a:xfrm>
          <a:prstGeom prst="rect">
            <a:avLst/>
          </a:prstGeom>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5941" y="140757"/>
            <a:ext cx="760565" cy="753390"/>
          </a:xfrm>
          <a:prstGeom prst="rect">
            <a:avLst/>
          </a:prstGeom>
        </p:spPr>
      </p:pic>
    </p:spTree>
    <p:extLst>
      <p:ext uri="{BB962C8B-B14F-4D97-AF65-F5344CB8AC3E}">
        <p14:creationId xmlns:p14="http://schemas.microsoft.com/office/powerpoint/2010/main" val="1580890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Intro (No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
          <p:cNvSpPr txBox="1">
            <a:spLocks/>
          </p:cNvSpPr>
          <p:nvPr userDrawn="1"/>
        </p:nvSpPr>
        <p:spPr>
          <a:xfrm>
            <a:off x="1657351" y="1600209"/>
            <a:ext cx="3435350"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sz="5000" dirty="0"/>
          </a:p>
        </p:txBody>
      </p:sp>
      <p:sp>
        <p:nvSpPr>
          <p:cNvPr id="14" name="Title 1"/>
          <p:cNvSpPr>
            <a:spLocks noGrp="1"/>
          </p:cNvSpPr>
          <p:nvPr>
            <p:ph type="ctrTitle" hasCustomPrompt="1"/>
          </p:nvPr>
        </p:nvSpPr>
        <p:spPr>
          <a:xfrm>
            <a:off x="831613" y="2119091"/>
            <a:ext cx="6785666" cy="1608187"/>
          </a:xfrm>
          <a:ln>
            <a:noFill/>
          </a:ln>
        </p:spPr>
        <p:txBody>
          <a:bodyPr anchor="t" anchorCtr="0">
            <a:noAutofit/>
          </a:bodyPr>
          <a:lstStyle>
            <a:lvl1pPr algn="l" fontAlgn="t">
              <a:lnSpc>
                <a:spcPct val="85000"/>
              </a:lnSpc>
              <a:defRPr sz="4500" b="1" baseline="0"/>
            </a:lvl1pPr>
          </a:lstStyle>
          <a:p>
            <a:r>
              <a:rPr lang="en-US" dirty="0"/>
              <a:t>Section intro slide. Text is top justified to nestle under the optional section number.</a:t>
            </a:r>
          </a:p>
        </p:txBody>
      </p:sp>
      <p:sp>
        <p:nvSpPr>
          <p:cNvPr id="15" name="Subtitle 2"/>
          <p:cNvSpPr>
            <a:spLocks noGrp="1"/>
          </p:cNvSpPr>
          <p:nvPr>
            <p:ph type="subTitle" idx="1" hasCustomPrompt="1"/>
          </p:nvPr>
        </p:nvSpPr>
        <p:spPr>
          <a:xfrm>
            <a:off x="1422222" y="3941122"/>
            <a:ext cx="6195061" cy="1134533"/>
          </a:xfrm>
          <a:ln>
            <a:noFill/>
          </a:ln>
        </p:spPr>
        <p:txBody>
          <a:bodyPr>
            <a:noAutofit/>
          </a:bodyPr>
          <a:lstStyle>
            <a:lvl1pPr marL="0" indent="0" algn="l" fontAlgn="t">
              <a:lnSpc>
                <a:spcPct val="100000"/>
              </a:lnSpc>
              <a:buNone/>
              <a:defRPr sz="2600" b="1" baseline="0">
                <a:solidFill>
                  <a:schemeClr val="tx2"/>
                </a:solidFill>
                <a:latin typeface="Corbel" charset="0"/>
                <a:ea typeface="Corbel" charset="0"/>
                <a:cs typeface="Corbe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Indented Section Subtitle or section intro text. Remove if not needed.</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03297" y="214955"/>
            <a:ext cx="1993747" cy="443608"/>
          </a:xfrm>
          <a:prstGeom prst="rect">
            <a:avLst/>
          </a:prstGeom>
        </p:spPr>
      </p:pic>
      <p:sp>
        <p:nvSpPr>
          <p:cNvPr id="2" name="Rectangle 1"/>
          <p:cNvSpPr/>
          <p:nvPr userDrawn="1"/>
        </p:nvSpPr>
        <p:spPr>
          <a:xfrm>
            <a:off x="86497" y="6301729"/>
            <a:ext cx="543698" cy="259709"/>
          </a:xfrm>
          <a:prstGeom prst="rect">
            <a:avLst/>
          </a:prstGeom>
          <a:solidFill>
            <a:srgbClr val="E4E6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5"/>
          <p:cNvSpPr>
            <a:spLocks noGrp="1"/>
          </p:cNvSpPr>
          <p:nvPr>
            <p:ph type="sldNum" sz="quarter" idx="12"/>
          </p:nvPr>
        </p:nvSpPr>
        <p:spPr>
          <a:xfrm>
            <a:off x="100049" y="6301729"/>
            <a:ext cx="412900" cy="279959"/>
          </a:xfrm>
        </p:spPr>
        <p:txBody>
          <a:bodyPr anchor="ctr" anchorCtr="1"/>
          <a:lstStyle>
            <a:lvl1pPr algn="l">
              <a:defRPr sz="1300" b="1">
                <a:solidFill>
                  <a:schemeClr val="accent1"/>
                </a:solidFill>
                <a:latin typeface="Trebuchet MS" charset="0"/>
                <a:ea typeface="Trebuchet MS" charset="0"/>
                <a:cs typeface="Trebuchet MS" charset="0"/>
              </a:defRPr>
            </a:lvl1pPr>
          </a:lstStyle>
          <a:p>
            <a:fld id="{EB5F17B8-507F-E644-928E-C5CCEC3C812F}" type="slidenum">
              <a:rPr lang="en-US" smtClean="0"/>
              <a:pPr/>
              <a:t>‹#›</a:t>
            </a:fld>
            <a:endParaRPr lang="en-US" dirty="0"/>
          </a:p>
        </p:txBody>
      </p:sp>
    </p:spTree>
    <p:extLst>
      <p:ext uri="{BB962C8B-B14F-4D97-AF65-F5344CB8AC3E}">
        <p14:creationId xmlns:p14="http://schemas.microsoft.com/office/powerpoint/2010/main" val="1526197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 Image Fade Right">
    <p:spTree>
      <p:nvGrpSpPr>
        <p:cNvPr id="1" name=""/>
        <p:cNvGrpSpPr/>
        <p:nvPr/>
      </p:nvGrpSpPr>
      <p:grpSpPr>
        <a:xfrm>
          <a:off x="0" y="0"/>
          <a:ext cx="0" cy="0"/>
          <a:chOff x="0" y="0"/>
          <a:chExt cx="0" cy="0"/>
        </a:xfrm>
      </p:grpSpPr>
      <p:sp>
        <p:nvSpPr>
          <p:cNvPr id="16" name="Title 1"/>
          <p:cNvSpPr txBox="1">
            <a:spLocks/>
          </p:cNvSpPr>
          <p:nvPr userDrawn="1"/>
        </p:nvSpPr>
        <p:spPr>
          <a:xfrm>
            <a:off x="1657351" y="1600209"/>
            <a:ext cx="3435350"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sz="5000" dirty="0"/>
          </a:p>
        </p:txBody>
      </p:sp>
      <p:sp>
        <p:nvSpPr>
          <p:cNvPr id="14" name="Title 1"/>
          <p:cNvSpPr>
            <a:spLocks noGrp="1"/>
          </p:cNvSpPr>
          <p:nvPr>
            <p:ph type="ctrTitle" hasCustomPrompt="1"/>
          </p:nvPr>
        </p:nvSpPr>
        <p:spPr>
          <a:xfrm>
            <a:off x="831617" y="2119091"/>
            <a:ext cx="6189673" cy="1608187"/>
          </a:xfrm>
          <a:ln>
            <a:noFill/>
          </a:ln>
        </p:spPr>
        <p:txBody>
          <a:bodyPr anchor="t" anchorCtr="0">
            <a:noAutofit/>
          </a:bodyPr>
          <a:lstStyle>
            <a:lvl1pPr algn="l" fontAlgn="t">
              <a:lnSpc>
                <a:spcPct val="85000"/>
              </a:lnSpc>
              <a:defRPr sz="4500" b="1" baseline="0"/>
            </a:lvl1pPr>
          </a:lstStyle>
          <a:p>
            <a:r>
              <a:rPr lang="en-US" dirty="0"/>
              <a:t>Section Title text is top justified to nestle under the section number, but can be altered.</a:t>
            </a:r>
          </a:p>
        </p:txBody>
      </p:sp>
      <p:sp>
        <p:nvSpPr>
          <p:cNvPr id="15" name="Subtitle 2"/>
          <p:cNvSpPr>
            <a:spLocks noGrp="1"/>
          </p:cNvSpPr>
          <p:nvPr>
            <p:ph type="subTitle" idx="1" hasCustomPrompt="1"/>
          </p:nvPr>
        </p:nvSpPr>
        <p:spPr>
          <a:xfrm>
            <a:off x="1422220" y="3941122"/>
            <a:ext cx="5363936" cy="1134533"/>
          </a:xfrm>
        </p:spPr>
        <p:txBody>
          <a:bodyPr>
            <a:noAutofit/>
          </a:bodyPr>
          <a:lstStyle>
            <a:lvl1pPr marL="0" indent="0" algn="l" fontAlgn="t">
              <a:lnSpc>
                <a:spcPct val="95000"/>
              </a:lnSpc>
              <a:buNone/>
              <a:defRPr sz="2600" b="1" baseline="0">
                <a:solidFill>
                  <a:schemeClr val="tx2"/>
                </a:solidFill>
                <a:latin typeface="Corbel" charset="0"/>
                <a:ea typeface="Corbel" charset="0"/>
                <a:cs typeface="Corbe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Section Subtitle text. This indent is intentional, however it can be adjusted if necessary.</a:t>
            </a:r>
          </a:p>
        </p:txBody>
      </p:sp>
      <p:sp>
        <p:nvSpPr>
          <p:cNvPr id="18" name="Slide Number Placeholder 5"/>
          <p:cNvSpPr>
            <a:spLocks noGrp="1"/>
          </p:cNvSpPr>
          <p:nvPr>
            <p:ph type="sldNum" sz="quarter" idx="12"/>
          </p:nvPr>
        </p:nvSpPr>
        <p:spPr>
          <a:xfrm>
            <a:off x="223274" y="6441498"/>
            <a:ext cx="408528" cy="292885"/>
          </a:xfrm>
          <a:prstGeom prst="rect">
            <a:avLst/>
          </a:prstGeom>
        </p:spPr>
        <p:txBody>
          <a:bodyPr anchor="ctr" anchorCtr="1"/>
          <a:lstStyle>
            <a:lvl1pPr algn="l">
              <a:defRPr sz="1300" b="1">
                <a:solidFill>
                  <a:schemeClr val="bg1"/>
                </a:solidFill>
                <a:latin typeface="Trebuchet MS" charset="0"/>
                <a:ea typeface="Trebuchet MS" charset="0"/>
                <a:cs typeface="Trebuchet MS" charset="0"/>
              </a:defRPr>
            </a:lvl1pPr>
          </a:lstStyle>
          <a:p>
            <a:fld id="{EB5F17B8-507F-E644-928E-C5CCEC3C812F}"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7538" y="371966"/>
            <a:ext cx="1993747" cy="443608"/>
          </a:xfrm>
          <a:prstGeom prst="rect">
            <a:avLst/>
          </a:prstGeom>
        </p:spPr>
      </p:pic>
    </p:spTree>
    <p:extLst>
      <p:ext uri="{BB962C8B-B14F-4D97-AF65-F5344CB8AC3E}">
        <p14:creationId xmlns:p14="http://schemas.microsoft.com/office/powerpoint/2010/main" val="1978569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Intro - Image Fade Left">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
          <p:cNvSpPr txBox="1">
            <a:spLocks/>
          </p:cNvSpPr>
          <p:nvPr userDrawn="1"/>
        </p:nvSpPr>
        <p:spPr>
          <a:xfrm>
            <a:off x="1657351" y="1600209"/>
            <a:ext cx="3435350"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sz="5000" dirty="0"/>
          </a:p>
        </p:txBody>
      </p:sp>
      <p:sp>
        <p:nvSpPr>
          <p:cNvPr id="18" name="Slide Number Placeholder 5"/>
          <p:cNvSpPr>
            <a:spLocks noGrp="1"/>
          </p:cNvSpPr>
          <p:nvPr>
            <p:ph type="sldNum" sz="quarter" idx="12"/>
          </p:nvPr>
        </p:nvSpPr>
        <p:spPr>
          <a:xfrm>
            <a:off x="218553" y="6284953"/>
            <a:ext cx="411642" cy="251772"/>
          </a:xfrm>
        </p:spPr>
        <p:txBody>
          <a:bodyPr anchor="ctr" anchorCtr="1"/>
          <a:lstStyle>
            <a:lvl1pPr algn="l">
              <a:defRPr sz="1300" b="1">
                <a:solidFill>
                  <a:schemeClr val="bg1"/>
                </a:solidFill>
                <a:latin typeface="Trebuchet MS" charset="0"/>
                <a:ea typeface="Trebuchet MS" charset="0"/>
                <a:cs typeface="Trebuchet MS" charset="0"/>
              </a:defRPr>
            </a:lvl1pPr>
          </a:lstStyle>
          <a:p>
            <a:fld id="{EB5F17B8-507F-E644-928E-C5CCEC3C812F}" type="slidenum">
              <a:rPr lang="en-US" smtClean="0"/>
              <a:pPr/>
              <a:t>‹#›</a:t>
            </a:fld>
            <a:endParaRPr lang="en-US" dirty="0"/>
          </a:p>
        </p:txBody>
      </p:sp>
      <p:sp>
        <p:nvSpPr>
          <p:cNvPr id="14" name="Title 1"/>
          <p:cNvSpPr>
            <a:spLocks noGrp="1"/>
          </p:cNvSpPr>
          <p:nvPr>
            <p:ph type="ctrTitle" hasCustomPrompt="1"/>
          </p:nvPr>
        </p:nvSpPr>
        <p:spPr>
          <a:xfrm>
            <a:off x="2756267" y="1600209"/>
            <a:ext cx="4545875" cy="2248989"/>
          </a:xfrm>
          <a:ln>
            <a:noFill/>
          </a:ln>
        </p:spPr>
        <p:txBody>
          <a:bodyPr anchor="t" anchorCtr="0">
            <a:noAutofit/>
          </a:bodyPr>
          <a:lstStyle>
            <a:lvl1pPr algn="l" fontAlgn="t">
              <a:lnSpc>
                <a:spcPct val="85000"/>
              </a:lnSpc>
              <a:defRPr sz="4500" b="1" baseline="0"/>
            </a:lvl1pPr>
          </a:lstStyle>
          <a:p>
            <a:r>
              <a:rPr lang="en-US" dirty="0"/>
              <a:t>Section intro slide. Text is top justified to nestle under the optional section number.</a:t>
            </a:r>
          </a:p>
        </p:txBody>
      </p:sp>
      <p:sp>
        <p:nvSpPr>
          <p:cNvPr id="15" name="Subtitle 2"/>
          <p:cNvSpPr>
            <a:spLocks noGrp="1"/>
          </p:cNvSpPr>
          <p:nvPr>
            <p:ph type="subTitle" idx="1" hasCustomPrompt="1"/>
          </p:nvPr>
        </p:nvSpPr>
        <p:spPr>
          <a:xfrm>
            <a:off x="3507380" y="4045625"/>
            <a:ext cx="4656911" cy="1134533"/>
          </a:xfrm>
          <a:ln>
            <a:noFill/>
          </a:ln>
        </p:spPr>
        <p:txBody>
          <a:bodyPr>
            <a:noAutofit/>
          </a:bodyPr>
          <a:lstStyle>
            <a:lvl1pPr marL="0" indent="0" algn="l" fontAlgn="t">
              <a:lnSpc>
                <a:spcPct val="100000"/>
              </a:lnSpc>
              <a:buNone/>
              <a:defRPr sz="2600" b="1" baseline="0">
                <a:solidFill>
                  <a:schemeClr val="tx2"/>
                </a:solidFill>
                <a:latin typeface="Corbel" charset="0"/>
                <a:ea typeface="Corbel" charset="0"/>
                <a:cs typeface="Corbe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Indented Section Subtitle or section intro text. Remove if not needed.</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72375" y="223837"/>
            <a:ext cx="1410382" cy="313809"/>
          </a:xfrm>
          <a:prstGeom prst="rect">
            <a:avLst/>
          </a:prstGeom>
        </p:spPr>
      </p:pic>
    </p:spTree>
    <p:extLst>
      <p:ext uri="{BB962C8B-B14F-4D97-AF65-F5344CB8AC3E}">
        <p14:creationId xmlns:p14="http://schemas.microsoft.com/office/powerpoint/2010/main" val="1273326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Intro - Angle Cut Imag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
          <p:cNvSpPr txBox="1">
            <a:spLocks/>
          </p:cNvSpPr>
          <p:nvPr userDrawn="1"/>
        </p:nvSpPr>
        <p:spPr>
          <a:xfrm>
            <a:off x="1657351" y="1600209"/>
            <a:ext cx="3435350"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sz="5000" dirty="0"/>
          </a:p>
        </p:txBody>
      </p:sp>
      <p:sp>
        <p:nvSpPr>
          <p:cNvPr id="14" name="Title 1"/>
          <p:cNvSpPr>
            <a:spLocks noGrp="1"/>
          </p:cNvSpPr>
          <p:nvPr>
            <p:ph type="ctrTitle" hasCustomPrompt="1"/>
          </p:nvPr>
        </p:nvSpPr>
        <p:spPr>
          <a:xfrm>
            <a:off x="4395652" y="1821119"/>
            <a:ext cx="4323806" cy="2248989"/>
          </a:xfrm>
          <a:ln>
            <a:noFill/>
          </a:ln>
        </p:spPr>
        <p:txBody>
          <a:bodyPr anchor="t" anchorCtr="0">
            <a:noAutofit/>
          </a:bodyPr>
          <a:lstStyle>
            <a:lvl1pPr algn="l" fontAlgn="t">
              <a:lnSpc>
                <a:spcPct val="85000"/>
              </a:lnSpc>
              <a:defRPr sz="4500" b="1" baseline="0"/>
            </a:lvl1pPr>
          </a:lstStyle>
          <a:p>
            <a:r>
              <a:rPr lang="en-US" dirty="0"/>
              <a:t>Section intro slide with no subtitle. Text is top justified to nestle under optional section number.</a:t>
            </a:r>
          </a:p>
        </p:txBody>
      </p:sp>
      <p:sp>
        <p:nvSpPr>
          <p:cNvPr id="18" name="Slide Number Placeholder 5"/>
          <p:cNvSpPr>
            <a:spLocks noGrp="1"/>
          </p:cNvSpPr>
          <p:nvPr>
            <p:ph type="sldNum" sz="quarter" idx="12"/>
          </p:nvPr>
        </p:nvSpPr>
        <p:spPr>
          <a:xfrm>
            <a:off x="-165253" y="6377942"/>
            <a:ext cx="1145754" cy="292885"/>
          </a:xfrm>
        </p:spPr>
        <p:txBody>
          <a:bodyPr anchor="ctr" anchorCtr="1"/>
          <a:lstStyle>
            <a:lvl1pPr algn="l">
              <a:defRPr sz="1300" b="1">
                <a:solidFill>
                  <a:schemeClr val="bg1"/>
                </a:solidFill>
                <a:latin typeface="Trebuchet MS" charset="0"/>
                <a:ea typeface="Trebuchet MS" charset="0"/>
                <a:cs typeface="Trebuchet MS" charset="0"/>
              </a:defRPr>
            </a:lvl1pPr>
          </a:lstStyle>
          <a:p>
            <a:fld id="{EB5F17B8-507F-E644-928E-C5CCEC3C812F}" type="slidenum">
              <a:rPr lang="en-US" smtClean="0"/>
              <a:pPr/>
              <a:t>‹#›</a:t>
            </a:fld>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72375" y="223837"/>
            <a:ext cx="1410382" cy="313809"/>
          </a:xfrm>
          <a:prstGeom prst="rect">
            <a:avLst/>
          </a:prstGeom>
        </p:spPr>
      </p:pic>
    </p:spTree>
    <p:extLst>
      <p:ext uri="{BB962C8B-B14F-4D97-AF65-F5344CB8AC3E}">
        <p14:creationId xmlns:p14="http://schemas.microsoft.com/office/powerpoint/2010/main" val="72058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t Slide - Angle Cut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Slide Number Placeholder 5"/>
          <p:cNvSpPr txBox="1">
            <a:spLocks/>
          </p:cNvSpPr>
          <p:nvPr userDrawn="1"/>
        </p:nvSpPr>
        <p:spPr>
          <a:xfrm>
            <a:off x="0" y="6371039"/>
            <a:ext cx="804231"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sp>
        <p:nvSpPr>
          <p:cNvPr id="2" name="Title 1"/>
          <p:cNvSpPr>
            <a:spLocks noGrp="1"/>
          </p:cNvSpPr>
          <p:nvPr>
            <p:ph type="title" hasCustomPrompt="1"/>
          </p:nvPr>
        </p:nvSpPr>
        <p:spPr>
          <a:xfrm>
            <a:off x="628654" y="365129"/>
            <a:ext cx="5269231" cy="1325563"/>
          </a:xfrm>
          <a:ln>
            <a:noFill/>
          </a:ln>
        </p:spPr>
        <p:txBody>
          <a:bodyPr/>
          <a:lstStyle>
            <a:lvl1pPr>
              <a:defRPr baseline="0"/>
            </a:lvl1pPr>
          </a:lstStyle>
          <a:p>
            <a:r>
              <a:rPr lang="en-US" dirty="0"/>
              <a:t>Content Slide w/angle cut photo on right side of page</a:t>
            </a:r>
          </a:p>
        </p:txBody>
      </p:sp>
      <p:sp>
        <p:nvSpPr>
          <p:cNvPr id="3" name="Content Placeholder 2"/>
          <p:cNvSpPr>
            <a:spLocks noGrp="1"/>
          </p:cNvSpPr>
          <p:nvPr>
            <p:ph idx="1" hasCustomPrompt="1"/>
          </p:nvPr>
        </p:nvSpPr>
        <p:spPr>
          <a:xfrm>
            <a:off x="628651" y="1825625"/>
            <a:ext cx="5269230" cy="4351338"/>
          </a:xfrm>
          <a:ln>
            <a:noFill/>
          </a:ln>
        </p:spPr>
        <p:txBody>
          <a:bodyPr/>
          <a:lstStyle>
            <a:lvl1pPr>
              <a:defRPr baseline="0"/>
            </a:lvl1pPr>
            <a:lvl2pPr>
              <a:defRPr baseline="0"/>
            </a:lvl2pPr>
            <a:lvl3pPr>
              <a:defRPr baseline="0"/>
            </a:lvl3pPr>
            <a:lvl4pPr>
              <a:defRPr baseline="0"/>
            </a:lvl4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72375" y="223837"/>
            <a:ext cx="1410382" cy="313809"/>
          </a:xfrm>
          <a:prstGeom prst="rect">
            <a:avLst/>
          </a:prstGeom>
        </p:spPr>
      </p:pic>
    </p:spTree>
    <p:extLst>
      <p:ext uri="{BB962C8B-B14F-4D97-AF65-F5344CB8AC3E}">
        <p14:creationId xmlns:p14="http://schemas.microsoft.com/office/powerpoint/2010/main" val="285200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ontent Slide - Small Image with Quote Area">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Slide Number Placeholder 5"/>
          <p:cNvSpPr txBox="1">
            <a:spLocks/>
          </p:cNvSpPr>
          <p:nvPr userDrawn="1"/>
        </p:nvSpPr>
        <p:spPr>
          <a:xfrm>
            <a:off x="-220338" y="6310693"/>
            <a:ext cx="1311008" cy="409596"/>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sp>
        <p:nvSpPr>
          <p:cNvPr id="2" name="Title 1"/>
          <p:cNvSpPr>
            <a:spLocks noGrp="1"/>
          </p:cNvSpPr>
          <p:nvPr>
            <p:ph type="title" hasCustomPrompt="1"/>
          </p:nvPr>
        </p:nvSpPr>
        <p:spPr>
          <a:xfrm>
            <a:off x="3540707" y="1175210"/>
            <a:ext cx="5178755" cy="1325563"/>
          </a:xfrm>
          <a:ln>
            <a:noFill/>
          </a:ln>
        </p:spPr>
        <p:txBody>
          <a:bodyPr/>
          <a:lstStyle>
            <a:lvl1pPr>
              <a:defRPr baseline="0"/>
            </a:lvl1pPr>
          </a:lstStyle>
          <a:p>
            <a:r>
              <a:rPr lang="en-US" dirty="0"/>
              <a:t>Content Slide with small photo and pull quote area.</a:t>
            </a:r>
          </a:p>
        </p:txBody>
      </p:sp>
      <p:sp>
        <p:nvSpPr>
          <p:cNvPr id="3" name="Content Placeholder 2"/>
          <p:cNvSpPr>
            <a:spLocks noGrp="1"/>
          </p:cNvSpPr>
          <p:nvPr>
            <p:ph idx="1" hasCustomPrompt="1"/>
          </p:nvPr>
        </p:nvSpPr>
        <p:spPr>
          <a:xfrm>
            <a:off x="3540707" y="2635707"/>
            <a:ext cx="5178755" cy="3811968"/>
          </a:xfrm>
          <a:ln>
            <a:noFill/>
          </a:ln>
        </p:spPr>
        <p:txBody>
          <a:bodyPr/>
          <a:lstStyle>
            <a:lvl1pPr>
              <a:defRPr baseline="0"/>
            </a:lvl1pPr>
            <a:lvl2pPr>
              <a:defRPr baseline="0"/>
            </a:lvl2pPr>
            <a:lvl3pPr>
              <a:defRPr baseline="0"/>
            </a:lvl3pPr>
            <a:lvl4pPr>
              <a:defRPr baseline="0"/>
            </a:lvl4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72375" y="223837"/>
            <a:ext cx="1410382" cy="313809"/>
          </a:xfrm>
          <a:prstGeom prst="rect">
            <a:avLst/>
          </a:prstGeom>
        </p:spPr>
      </p:pic>
    </p:spTree>
    <p:extLst>
      <p:ext uri="{BB962C8B-B14F-4D97-AF65-F5344CB8AC3E}">
        <p14:creationId xmlns:p14="http://schemas.microsoft.com/office/powerpoint/2010/main" val="1534573988"/>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 Id="rId23" Type="http://schemas.openxmlformats.org/officeDocument/2006/relationships/image" Target="../media/image1.jp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9"/>
            <a:ext cx="7886700" cy="1325563"/>
          </a:xfrm>
          <a:prstGeom prst="rect">
            <a:avLst/>
          </a:prstGeom>
          <a:ln w="0">
            <a:solidFill>
              <a:schemeClr val="bg2"/>
            </a:solidFill>
          </a:ln>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628650" y="635635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3E07B-1E64-EE42-9C34-730A2E670201}" type="datetime1">
              <a:rPr lang="en-US" smtClean="0"/>
              <a:t>12/11/18</a:t>
            </a:fld>
            <a:endParaRPr lang="en-US"/>
          </a:p>
        </p:txBody>
      </p:sp>
      <p:sp>
        <p:nvSpPr>
          <p:cNvPr id="5" name="Footer Placeholder 4"/>
          <p:cNvSpPr>
            <a:spLocks noGrp="1"/>
          </p:cNvSpPr>
          <p:nvPr>
            <p:ph type="ftr" sz="quarter" idx="3"/>
          </p:nvPr>
        </p:nvSpPr>
        <p:spPr>
          <a:xfrm>
            <a:off x="3028950" y="635635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F17B8-507F-E644-928E-C5CCEC3C812F}"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3" r:id="rId3"/>
    <p:sldLayoutId id="2147483665" r:id="rId4"/>
    <p:sldLayoutId id="2147483677" r:id="rId5"/>
    <p:sldLayoutId id="2147483666" r:id="rId6"/>
    <p:sldLayoutId id="2147483667" r:id="rId7"/>
    <p:sldLayoutId id="2147483662" r:id="rId8"/>
    <p:sldLayoutId id="2147483668" r:id="rId9"/>
    <p:sldLayoutId id="2147483661" r:id="rId10"/>
    <p:sldLayoutId id="2147483669" r:id="rId11"/>
    <p:sldLayoutId id="2147483652" r:id="rId12"/>
    <p:sldLayoutId id="2147483670" r:id="rId13"/>
    <p:sldLayoutId id="2147483671" r:id="rId14"/>
    <p:sldLayoutId id="2147483672" r:id="rId15"/>
    <p:sldLayoutId id="2147483673" r:id="rId16"/>
    <p:sldLayoutId id="2147483674" r:id="rId17"/>
    <p:sldLayoutId id="2147483675" r:id="rId18"/>
    <p:sldLayoutId id="2147483676" r:id="rId19"/>
    <p:sldLayoutId id="2147483664" r:id="rId20"/>
    <p:sldLayoutId id="2147483678" r:id="rId21"/>
  </p:sldLayoutIdLst>
  <p:hf hdr="0" ftr="0" dt="0"/>
  <p:txStyles>
    <p:titleStyle>
      <a:lvl1pPr algn="l" defTabSz="914377" rtl="0" eaLnBrk="1" fontAlgn="t" latinLnBrk="0" hangingPunct="1">
        <a:lnSpc>
          <a:spcPct val="90000"/>
        </a:lnSpc>
        <a:spcBef>
          <a:spcPct val="0"/>
        </a:spcBef>
        <a:spcAft>
          <a:spcPts val="600"/>
        </a:spcAft>
        <a:buNone/>
        <a:defRPr sz="4500" b="0" kern="1200">
          <a:solidFill>
            <a:schemeClr val="tx1"/>
          </a:solidFill>
          <a:latin typeface="Corbel" charset="0"/>
          <a:ea typeface="Corbel" charset="0"/>
          <a:cs typeface="Corbel" charset="0"/>
        </a:defRPr>
      </a:lvl1pPr>
    </p:titleStyle>
    <p:bodyStyle>
      <a:lvl1pPr marL="0" indent="0" algn="l" defTabSz="914377" rtl="0" eaLnBrk="1" latinLnBrk="0" hangingPunct="1">
        <a:lnSpc>
          <a:spcPct val="90000"/>
        </a:lnSpc>
        <a:spcBef>
          <a:spcPts val="1000"/>
        </a:spcBef>
        <a:buFontTx/>
        <a:buNone/>
        <a:defRPr sz="2800" b="0" kern="1200">
          <a:solidFill>
            <a:schemeClr val="tx2"/>
          </a:solidFill>
          <a:latin typeface="Arial" charset="0"/>
          <a:ea typeface="Arial" charset="0"/>
          <a:cs typeface="Arial" charset="0"/>
        </a:defRPr>
      </a:lvl1pPr>
      <a:lvl2pPr marL="685783" indent="-228594" algn="l" defTabSz="914377" rtl="0" eaLnBrk="1" latinLnBrk="0" hangingPunct="1">
        <a:lnSpc>
          <a:spcPct val="90000"/>
        </a:lnSpc>
        <a:spcBef>
          <a:spcPts val="1000"/>
        </a:spcBef>
        <a:buFont typeface="Arial"/>
        <a:buChar char="•"/>
        <a:defRPr sz="2400" b="0" kern="1200">
          <a:solidFill>
            <a:schemeClr val="tx2"/>
          </a:solidFill>
          <a:latin typeface="Arial" charset="0"/>
          <a:ea typeface="Arial" charset="0"/>
          <a:cs typeface="Arial" charset="0"/>
        </a:defRPr>
      </a:lvl2pPr>
      <a:lvl3pPr marL="1142971" indent="-228594" algn="l" defTabSz="914377" rtl="0" eaLnBrk="1" latinLnBrk="0" hangingPunct="1">
        <a:lnSpc>
          <a:spcPct val="90000"/>
        </a:lnSpc>
        <a:spcBef>
          <a:spcPts val="1100"/>
        </a:spcBef>
        <a:buFont typeface="Meiryo-Bold" charset="-128"/>
        <a:buChar char="►"/>
        <a:defRPr sz="1600" b="0" kern="1200">
          <a:solidFill>
            <a:schemeClr val="accent1"/>
          </a:solidFill>
          <a:latin typeface="Arial" charset="0"/>
          <a:ea typeface="Arial" charset="0"/>
          <a:cs typeface="Arial" charset="0"/>
        </a:defRPr>
      </a:lvl3pPr>
      <a:lvl4pPr marL="1600160" indent="-182875" algn="l" defTabSz="914377" rtl="0" eaLnBrk="1" latinLnBrk="0" hangingPunct="1">
        <a:lnSpc>
          <a:spcPct val="90000"/>
        </a:lnSpc>
        <a:spcBef>
          <a:spcPts val="1100"/>
        </a:spcBef>
        <a:buFont typeface=".AppleSystemUIFont" charset="-120"/>
        <a:buChar char="−"/>
        <a:defRPr sz="1600" b="0" kern="1200">
          <a:solidFill>
            <a:schemeClr val="accent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a:buChar char="•"/>
        <a:defRPr sz="1800" kern="1200">
          <a:solidFill>
            <a:schemeClr val="tx2"/>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17.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9"/>
          <p:cNvSpPr/>
          <p:nvPr/>
        </p:nvSpPr>
        <p:spPr>
          <a:xfrm>
            <a:off x="7362122" y="5744439"/>
            <a:ext cx="780907" cy="77707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6" name="Google Shape;346;p59"/>
          <p:cNvSpPr/>
          <p:nvPr/>
        </p:nvSpPr>
        <p:spPr>
          <a:xfrm>
            <a:off x="8276567" y="5714674"/>
            <a:ext cx="675705" cy="767759"/>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7" name="Google Shape;347;p59"/>
          <p:cNvSpPr txBox="1"/>
          <p:nvPr/>
        </p:nvSpPr>
        <p:spPr>
          <a:xfrm>
            <a:off x="0" y="509794"/>
            <a:ext cx="9144000" cy="98488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5000" b="1" i="0" u="none" strike="noStrike" cap="none" dirty="0">
                <a:solidFill>
                  <a:schemeClr val="lt1"/>
                </a:solidFill>
                <a:latin typeface="Corbel" charset="0"/>
                <a:ea typeface="Corbel" charset="0"/>
                <a:cs typeface="Corbel" charset="0"/>
                <a:sym typeface="Cabin"/>
              </a:rPr>
              <a:t>Strong Workforce Program</a:t>
            </a:r>
            <a:endParaRPr sz="5000" b="1" i="0" u="none" strike="noStrike" cap="none" dirty="0">
              <a:solidFill>
                <a:schemeClr val="lt1"/>
              </a:solidFill>
              <a:latin typeface="Corbel" charset="0"/>
              <a:ea typeface="Corbel" charset="0"/>
              <a:cs typeface="Corbel" charset="0"/>
              <a:sym typeface="Cabin"/>
            </a:endParaRPr>
          </a:p>
          <a:p>
            <a:pPr marL="0" marR="0" lvl="0" indent="0" algn="ctr" rtl="0">
              <a:lnSpc>
                <a:spcPct val="100000"/>
              </a:lnSpc>
              <a:spcBef>
                <a:spcPts val="0"/>
              </a:spcBef>
              <a:spcAft>
                <a:spcPts val="0"/>
              </a:spcAft>
              <a:buClr>
                <a:srgbClr val="000000"/>
              </a:buClr>
              <a:buSzPts val="4000"/>
              <a:buFont typeface="Arial"/>
              <a:buNone/>
            </a:pPr>
            <a:endParaRPr lang="en-US" b="1" dirty="0">
              <a:solidFill>
                <a:schemeClr val="lt1"/>
              </a:solidFill>
              <a:latin typeface="Corbel" charset="0"/>
              <a:ea typeface="Corbel" charset="0"/>
              <a:cs typeface="Corbel" charset="0"/>
              <a:sym typeface="Cabin"/>
            </a:endParaRPr>
          </a:p>
          <a:p>
            <a:pPr algn="ctr"/>
            <a:r>
              <a:rPr lang="en-US" sz="4400" dirty="0">
                <a:solidFill>
                  <a:schemeClr val="bg1"/>
                </a:solidFill>
                <a:latin typeface="Corbel" charset="0"/>
                <a:ea typeface="Corbel" charset="0"/>
                <a:cs typeface="Corbel" charset="0"/>
              </a:rPr>
              <a:t>Preliminary Regional Results for</a:t>
            </a:r>
          </a:p>
          <a:p>
            <a:pPr algn="ctr"/>
            <a:r>
              <a:rPr lang="en-US" sz="4400" dirty="0">
                <a:solidFill>
                  <a:schemeClr val="bg1"/>
                </a:solidFill>
                <a:latin typeface="Corbel" charset="0"/>
                <a:ea typeface="Corbel" charset="0"/>
                <a:cs typeface="Corbel" charset="0"/>
              </a:rPr>
              <a:t>Applied and Work-Based </a:t>
            </a:r>
          </a:p>
          <a:p>
            <a:pPr algn="ctr"/>
            <a:r>
              <a:rPr lang="en-US" sz="4400" dirty="0">
                <a:solidFill>
                  <a:schemeClr val="bg1"/>
                </a:solidFill>
                <a:latin typeface="Corbel" charset="0"/>
                <a:ea typeface="Corbel" charset="0"/>
                <a:cs typeface="Corbel" charset="0"/>
              </a:rPr>
              <a:t>Learning Surveys</a:t>
            </a:r>
          </a:p>
        </p:txBody>
      </p:sp>
      <p:sp>
        <p:nvSpPr>
          <p:cNvPr id="348" name="Google Shape;348;p59"/>
          <p:cNvSpPr/>
          <p:nvPr/>
        </p:nvSpPr>
        <p:spPr>
          <a:xfrm>
            <a:off x="117987" y="4679588"/>
            <a:ext cx="9144000" cy="51958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3200" b="0" i="0" u="none" strike="noStrike" cap="none" smtClean="0">
                <a:solidFill>
                  <a:schemeClr val="lt1"/>
                </a:solidFill>
                <a:latin typeface="Corbel" charset="0"/>
                <a:ea typeface="Corbel" charset="0"/>
                <a:cs typeface="Corbel" charset="0"/>
                <a:sym typeface="Cabin"/>
              </a:rPr>
              <a:t>December  7, </a:t>
            </a:r>
            <a:r>
              <a:rPr lang="en-US" sz="3200" b="0" i="0" u="none" strike="noStrike" cap="none" dirty="0" smtClean="0">
                <a:solidFill>
                  <a:schemeClr val="lt1"/>
                </a:solidFill>
                <a:latin typeface="Corbel" charset="0"/>
                <a:ea typeface="Corbel" charset="0"/>
                <a:cs typeface="Corbel" charset="0"/>
                <a:sym typeface="Cabin"/>
              </a:rPr>
              <a:t>2018</a:t>
            </a:r>
            <a:endParaRPr sz="3200" b="0" i="0" u="none" strike="noStrike" cap="none" dirty="0">
              <a:solidFill>
                <a:schemeClr val="lt1"/>
              </a:solidFill>
              <a:latin typeface="Corbel" charset="0"/>
              <a:ea typeface="Corbel" charset="0"/>
              <a:cs typeface="Corbel" charset="0"/>
              <a:sym typeface="Cabin"/>
            </a:endParaRPr>
          </a:p>
        </p:txBody>
      </p:sp>
      <p:sp>
        <p:nvSpPr>
          <p:cNvPr id="2" name="TextBox 1"/>
          <p:cNvSpPr txBox="1"/>
          <p:nvPr/>
        </p:nvSpPr>
        <p:spPr>
          <a:xfrm>
            <a:off x="3678541" y="5395658"/>
            <a:ext cx="2512855" cy="1125855"/>
          </a:xfrm>
          <a:prstGeom prst="rect">
            <a:avLst/>
          </a:prstGeom>
        </p:spPr>
        <p:txBody>
          <a:bodyPr vert="horz" wrap="square" lIns="91440" tIns="45720" rIns="91440" bIns="45720" rtlCol="0">
            <a:normAutofit/>
          </a:bodyPr>
          <a:lstStyle/>
          <a:p>
            <a:r>
              <a:rPr lang="en-US" sz="6000" dirty="0" smtClean="0">
                <a:solidFill>
                  <a:schemeClr val="bg1"/>
                </a:solidFill>
                <a:latin typeface="Corbel" charset="0"/>
                <a:ea typeface="Corbel" charset="0"/>
                <a:cs typeface="Corbel" charset="0"/>
              </a:rPr>
              <a:t>DRAFT</a:t>
            </a:r>
            <a:endParaRPr lang="en-US" sz="6000" dirty="0">
              <a:solidFill>
                <a:schemeClr val="bg1"/>
              </a:solidFill>
              <a:latin typeface="Corbel" charset="0"/>
              <a:ea typeface="Corbel" charset="0"/>
              <a:cs typeface="Corbel" charset="0"/>
            </a:endParaRPr>
          </a:p>
        </p:txBody>
      </p:sp>
    </p:spTree>
    <p:extLst>
      <p:ext uri="{BB962C8B-B14F-4D97-AF65-F5344CB8AC3E}">
        <p14:creationId xmlns:p14="http://schemas.microsoft.com/office/powerpoint/2010/main" val="3819821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340" y="394747"/>
            <a:ext cx="7795922" cy="899481"/>
          </a:xfrm>
        </p:spPr>
        <p:txBody>
          <a:bodyPr>
            <a:normAutofit/>
          </a:bodyPr>
          <a:lstStyle/>
          <a:p>
            <a:r>
              <a:rPr lang="en-US" sz="3600" b="1" dirty="0">
                <a:latin typeface="Corbel"/>
                <a:cs typeface="Corbel"/>
              </a:rPr>
              <a:t>Career </a:t>
            </a:r>
            <a:r>
              <a:rPr lang="en-US" sz="3600" b="1" dirty="0">
                <a:latin typeface="Corbel"/>
                <a:ea typeface="Corbel" charset="0"/>
                <a:cs typeface="Corbel"/>
              </a:rPr>
              <a:t>Assessment &amp; Planning</a:t>
            </a:r>
          </a:p>
        </p:txBody>
      </p:sp>
      <p:sp>
        <p:nvSpPr>
          <p:cNvPr id="3" name="Content Placeholder 2"/>
          <p:cNvSpPr>
            <a:spLocks noGrp="1"/>
          </p:cNvSpPr>
          <p:nvPr>
            <p:ph idx="1"/>
          </p:nvPr>
        </p:nvSpPr>
        <p:spPr>
          <a:xfrm>
            <a:off x="459142" y="2010685"/>
            <a:ext cx="8260318" cy="3896463"/>
          </a:xfrm>
        </p:spPr>
        <p:txBody>
          <a:bodyPr vert="horz" lIns="91440" tIns="45720" rIns="91440" bIns="45720" rtlCol="0" anchor="t">
            <a:normAutofit/>
          </a:bodyPr>
          <a:lstStyle/>
          <a:p>
            <a:endParaRPr lang="en-US" sz="2400" dirty="0">
              <a:latin typeface="Corbel" charset="0"/>
              <a:ea typeface="Corbel" charset="0"/>
              <a:cs typeface="Corbel" charset="0"/>
            </a:endParaRPr>
          </a:p>
          <a:p>
            <a:endParaRPr lang="en-US" sz="2400" dirty="0">
              <a:latin typeface="Corbel" charset="0"/>
              <a:ea typeface="Corbel" charset="0"/>
              <a:cs typeface="Corbel" charset="0"/>
            </a:endParaRPr>
          </a:p>
        </p:txBody>
      </p:sp>
      <p:sp>
        <p:nvSpPr>
          <p:cNvPr id="4" name="Content Placeholder 2">
            <a:extLst>
              <a:ext uri="{FF2B5EF4-FFF2-40B4-BE49-F238E27FC236}">
                <a16:creationId xmlns="" xmlns:a16="http://schemas.microsoft.com/office/drawing/2014/main" id="{E75565EE-1886-4BCB-948B-CE98105EC3B2}"/>
              </a:ext>
            </a:extLst>
          </p:cNvPr>
          <p:cNvSpPr txBox="1">
            <a:spLocks/>
          </p:cNvSpPr>
          <p:nvPr/>
        </p:nvSpPr>
        <p:spPr>
          <a:xfrm>
            <a:off x="691340" y="1294228"/>
            <a:ext cx="8259212" cy="5041864"/>
          </a:xfrm>
          <a:prstGeom prst="rect">
            <a:avLst/>
          </a:prstGeom>
          <a:ln>
            <a:noFill/>
          </a:ln>
        </p:spPr>
        <p:txBody>
          <a:bodyPr vert="horz" lIns="91440" tIns="45720" rIns="91440" bIns="45720" rtlCol="0" anchor="t">
            <a:normAutofit fontScale="47500" lnSpcReduction="20000"/>
          </a:bodyPr>
          <a:lstStyle>
            <a:lvl1pPr marL="0" indent="0" algn="l" defTabSz="914377" rtl="0" eaLnBrk="1" latinLnBrk="0" hangingPunct="1">
              <a:lnSpc>
                <a:spcPct val="90000"/>
              </a:lnSpc>
              <a:spcBef>
                <a:spcPts val="1000"/>
              </a:spcBef>
              <a:buFontTx/>
              <a:buNone/>
              <a:defRPr sz="2800" b="0" kern="1200">
                <a:solidFill>
                  <a:schemeClr val="tx2"/>
                </a:solidFill>
                <a:latin typeface="Arial" charset="0"/>
                <a:ea typeface="Arial" charset="0"/>
                <a:cs typeface="Arial" charset="0"/>
              </a:defRPr>
            </a:lvl1pPr>
            <a:lvl2pPr marL="685783" indent="-228594" algn="l" defTabSz="914377" rtl="0" eaLnBrk="1" latinLnBrk="0" hangingPunct="1">
              <a:lnSpc>
                <a:spcPct val="90000"/>
              </a:lnSpc>
              <a:spcBef>
                <a:spcPts val="1000"/>
              </a:spcBef>
              <a:buFont typeface="Arial"/>
              <a:buChar char="•"/>
              <a:defRPr sz="2400" b="0" kern="1200">
                <a:solidFill>
                  <a:schemeClr val="tx2"/>
                </a:solidFill>
                <a:latin typeface="Arial" charset="0"/>
                <a:ea typeface="Arial" charset="0"/>
                <a:cs typeface="Arial" charset="0"/>
              </a:defRPr>
            </a:lvl2pPr>
            <a:lvl3pPr marL="1142971" indent="-228594" algn="l" defTabSz="914377" rtl="0" eaLnBrk="1" latinLnBrk="0" hangingPunct="1">
              <a:lnSpc>
                <a:spcPct val="90000"/>
              </a:lnSpc>
              <a:spcBef>
                <a:spcPts val="1100"/>
              </a:spcBef>
              <a:buFont typeface="Meiryo-Bold" charset="-128"/>
              <a:buChar char="►"/>
              <a:defRPr sz="1600" b="0" kern="1200">
                <a:solidFill>
                  <a:schemeClr val="accent1"/>
                </a:solidFill>
                <a:latin typeface="Arial" charset="0"/>
                <a:ea typeface="Arial" charset="0"/>
                <a:cs typeface="Arial" charset="0"/>
              </a:defRPr>
            </a:lvl3pPr>
            <a:lvl4pPr marL="1600160" indent="-182875" algn="l" defTabSz="914377" rtl="0" eaLnBrk="1" latinLnBrk="0" hangingPunct="1">
              <a:lnSpc>
                <a:spcPct val="90000"/>
              </a:lnSpc>
              <a:spcBef>
                <a:spcPts val="1100"/>
              </a:spcBef>
              <a:buFont typeface=".AppleSystemUIFont" charset="-120"/>
              <a:buChar char="−"/>
              <a:defRPr sz="1600" b="0" kern="1200">
                <a:solidFill>
                  <a:schemeClr val="accent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a:buChar char="•"/>
              <a:defRPr sz="1800" kern="1200">
                <a:solidFill>
                  <a:schemeClr val="tx2"/>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5100" dirty="0">
                <a:latin typeface="Corbel" charset="0"/>
                <a:ea typeface="Corbel" charset="0"/>
                <a:cs typeface="Corbel" charset="0"/>
              </a:rPr>
              <a:t>100% of colleges in the region offer:</a:t>
            </a:r>
          </a:p>
          <a:p>
            <a:pPr marL="457200" lvl="0" indent="-457200">
              <a:lnSpc>
                <a:spcPct val="120000"/>
              </a:lnSpc>
              <a:buFont typeface="Wingdings" charset="2"/>
              <a:buChar char="Ø"/>
            </a:pPr>
            <a:r>
              <a:rPr lang="en-US" sz="4200" dirty="0">
                <a:latin typeface="Corbel" charset="0"/>
                <a:ea typeface="Corbel" charset="0"/>
                <a:cs typeface="Corbel" charset="0"/>
              </a:rPr>
              <a:t>Career assessments or reflective exercises</a:t>
            </a:r>
          </a:p>
          <a:p>
            <a:pPr marL="457200" lvl="0" indent="-457200">
              <a:lnSpc>
                <a:spcPct val="120000"/>
              </a:lnSpc>
              <a:buFont typeface="Wingdings" charset="2"/>
              <a:buChar char="Ø"/>
            </a:pPr>
            <a:r>
              <a:rPr lang="en-US" sz="4200" dirty="0">
                <a:latin typeface="Corbel" charset="0"/>
                <a:ea typeface="Corbel" charset="0"/>
                <a:cs typeface="Corbel" charset="0"/>
              </a:rPr>
              <a:t>Opportunities for students to talk with a counselor or staff member who has career guidance training</a:t>
            </a:r>
          </a:p>
          <a:p>
            <a:pPr marL="457200" lvl="0" indent="-457200">
              <a:lnSpc>
                <a:spcPct val="120000"/>
              </a:lnSpc>
              <a:buFont typeface="Wingdings" charset="2"/>
              <a:buChar char="Ø"/>
            </a:pPr>
            <a:r>
              <a:rPr lang="en-US" sz="4200" dirty="0">
                <a:latin typeface="Corbel" charset="0"/>
                <a:ea typeface="Corbel" charset="0"/>
                <a:cs typeface="Corbel" charset="0"/>
              </a:rPr>
              <a:t>Career awareness and exploration class</a:t>
            </a:r>
          </a:p>
          <a:p>
            <a:pPr marL="457200" lvl="0" indent="-457200">
              <a:lnSpc>
                <a:spcPct val="120000"/>
              </a:lnSpc>
              <a:buFont typeface="Wingdings" charset="2"/>
              <a:buChar char="Ø"/>
            </a:pPr>
            <a:r>
              <a:rPr lang="en-US" sz="4200" dirty="0">
                <a:latin typeface="Corbel" charset="0"/>
                <a:ea typeface="Corbel" charset="0"/>
                <a:cs typeface="Corbel" charset="0"/>
              </a:rPr>
              <a:t>Development of a format “education plan” that incorporates career options or goals based on prior career education</a:t>
            </a:r>
          </a:p>
          <a:p>
            <a:pPr marL="457200" lvl="0" indent="-457200">
              <a:lnSpc>
                <a:spcPct val="120000"/>
              </a:lnSpc>
              <a:buFont typeface="Wingdings" charset="2"/>
              <a:buChar char="Ø"/>
            </a:pPr>
            <a:r>
              <a:rPr lang="en-US" sz="4200" dirty="0">
                <a:latin typeface="Corbel" charset="0"/>
                <a:ea typeface="Corbel" charset="0"/>
                <a:cs typeface="Corbel" charset="0"/>
              </a:rPr>
              <a:t>Resume writing</a:t>
            </a:r>
          </a:p>
          <a:p>
            <a:pPr marL="457200" lvl="0" indent="-457200">
              <a:lnSpc>
                <a:spcPct val="120000"/>
              </a:lnSpc>
              <a:buFont typeface="Wingdings" charset="2"/>
              <a:buChar char="Ø"/>
            </a:pPr>
            <a:r>
              <a:rPr lang="en-US" sz="4200" dirty="0">
                <a:latin typeface="Corbel" charset="0"/>
                <a:ea typeface="Corbel" charset="0"/>
                <a:cs typeface="Corbel" charset="0"/>
              </a:rPr>
              <a:t>Interview skills training (e.g., mock interviews)</a:t>
            </a:r>
          </a:p>
          <a:p>
            <a:r>
              <a:rPr lang="en-US" dirty="0">
                <a:latin typeface="Corbel" charset="0"/>
                <a:ea typeface="Corbel" charset="0"/>
                <a:cs typeface="Corbel" charset="0"/>
              </a:rPr>
              <a:t> </a:t>
            </a:r>
          </a:p>
          <a:p>
            <a:r>
              <a:rPr lang="en-US" sz="5100" dirty="0">
                <a:latin typeface="Corbel" charset="0"/>
                <a:ea typeface="Corbel" charset="0"/>
                <a:cs typeface="Corbel" charset="0"/>
              </a:rPr>
              <a:t>90% of colleges in the region offer: </a:t>
            </a:r>
          </a:p>
          <a:p>
            <a:pPr marL="457200" indent="-457200">
              <a:buFont typeface="Wingdings" charset="2"/>
              <a:buChar char="Ø"/>
            </a:pPr>
            <a:r>
              <a:rPr lang="en-US" sz="4200" dirty="0">
                <a:latin typeface="Corbel" charset="0"/>
              </a:rPr>
              <a:t>Written or electronic based tools that describe various careers</a:t>
            </a:r>
          </a:p>
          <a:p>
            <a:pPr marL="457200" indent="-457200">
              <a:buFont typeface="Wingdings" charset="2"/>
              <a:buChar char="Ø"/>
            </a:pPr>
            <a:r>
              <a:rPr lang="en-US" sz="4200" dirty="0">
                <a:latin typeface="Corbel" charset="0"/>
              </a:rPr>
              <a:t>Pathways or multimedia tools that describe various careers</a:t>
            </a:r>
          </a:p>
        </p:txBody>
      </p:sp>
    </p:spTree>
    <p:extLst>
      <p:ext uri="{BB962C8B-B14F-4D97-AF65-F5344CB8AC3E}">
        <p14:creationId xmlns:p14="http://schemas.microsoft.com/office/powerpoint/2010/main" val="3708412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A13570-9E3A-4AFB-9CEB-3074DA07FBE9}"/>
              </a:ext>
            </a:extLst>
          </p:cNvPr>
          <p:cNvSpPr>
            <a:spLocks noGrp="1"/>
          </p:cNvSpPr>
          <p:nvPr>
            <p:ph type="title"/>
          </p:nvPr>
        </p:nvSpPr>
        <p:spPr>
          <a:xfrm>
            <a:off x="340118" y="512038"/>
            <a:ext cx="8260319" cy="820356"/>
          </a:xfrm>
        </p:spPr>
        <p:txBody>
          <a:bodyPr>
            <a:noAutofit/>
          </a:bodyPr>
          <a:lstStyle/>
          <a:p>
            <a:r>
              <a:rPr lang="en-US" sz="2800" b="1" dirty="0"/>
              <a:t/>
            </a:r>
            <a:br>
              <a:rPr lang="en-US" sz="2800" b="1" dirty="0"/>
            </a:br>
            <a:r>
              <a:rPr lang="en-US" sz="2800" b="1" dirty="0"/>
              <a:t>Ty</a:t>
            </a:r>
            <a:r>
              <a:rPr lang="en-US" sz="2800" b="1" dirty="0">
                <a:latin typeface="Corbel"/>
                <a:cs typeface="Corbel"/>
              </a:rPr>
              <a:t>pes of career assessment, planning, or job readiness activities available at your college? </a:t>
            </a:r>
          </a:p>
        </p:txBody>
      </p:sp>
      <p:pic>
        <p:nvPicPr>
          <p:cNvPr id="6" name="Picture 5" descr="chart1364981460.png"/>
          <p:cNvPicPr>
            <a:picLocks noChangeAspect="1"/>
          </p:cNvPicPr>
          <p:nvPr/>
        </p:nvPicPr>
        <p:blipFill>
          <a:blip r:embed="rId3"/>
          <a:stretch>
            <a:fillRect/>
          </a:stretch>
        </p:blipFill>
        <p:spPr>
          <a:xfrm>
            <a:off x="64007" y="2190065"/>
            <a:ext cx="5020076" cy="4225653"/>
          </a:xfrm>
          <a:prstGeom prst="rect">
            <a:avLst/>
          </a:prstGeom>
        </p:spPr>
      </p:pic>
      <p:sp>
        <p:nvSpPr>
          <p:cNvPr id="8" name="TextBox 7"/>
          <p:cNvSpPr txBox="1"/>
          <p:nvPr/>
        </p:nvSpPr>
        <p:spPr>
          <a:xfrm>
            <a:off x="4796018" y="1295078"/>
            <a:ext cx="4347982" cy="1704154"/>
          </a:xfrm>
          <a:prstGeom prst="rect">
            <a:avLst/>
          </a:prstGeom>
        </p:spPr>
        <p:txBody>
          <a:bodyPr vert="horz" wrap="square" lIns="91440" tIns="45720" rIns="91440" bIns="45720" rtlCol="0">
            <a:normAutofit/>
          </a:bodyPr>
          <a:lstStyle/>
          <a:p>
            <a:endParaRPr lang="en-US" dirty="0">
              <a:latin typeface="Corbel" charset="0"/>
              <a:ea typeface="Corbel" charset="0"/>
              <a:cs typeface="Corbel" charset="0"/>
            </a:endParaRPr>
          </a:p>
        </p:txBody>
      </p:sp>
      <p:sp>
        <p:nvSpPr>
          <p:cNvPr id="10" name="Content Placeholder 9"/>
          <p:cNvSpPr>
            <a:spLocks noGrp="1"/>
          </p:cNvSpPr>
          <p:nvPr>
            <p:ph idx="1"/>
          </p:nvPr>
        </p:nvSpPr>
        <p:spPr>
          <a:xfrm>
            <a:off x="5142379" y="2128428"/>
            <a:ext cx="3943325" cy="4348136"/>
          </a:xfrm>
        </p:spPr>
        <p:txBody>
          <a:bodyPr>
            <a:normAutofit/>
          </a:bodyPr>
          <a:lstStyle/>
          <a:p>
            <a:r>
              <a:rPr lang="en-US" sz="2400" b="1" dirty="0">
                <a:latin typeface="Corbel" charset="0"/>
                <a:ea typeface="Corbel" charset="0"/>
                <a:cs typeface="Corbel" charset="0"/>
              </a:rPr>
              <a:t>Top 3 Responses for Faculty </a:t>
            </a:r>
          </a:p>
          <a:p>
            <a:r>
              <a:rPr lang="en-US" sz="2400" b="1" dirty="0">
                <a:latin typeface="Corbel" charset="0"/>
                <a:ea typeface="Corbel" charset="0"/>
                <a:cs typeface="Corbel" charset="0"/>
              </a:rPr>
              <a:t>&amp; College Perspective: </a:t>
            </a:r>
          </a:p>
          <a:p>
            <a:pPr marL="285750" indent="-285750">
              <a:buFont typeface="Wingdings" charset="2"/>
              <a:buChar char="Ø"/>
            </a:pPr>
            <a:r>
              <a:rPr lang="en-US" sz="2000" dirty="0">
                <a:latin typeface="Corbel" charset="0"/>
                <a:ea typeface="Corbel" charset="0"/>
                <a:cs typeface="Corbel" charset="0"/>
              </a:rPr>
              <a:t>Opportunities for students to talk with counselor for career guidance </a:t>
            </a:r>
          </a:p>
          <a:p>
            <a:pPr marL="285750" indent="-285750">
              <a:buFont typeface="Wingdings" charset="2"/>
              <a:buChar char="Ø"/>
            </a:pPr>
            <a:r>
              <a:rPr lang="en-US" sz="2000" dirty="0">
                <a:latin typeface="Corbel" charset="0"/>
                <a:ea typeface="Corbel" charset="0"/>
                <a:cs typeface="Corbel" charset="0"/>
              </a:rPr>
              <a:t>Resume writing</a:t>
            </a:r>
          </a:p>
          <a:p>
            <a:pPr marL="285750" indent="-285750">
              <a:buFont typeface="Wingdings" charset="2"/>
              <a:buChar char="Ø"/>
            </a:pPr>
            <a:r>
              <a:rPr lang="en-US" sz="2000" dirty="0">
                <a:latin typeface="Corbel" charset="0"/>
                <a:ea typeface="Corbel" charset="0"/>
                <a:cs typeface="Corbel" charset="0"/>
              </a:rPr>
              <a:t>Development of a formal “education plan” incorporating career options or goals based on prior career exploration</a:t>
            </a:r>
          </a:p>
        </p:txBody>
      </p:sp>
      <p:sp>
        <p:nvSpPr>
          <p:cNvPr id="12" name="TextBox 11"/>
          <p:cNvSpPr txBox="1"/>
          <p:nvPr/>
        </p:nvSpPr>
        <p:spPr>
          <a:xfrm>
            <a:off x="340118" y="1733873"/>
            <a:ext cx="2194893" cy="456192"/>
          </a:xfrm>
          <a:prstGeom prst="rect">
            <a:avLst/>
          </a:prstGeom>
        </p:spPr>
        <p:txBody>
          <a:bodyPr vert="horz" wrap="square" lIns="91440" tIns="45720" rIns="91440" bIns="45720" rtlCol="0">
            <a:normAutofit/>
          </a:bodyPr>
          <a:lstStyle/>
          <a:p>
            <a:r>
              <a:rPr lang="en-US" dirty="0">
                <a:latin typeface="Corbel" charset="0"/>
                <a:ea typeface="Corbel" charset="0"/>
                <a:cs typeface="Corbel" charset="0"/>
              </a:rPr>
              <a:t>Faculty Responses:</a:t>
            </a:r>
          </a:p>
        </p:txBody>
      </p:sp>
    </p:spTree>
    <p:extLst>
      <p:ext uri="{BB962C8B-B14F-4D97-AF65-F5344CB8AC3E}">
        <p14:creationId xmlns:p14="http://schemas.microsoft.com/office/powerpoint/2010/main" val="1158334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42" y="641030"/>
            <a:ext cx="8260319" cy="1186993"/>
          </a:xfrm>
        </p:spPr>
        <p:txBody>
          <a:bodyPr>
            <a:normAutofit/>
          </a:bodyPr>
          <a:lstStyle/>
          <a:p>
            <a:r>
              <a:rPr lang="en-US" sz="3600" b="1" dirty="0"/>
              <a:t>Work-based Learning Continuum</a:t>
            </a:r>
          </a:p>
        </p:txBody>
      </p:sp>
      <p:pic>
        <p:nvPicPr>
          <p:cNvPr id="4" name="Content Placeholder 3" descr="WBL continuum.png"/>
          <p:cNvPicPr>
            <a:picLocks noGrp="1"/>
          </p:cNvPicPr>
          <p:nvPr>
            <p:ph idx="1"/>
          </p:nvPr>
        </p:nvPicPr>
        <p:blipFill>
          <a:blip r:embed="rId3">
            <a:extLst>
              <a:ext uri="{28A0092B-C50C-407E-A947-70E740481C1C}">
                <a14:useLocalDpi xmlns:a14="http://schemas.microsoft.com/office/drawing/2010/main" val="0"/>
              </a:ext>
            </a:extLst>
          </a:blip>
          <a:srcRect t="3619" b="3619"/>
          <a:stretch>
            <a:fillRect/>
          </a:stretch>
        </p:blipFill>
        <p:spPr>
          <a:xfrm>
            <a:off x="459142" y="1828023"/>
            <a:ext cx="8260319" cy="3896463"/>
          </a:xfrm>
          <a:prstGeom prst="rect">
            <a:avLst/>
          </a:prstGeom>
          <a:ln>
            <a:noFill/>
          </a:ln>
        </p:spPr>
      </p:pic>
    </p:spTree>
    <p:extLst>
      <p:ext uri="{BB962C8B-B14F-4D97-AF65-F5344CB8AC3E}">
        <p14:creationId xmlns:p14="http://schemas.microsoft.com/office/powerpoint/2010/main" val="677231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552" y="517093"/>
            <a:ext cx="8769672" cy="878123"/>
          </a:xfrm>
        </p:spPr>
        <p:txBody>
          <a:bodyPr>
            <a:normAutofit fontScale="90000"/>
          </a:bodyPr>
          <a:lstStyle/>
          <a:p>
            <a:pPr lvl="0"/>
            <a:r>
              <a:rPr lang="en-US" sz="3200" b="1" dirty="0"/>
              <a:t>WBL: Career Awareness and </a:t>
            </a:r>
            <a:r>
              <a:rPr lang="en-US" sz="3200" b="1" smtClean="0"/>
              <a:t>Exploration Opportunities Offered</a:t>
            </a:r>
            <a:endParaRPr lang="en-US" sz="3200" b="1" dirty="0"/>
          </a:p>
        </p:txBody>
      </p:sp>
      <p:sp>
        <p:nvSpPr>
          <p:cNvPr id="3" name="Content Placeholder 2"/>
          <p:cNvSpPr>
            <a:spLocks noGrp="1"/>
          </p:cNvSpPr>
          <p:nvPr>
            <p:ph sz="half" idx="1"/>
          </p:nvPr>
        </p:nvSpPr>
        <p:spPr>
          <a:xfrm>
            <a:off x="471552" y="2395735"/>
            <a:ext cx="4050869" cy="4088835"/>
          </a:xfrm>
        </p:spPr>
        <p:txBody>
          <a:bodyPr vert="horz" lIns="91440" tIns="45720" rIns="91440" bIns="45720" rtlCol="0" anchor="t">
            <a:normAutofit/>
          </a:bodyPr>
          <a:lstStyle/>
          <a:p>
            <a:r>
              <a:rPr lang="en-US" sz="2400" dirty="0"/>
              <a:t> </a:t>
            </a:r>
          </a:p>
          <a:p>
            <a:endParaRPr lang="en-US" sz="2400" dirty="0">
              <a:latin typeface="Corbel" charset="0"/>
              <a:ea typeface="Corbel" charset="0"/>
              <a:cs typeface="Corbel" charset="0"/>
            </a:endParaRPr>
          </a:p>
        </p:txBody>
      </p:sp>
      <p:sp>
        <p:nvSpPr>
          <p:cNvPr id="9" name="Content Placeholder 8"/>
          <p:cNvSpPr>
            <a:spLocks noGrp="1"/>
          </p:cNvSpPr>
          <p:nvPr>
            <p:ph sz="half" idx="2"/>
          </p:nvPr>
        </p:nvSpPr>
        <p:spPr>
          <a:xfrm>
            <a:off x="4728932" y="1635992"/>
            <a:ext cx="4116461" cy="4088835"/>
          </a:xfrm>
        </p:spPr>
        <p:txBody>
          <a:bodyPr>
            <a:normAutofit/>
          </a:bodyPr>
          <a:lstStyle/>
          <a:p>
            <a:r>
              <a:rPr lang="en-US" sz="2000" b="1" dirty="0">
                <a:latin typeface="Corbel" charset="0"/>
                <a:ea typeface="Corbel" charset="0"/>
                <a:cs typeface="Corbel" charset="0"/>
              </a:rPr>
              <a:t>Faculty </a:t>
            </a:r>
          </a:p>
        </p:txBody>
      </p:sp>
      <p:sp>
        <p:nvSpPr>
          <p:cNvPr id="4" name="Content Placeholder 2">
            <a:extLst>
              <a:ext uri="{FF2B5EF4-FFF2-40B4-BE49-F238E27FC236}">
                <a16:creationId xmlns="" xmlns:a16="http://schemas.microsoft.com/office/drawing/2014/main" id="{E75565EE-1886-4BCB-948B-CE98105EC3B2}"/>
              </a:ext>
            </a:extLst>
          </p:cNvPr>
          <p:cNvSpPr txBox="1">
            <a:spLocks/>
          </p:cNvSpPr>
          <p:nvPr/>
        </p:nvSpPr>
        <p:spPr>
          <a:xfrm>
            <a:off x="102188" y="1708113"/>
            <a:ext cx="8769672" cy="4351435"/>
          </a:xfrm>
          <a:prstGeom prst="rect">
            <a:avLst/>
          </a:prstGeom>
          <a:ln>
            <a:noFill/>
          </a:ln>
        </p:spPr>
        <p:txBody>
          <a:bodyPr vert="horz" lIns="91440" tIns="45720" rIns="91440" bIns="45720" rtlCol="0" anchor="t">
            <a:normAutofit/>
          </a:bodyPr>
          <a:lstStyle>
            <a:lvl1pPr marL="0" indent="0" algn="l" defTabSz="914377" rtl="0" eaLnBrk="1" latinLnBrk="0" hangingPunct="1">
              <a:lnSpc>
                <a:spcPct val="90000"/>
              </a:lnSpc>
              <a:spcBef>
                <a:spcPts val="1000"/>
              </a:spcBef>
              <a:buFontTx/>
              <a:buNone/>
              <a:defRPr sz="2800" b="0" kern="1200">
                <a:solidFill>
                  <a:schemeClr val="tx2"/>
                </a:solidFill>
                <a:latin typeface="Arial" charset="0"/>
                <a:ea typeface="Arial" charset="0"/>
                <a:cs typeface="Arial" charset="0"/>
              </a:defRPr>
            </a:lvl1pPr>
            <a:lvl2pPr marL="685783" indent="-228594" algn="l" defTabSz="914377" rtl="0" eaLnBrk="1" latinLnBrk="0" hangingPunct="1">
              <a:lnSpc>
                <a:spcPct val="90000"/>
              </a:lnSpc>
              <a:spcBef>
                <a:spcPts val="1000"/>
              </a:spcBef>
              <a:buFont typeface="Arial"/>
              <a:buChar char="•"/>
              <a:defRPr sz="2400" b="0" kern="1200">
                <a:solidFill>
                  <a:schemeClr val="tx2"/>
                </a:solidFill>
                <a:latin typeface="Arial" charset="0"/>
                <a:ea typeface="Arial" charset="0"/>
                <a:cs typeface="Arial" charset="0"/>
              </a:defRPr>
            </a:lvl2pPr>
            <a:lvl3pPr marL="1142971" indent="-228594" algn="l" defTabSz="914377" rtl="0" eaLnBrk="1" latinLnBrk="0" hangingPunct="1">
              <a:lnSpc>
                <a:spcPct val="90000"/>
              </a:lnSpc>
              <a:spcBef>
                <a:spcPts val="1100"/>
              </a:spcBef>
              <a:buFont typeface="Meiryo-Bold" charset="-128"/>
              <a:buChar char="►"/>
              <a:defRPr sz="1600" b="0" kern="1200">
                <a:solidFill>
                  <a:schemeClr val="accent1"/>
                </a:solidFill>
                <a:latin typeface="Arial" charset="0"/>
                <a:ea typeface="Arial" charset="0"/>
                <a:cs typeface="Arial" charset="0"/>
              </a:defRPr>
            </a:lvl3pPr>
            <a:lvl4pPr marL="1600160" indent="-182875" algn="l" defTabSz="914377" rtl="0" eaLnBrk="1" latinLnBrk="0" hangingPunct="1">
              <a:lnSpc>
                <a:spcPct val="90000"/>
              </a:lnSpc>
              <a:spcBef>
                <a:spcPts val="1100"/>
              </a:spcBef>
              <a:buFont typeface=".AppleSystemUIFont" charset="-120"/>
              <a:buChar char="−"/>
              <a:defRPr sz="1600" b="0" kern="1200">
                <a:solidFill>
                  <a:schemeClr val="accent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a:buChar char="•"/>
              <a:defRPr sz="1800" kern="1200">
                <a:solidFill>
                  <a:schemeClr val="tx2"/>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400" dirty="0">
              <a:latin typeface="Corbel" charset="0"/>
              <a:ea typeface="Corbel" charset="0"/>
              <a:cs typeface="Corbel" charset="0"/>
            </a:endParaRPr>
          </a:p>
          <a:p>
            <a:endParaRPr lang="en-US" sz="2400" dirty="0">
              <a:latin typeface="Corbel" charset="0"/>
              <a:ea typeface="Corbel" charset="0"/>
              <a:cs typeface="Corbel" charset="0"/>
            </a:endParaRPr>
          </a:p>
        </p:txBody>
      </p:sp>
      <p:sp>
        <p:nvSpPr>
          <p:cNvPr id="5" name="TextBox 4"/>
          <p:cNvSpPr txBox="1"/>
          <p:nvPr/>
        </p:nvSpPr>
        <p:spPr>
          <a:xfrm>
            <a:off x="1343042" y="3314031"/>
            <a:ext cx="914400" cy="914400"/>
          </a:xfrm>
          <a:prstGeom prst="rect">
            <a:avLst/>
          </a:prstGeom>
        </p:spPr>
        <p:txBody>
          <a:bodyPr vert="horz" wrap="none" lIns="91440" tIns="45720" rIns="91440" bIns="45720" rtlCol="0">
            <a:normAutofit/>
          </a:bodyPr>
          <a:lstStyle/>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263398433"/>
              </p:ext>
            </p:extLst>
          </p:nvPr>
        </p:nvGraphicFramePr>
        <p:xfrm>
          <a:off x="390976" y="1626474"/>
          <a:ext cx="3466466" cy="1533306"/>
        </p:xfrm>
        <a:graphic>
          <a:graphicData uri="http://schemas.openxmlformats.org/drawingml/2006/table">
            <a:tbl>
              <a:tblPr firstRow="1" bandRow="1">
                <a:tableStyleId>{5C22544A-7EE6-4342-B048-85BDC9FD1C3A}</a:tableStyleId>
              </a:tblPr>
              <a:tblGrid>
                <a:gridCol w="3466466">
                  <a:extLst>
                    <a:ext uri="{9D8B030D-6E8A-4147-A177-3AD203B41FA5}">
                      <a16:colId xmlns="" xmlns:a16="http://schemas.microsoft.com/office/drawing/2014/main" val="20000"/>
                    </a:ext>
                  </a:extLst>
                </a:gridCol>
              </a:tblGrid>
              <a:tr h="981457">
                <a:tc>
                  <a:txBody>
                    <a:bodyPr/>
                    <a:lstStyle/>
                    <a:p>
                      <a:pPr>
                        <a:spcAft>
                          <a:spcPts val="600"/>
                        </a:spcAft>
                      </a:pPr>
                      <a:r>
                        <a:rPr lang="en-US" sz="2000" dirty="0">
                          <a:solidFill>
                            <a:schemeClr val="tx2"/>
                          </a:solidFill>
                          <a:latin typeface="Corbel" charset="0"/>
                          <a:ea typeface="Corbel" charset="0"/>
                          <a:cs typeface="Corbel" charset="0"/>
                        </a:rPr>
                        <a:t>College</a:t>
                      </a:r>
                      <a:r>
                        <a:rPr lang="en-US" sz="2000" baseline="0" dirty="0">
                          <a:solidFill>
                            <a:schemeClr val="tx2"/>
                          </a:solidFill>
                          <a:latin typeface="Corbel" charset="0"/>
                          <a:ea typeface="Corbel" charset="0"/>
                          <a:cs typeface="Corbel" charset="0"/>
                        </a:rPr>
                        <a:t> Perspective</a:t>
                      </a:r>
                      <a:endParaRPr lang="en-US" sz="2000" dirty="0">
                        <a:solidFill>
                          <a:schemeClr val="tx2"/>
                        </a:solidFill>
                        <a:latin typeface="Corbel" charset="0"/>
                        <a:ea typeface="Corbel" charset="0"/>
                        <a:cs typeface="Corbel" charset="0"/>
                      </a:endParaRPr>
                    </a:p>
                    <a:p>
                      <a:pPr>
                        <a:spcAft>
                          <a:spcPts val="600"/>
                        </a:spcAft>
                      </a:pPr>
                      <a:endParaRPr lang="en-US" dirty="0">
                        <a:solidFill>
                          <a:schemeClr val="tx1"/>
                        </a:solidFill>
                        <a:latin typeface="Corbel" charset="0"/>
                        <a:ea typeface="Corbel" charset="0"/>
                        <a:cs typeface="Corbel" charset="0"/>
                      </a:endParaRPr>
                    </a:p>
                  </a:txBody>
                  <a:tcPr>
                    <a:noFill/>
                  </a:tcPr>
                </a:tc>
                <a:extLst>
                  <a:ext uri="{0D108BD9-81ED-4DB2-BD59-A6C34878D82A}">
                    <a16:rowId xmlns="" xmlns:a16="http://schemas.microsoft.com/office/drawing/2014/main" val="10000"/>
                  </a:ext>
                </a:extLst>
              </a:tr>
              <a:tr h="551849">
                <a:tc>
                  <a:txBody>
                    <a:bodyPr/>
                    <a:lstStyle/>
                    <a:p>
                      <a:pPr>
                        <a:spcAft>
                          <a:spcPts val="600"/>
                        </a:spcAft>
                      </a:pPr>
                      <a:endParaRPr lang="en-US" dirty="0">
                        <a:solidFill>
                          <a:schemeClr val="tx1"/>
                        </a:solidFill>
                      </a:endParaRPr>
                    </a:p>
                  </a:txBody>
                  <a:tcPr>
                    <a:noFill/>
                  </a:tcPr>
                </a:tc>
                <a:extLst>
                  <a:ext uri="{0D108BD9-81ED-4DB2-BD59-A6C34878D82A}">
                    <a16:rowId xmlns="" xmlns:a16="http://schemas.microsoft.com/office/drawing/2014/main" val="10001"/>
                  </a:ext>
                </a:extLst>
              </a:tr>
            </a:tbl>
          </a:graphicData>
        </a:graphic>
      </p:graphicFrame>
      <p:pic>
        <p:nvPicPr>
          <p:cNvPr id="8" name="Picture 7" descr="../Screen%20Shot%202018-12-03%20at%201.34.11%20PM.png"/>
          <p:cNvPicPr/>
          <p:nvPr/>
        </p:nvPicPr>
        <p:blipFill>
          <a:blip r:embed="rId3">
            <a:extLst>
              <a:ext uri="{28A0092B-C50C-407E-A947-70E740481C1C}">
                <a14:useLocalDpi xmlns:a14="http://schemas.microsoft.com/office/drawing/2010/main" val="0"/>
              </a:ext>
            </a:extLst>
          </a:blip>
          <a:srcRect/>
          <a:stretch>
            <a:fillRect/>
          </a:stretch>
        </p:blipFill>
        <p:spPr bwMode="auto">
          <a:xfrm>
            <a:off x="4762515" y="2152806"/>
            <a:ext cx="4290300" cy="3426417"/>
          </a:xfrm>
          <a:prstGeom prst="rect">
            <a:avLst/>
          </a:prstGeom>
          <a:noFill/>
          <a:ln>
            <a:noFill/>
          </a:ln>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205" y="2156587"/>
            <a:ext cx="4648823" cy="2742163"/>
          </a:xfrm>
          <a:prstGeom prst="rect">
            <a:avLst/>
          </a:prstGeom>
        </p:spPr>
      </p:pic>
      <p:sp>
        <p:nvSpPr>
          <p:cNvPr id="13" name="TextBox 12"/>
          <p:cNvSpPr txBox="1"/>
          <p:nvPr/>
        </p:nvSpPr>
        <p:spPr>
          <a:xfrm>
            <a:off x="4290300" y="4992624"/>
            <a:ext cx="4581560" cy="1173198"/>
          </a:xfrm>
          <a:prstGeom prst="rect">
            <a:avLst/>
          </a:prstGeom>
        </p:spPr>
        <p:txBody>
          <a:bodyPr vert="horz" wrap="square" lIns="91440" tIns="45720" rIns="91440" bIns="45720" rtlCol="0">
            <a:normAutofit/>
          </a:bodyPr>
          <a:lstStyle/>
          <a:p>
            <a:endParaRPr lang="en-US" dirty="0"/>
          </a:p>
        </p:txBody>
      </p:sp>
      <p:sp>
        <p:nvSpPr>
          <p:cNvPr id="14" name="TextBox 13"/>
          <p:cNvSpPr txBox="1"/>
          <p:nvPr/>
        </p:nvSpPr>
        <p:spPr>
          <a:xfrm>
            <a:off x="390976" y="5053676"/>
            <a:ext cx="4524783" cy="1165246"/>
          </a:xfrm>
          <a:prstGeom prst="rect">
            <a:avLst/>
          </a:prstGeom>
        </p:spPr>
        <p:txBody>
          <a:bodyPr vert="horz" wrap="none" lIns="91440" tIns="45720" rIns="91440" bIns="45720" rtlCol="0">
            <a:normAutofit lnSpcReduction="10000"/>
          </a:bodyPr>
          <a:lstStyle/>
          <a:p>
            <a:pPr marL="285750" lvl="0" indent="-285750">
              <a:buFont typeface="Wingdings" charset="2"/>
              <a:buChar char="Ø"/>
            </a:pPr>
            <a:r>
              <a:rPr lang="en-US" dirty="0">
                <a:solidFill>
                  <a:schemeClr val="tx2"/>
                </a:solidFill>
              </a:rPr>
              <a:t>Career fairs</a:t>
            </a:r>
          </a:p>
          <a:p>
            <a:pPr marL="285750" lvl="0" indent="-285750">
              <a:buFont typeface="Wingdings" charset="2"/>
              <a:buChar char="Ø"/>
              <a:defRPr/>
            </a:pPr>
            <a:r>
              <a:rPr lang="en-US" dirty="0">
                <a:solidFill>
                  <a:schemeClr val="tx2"/>
                </a:solidFill>
              </a:rPr>
              <a:t>Industry speakers/presentations</a:t>
            </a:r>
          </a:p>
          <a:p>
            <a:pPr marL="285750" lvl="0" indent="-285750">
              <a:buFont typeface="Wingdings" charset="2"/>
              <a:buChar char="Ø"/>
            </a:pPr>
            <a:r>
              <a:rPr lang="en-US" dirty="0">
                <a:solidFill>
                  <a:schemeClr val="tx2"/>
                </a:solidFill>
              </a:rPr>
              <a:t>Informational interviews with industry pros.</a:t>
            </a:r>
          </a:p>
          <a:p>
            <a:pPr marL="285750" lvl="0" indent="-285750">
              <a:buFont typeface="Wingdings" charset="2"/>
              <a:buChar char="Ø"/>
            </a:pPr>
            <a:r>
              <a:rPr lang="en-US" dirty="0">
                <a:solidFill>
                  <a:schemeClr val="tx2"/>
                </a:solidFill>
              </a:rPr>
              <a:t>Workplace tours</a:t>
            </a:r>
          </a:p>
        </p:txBody>
      </p:sp>
    </p:spTree>
    <p:extLst>
      <p:ext uri="{BB962C8B-B14F-4D97-AF65-F5344CB8AC3E}">
        <p14:creationId xmlns:p14="http://schemas.microsoft.com/office/powerpoint/2010/main" val="4131115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42" y="398216"/>
            <a:ext cx="8586758" cy="1325563"/>
          </a:xfrm>
        </p:spPr>
        <p:txBody>
          <a:bodyPr>
            <a:normAutofit/>
          </a:bodyPr>
          <a:lstStyle/>
          <a:p>
            <a:pPr lvl="0"/>
            <a:r>
              <a:rPr lang="en-US" sz="3200" b="1" dirty="0"/>
              <a:t>WBL: Career Awareness and Exploration</a:t>
            </a:r>
            <a:br>
              <a:rPr lang="en-US" sz="3200" b="1" dirty="0"/>
            </a:br>
            <a:r>
              <a:rPr lang="en-US" sz="3200" dirty="0" smtClean="0"/>
              <a:t>Primary broker/facilitator of opportunities</a:t>
            </a:r>
            <a:endParaRPr lang="en-US" sz="3600" dirty="0"/>
          </a:p>
        </p:txBody>
      </p:sp>
      <p:sp>
        <p:nvSpPr>
          <p:cNvPr id="3" name="Content Placeholder 2"/>
          <p:cNvSpPr>
            <a:spLocks noGrp="1"/>
          </p:cNvSpPr>
          <p:nvPr>
            <p:ph sz="half" idx="1"/>
          </p:nvPr>
        </p:nvSpPr>
        <p:spPr>
          <a:xfrm>
            <a:off x="4603961" y="2276019"/>
            <a:ext cx="3998563" cy="3783529"/>
          </a:xfrm>
        </p:spPr>
        <p:txBody>
          <a:bodyPr vert="horz" lIns="91440" tIns="45720" rIns="91440" bIns="45720" rtlCol="0" anchor="t">
            <a:normAutofit/>
          </a:bodyPr>
          <a:lstStyle/>
          <a:p>
            <a:r>
              <a:rPr lang="en-US" sz="2400" b="1" dirty="0" smtClean="0">
                <a:latin typeface="Corbel" charset="0"/>
                <a:ea typeface="Corbel" charset="0"/>
                <a:cs typeface="Corbel" charset="0"/>
              </a:rPr>
              <a:t>Faculty:</a:t>
            </a:r>
            <a:endParaRPr lang="en-US" sz="2400" b="1" dirty="0">
              <a:latin typeface="Corbel" charset="0"/>
              <a:ea typeface="Corbel" charset="0"/>
              <a:cs typeface="Corbel" charset="0"/>
            </a:endParaRPr>
          </a:p>
          <a:p>
            <a:pPr marL="342900" indent="-342900">
              <a:buFont typeface="Wingdings" charset="2"/>
              <a:buChar char="Ø"/>
            </a:pPr>
            <a:r>
              <a:rPr lang="en-US" sz="2400" dirty="0">
                <a:latin typeface="Corbel" charset="0"/>
                <a:ea typeface="Corbel" charset="0"/>
                <a:cs typeface="Corbel" charset="0"/>
              </a:rPr>
              <a:t>Career center brokers career fairs</a:t>
            </a:r>
          </a:p>
          <a:p>
            <a:pPr marL="342900" indent="-342900">
              <a:buFont typeface="Wingdings" charset="2"/>
              <a:buChar char="Ø"/>
            </a:pPr>
            <a:r>
              <a:rPr lang="en-US" sz="2400" dirty="0">
                <a:latin typeface="Corbel" charset="0"/>
                <a:ea typeface="Corbel" charset="0"/>
                <a:cs typeface="Corbel" charset="0"/>
              </a:rPr>
              <a:t>Faculty broker all other opportunities </a:t>
            </a:r>
          </a:p>
          <a:p>
            <a:endParaRPr lang="en-US" sz="2400" dirty="0">
              <a:latin typeface="Corbel" charset="0"/>
              <a:ea typeface="Corbel" charset="0"/>
              <a:cs typeface="Corbel" charset="0"/>
            </a:endParaRPr>
          </a:p>
        </p:txBody>
      </p:sp>
      <p:sp>
        <p:nvSpPr>
          <p:cNvPr id="5" name="Content Placeholder 4"/>
          <p:cNvSpPr>
            <a:spLocks noGrp="1"/>
          </p:cNvSpPr>
          <p:nvPr>
            <p:ph sz="half" idx="2"/>
          </p:nvPr>
        </p:nvSpPr>
        <p:spPr>
          <a:xfrm>
            <a:off x="557242" y="2327848"/>
            <a:ext cx="4046719" cy="3783529"/>
          </a:xfrm>
        </p:spPr>
        <p:txBody>
          <a:bodyPr>
            <a:normAutofit/>
          </a:bodyPr>
          <a:lstStyle/>
          <a:p>
            <a:r>
              <a:rPr lang="en-US" sz="2400" b="1" dirty="0">
                <a:latin typeface="Corbel" charset="0"/>
                <a:ea typeface="Corbel" charset="0"/>
                <a:cs typeface="Corbel" charset="0"/>
              </a:rPr>
              <a:t>College </a:t>
            </a:r>
            <a:r>
              <a:rPr lang="en-US" sz="2400" b="1" dirty="0" smtClean="0">
                <a:latin typeface="Corbel" charset="0"/>
                <a:ea typeface="Corbel" charset="0"/>
                <a:cs typeface="Corbel" charset="0"/>
              </a:rPr>
              <a:t>Perspective:</a:t>
            </a:r>
            <a:endParaRPr lang="en-US" sz="2400" b="1" dirty="0">
              <a:latin typeface="Corbel" charset="0"/>
              <a:ea typeface="Corbel" charset="0"/>
              <a:cs typeface="Corbel" charset="0"/>
            </a:endParaRPr>
          </a:p>
          <a:p>
            <a:pPr marL="342900" indent="-342900">
              <a:buFont typeface="Wingdings" charset="2"/>
              <a:buChar char="Ø"/>
            </a:pPr>
            <a:r>
              <a:rPr lang="en-US" sz="2400" dirty="0">
                <a:latin typeface="Corbel" charset="0"/>
                <a:ea typeface="Corbel" charset="0"/>
                <a:cs typeface="Corbel" charset="0"/>
              </a:rPr>
              <a:t>Career center brokers all </a:t>
            </a:r>
            <a:r>
              <a:rPr lang="en-US" sz="2400" dirty="0" smtClean="0">
                <a:latin typeface="Corbel" charset="0"/>
                <a:ea typeface="Corbel" charset="0"/>
                <a:cs typeface="Corbel" charset="0"/>
              </a:rPr>
              <a:t>opportunities</a:t>
            </a:r>
          </a:p>
          <a:p>
            <a:pPr marL="342900" indent="-342900">
              <a:buFont typeface="Wingdings" charset="2"/>
              <a:buChar char="Ø"/>
            </a:pPr>
            <a:r>
              <a:rPr lang="en-US" sz="2400" dirty="0" smtClean="0">
                <a:latin typeface="Corbel" charset="0"/>
                <a:ea typeface="Corbel" charset="0"/>
                <a:cs typeface="Corbel" charset="0"/>
              </a:rPr>
              <a:t>Students </a:t>
            </a:r>
            <a:r>
              <a:rPr lang="en-US" sz="2400" dirty="0">
                <a:latin typeface="Corbel" charset="0"/>
                <a:ea typeface="Corbel" charset="0"/>
                <a:cs typeface="Corbel" charset="0"/>
              </a:rPr>
              <a:t>facilitate their own Job Shadowing </a:t>
            </a:r>
          </a:p>
          <a:p>
            <a:pPr marL="1028683" lvl="1" indent="-342900">
              <a:buFont typeface="Wingdings" charset="2"/>
              <a:buChar char="Ø"/>
            </a:pPr>
            <a:endParaRPr lang="en-US" sz="2000" dirty="0">
              <a:latin typeface="Corbel" charset="0"/>
              <a:ea typeface="Corbel" charset="0"/>
              <a:cs typeface="Corbel" charset="0"/>
            </a:endParaRPr>
          </a:p>
        </p:txBody>
      </p:sp>
      <p:sp>
        <p:nvSpPr>
          <p:cNvPr id="4" name="Content Placeholder 2">
            <a:extLst>
              <a:ext uri="{FF2B5EF4-FFF2-40B4-BE49-F238E27FC236}">
                <a16:creationId xmlns="" xmlns:a16="http://schemas.microsoft.com/office/drawing/2014/main" id="{E75565EE-1886-4BCB-948B-CE98105EC3B2}"/>
              </a:ext>
            </a:extLst>
          </p:cNvPr>
          <p:cNvSpPr txBox="1">
            <a:spLocks/>
          </p:cNvSpPr>
          <p:nvPr/>
        </p:nvSpPr>
        <p:spPr>
          <a:xfrm>
            <a:off x="1077462" y="2379679"/>
            <a:ext cx="7794398" cy="3679869"/>
          </a:xfrm>
          <a:prstGeom prst="rect">
            <a:avLst/>
          </a:prstGeom>
          <a:ln>
            <a:noFill/>
          </a:ln>
        </p:spPr>
        <p:txBody>
          <a:bodyPr vert="horz" lIns="91440" tIns="45720" rIns="91440" bIns="45720" rtlCol="0" anchor="t">
            <a:normAutofit/>
          </a:bodyPr>
          <a:lstStyle>
            <a:lvl1pPr marL="0" indent="0" algn="l" defTabSz="914377" rtl="0" eaLnBrk="1" latinLnBrk="0" hangingPunct="1">
              <a:lnSpc>
                <a:spcPct val="90000"/>
              </a:lnSpc>
              <a:spcBef>
                <a:spcPts val="1000"/>
              </a:spcBef>
              <a:buFontTx/>
              <a:buNone/>
              <a:defRPr sz="2800" b="0" kern="1200">
                <a:solidFill>
                  <a:schemeClr val="tx2"/>
                </a:solidFill>
                <a:latin typeface="Arial" charset="0"/>
                <a:ea typeface="Arial" charset="0"/>
                <a:cs typeface="Arial" charset="0"/>
              </a:defRPr>
            </a:lvl1pPr>
            <a:lvl2pPr marL="685783" indent="-228594" algn="l" defTabSz="914377" rtl="0" eaLnBrk="1" latinLnBrk="0" hangingPunct="1">
              <a:lnSpc>
                <a:spcPct val="90000"/>
              </a:lnSpc>
              <a:spcBef>
                <a:spcPts val="1000"/>
              </a:spcBef>
              <a:buFont typeface="Arial"/>
              <a:buChar char="•"/>
              <a:defRPr sz="2400" b="0" kern="1200">
                <a:solidFill>
                  <a:schemeClr val="tx2"/>
                </a:solidFill>
                <a:latin typeface="Arial" charset="0"/>
                <a:ea typeface="Arial" charset="0"/>
                <a:cs typeface="Arial" charset="0"/>
              </a:defRPr>
            </a:lvl2pPr>
            <a:lvl3pPr marL="1142971" indent="-228594" algn="l" defTabSz="914377" rtl="0" eaLnBrk="1" latinLnBrk="0" hangingPunct="1">
              <a:lnSpc>
                <a:spcPct val="90000"/>
              </a:lnSpc>
              <a:spcBef>
                <a:spcPts val="1100"/>
              </a:spcBef>
              <a:buFont typeface="Meiryo-Bold" charset="-128"/>
              <a:buChar char="►"/>
              <a:defRPr sz="1600" b="0" kern="1200">
                <a:solidFill>
                  <a:schemeClr val="accent1"/>
                </a:solidFill>
                <a:latin typeface="Arial" charset="0"/>
                <a:ea typeface="Arial" charset="0"/>
                <a:cs typeface="Arial" charset="0"/>
              </a:defRPr>
            </a:lvl3pPr>
            <a:lvl4pPr marL="1600160" indent="-182875" algn="l" defTabSz="914377" rtl="0" eaLnBrk="1" latinLnBrk="0" hangingPunct="1">
              <a:lnSpc>
                <a:spcPct val="90000"/>
              </a:lnSpc>
              <a:spcBef>
                <a:spcPts val="1100"/>
              </a:spcBef>
              <a:buFont typeface=".AppleSystemUIFont" charset="-120"/>
              <a:buChar char="−"/>
              <a:defRPr sz="1600" b="0" kern="1200">
                <a:solidFill>
                  <a:schemeClr val="accent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a:buChar char="•"/>
              <a:defRPr sz="1800" kern="1200">
                <a:solidFill>
                  <a:schemeClr val="tx2"/>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400" dirty="0">
              <a:latin typeface="Corbel" charset="0"/>
              <a:ea typeface="Corbel" charset="0"/>
              <a:cs typeface="Corbel" charset="0"/>
            </a:endParaRPr>
          </a:p>
        </p:txBody>
      </p:sp>
    </p:spTree>
    <p:extLst>
      <p:ext uri="{BB962C8B-B14F-4D97-AF65-F5344CB8AC3E}">
        <p14:creationId xmlns:p14="http://schemas.microsoft.com/office/powerpoint/2010/main" val="3224238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767" y="943127"/>
            <a:ext cx="8271944" cy="636781"/>
          </a:xfrm>
        </p:spPr>
        <p:txBody>
          <a:bodyPr>
            <a:normAutofit fontScale="90000"/>
          </a:bodyPr>
          <a:lstStyle/>
          <a:p>
            <a:r>
              <a:rPr lang="en-US" sz="3600" b="1" dirty="0"/>
              <a:t>WBL: Career Preparation and </a:t>
            </a:r>
            <a:r>
              <a:rPr lang="en-US" sz="3600" b="1" smtClean="0"/>
              <a:t>Training Opportunities Offered</a:t>
            </a:r>
            <a:endParaRPr lang="en-US" sz="3600" b="1" dirty="0">
              <a:latin typeface="Corbel"/>
              <a:cs typeface="Corbel"/>
            </a:endParaRPr>
          </a:p>
        </p:txBody>
      </p:sp>
      <p:sp>
        <p:nvSpPr>
          <p:cNvPr id="8" name="Content Placeholder 7"/>
          <p:cNvSpPr>
            <a:spLocks noGrp="1"/>
          </p:cNvSpPr>
          <p:nvPr>
            <p:ph sz="half" idx="1"/>
          </p:nvPr>
        </p:nvSpPr>
        <p:spPr>
          <a:xfrm>
            <a:off x="447514" y="1875935"/>
            <a:ext cx="3998563" cy="4048598"/>
          </a:xfrm>
        </p:spPr>
        <p:txBody>
          <a:bodyPr>
            <a:normAutofit fontScale="25000" lnSpcReduction="20000"/>
          </a:bodyPr>
          <a:lstStyle/>
          <a:p>
            <a:r>
              <a:rPr lang="en-US" sz="7400" b="1" dirty="0">
                <a:latin typeface="Corbel" charset="0"/>
                <a:ea typeface="Corbel" charset="0"/>
                <a:cs typeface="Corbel" charset="0"/>
              </a:rPr>
              <a:t>100% of colleges in the region offer</a:t>
            </a:r>
          </a:p>
          <a:p>
            <a:pPr marL="400050" indent="-400050">
              <a:buFont typeface="Wingdings" charset="2"/>
              <a:buChar char="Ø"/>
            </a:pPr>
            <a:r>
              <a:rPr lang="en-US" sz="6400" dirty="0">
                <a:latin typeface="Corbel" charset="0"/>
                <a:ea typeface="Corbel" charset="0"/>
                <a:cs typeface="Corbel" charset="0"/>
              </a:rPr>
              <a:t>Classroom projects with industry involvement</a:t>
            </a:r>
          </a:p>
          <a:p>
            <a:pPr marL="400050" indent="-400050">
              <a:buFont typeface="Wingdings" charset="2"/>
              <a:buChar char="Ø"/>
            </a:pPr>
            <a:r>
              <a:rPr lang="en-US" sz="6400" dirty="0">
                <a:latin typeface="Corbel" charset="0"/>
                <a:ea typeface="Corbel" charset="0"/>
                <a:cs typeface="Corbel" charset="0"/>
              </a:rPr>
              <a:t>Internships (unpaid)</a:t>
            </a:r>
          </a:p>
          <a:p>
            <a:pPr marL="400050" indent="-400050">
              <a:buFont typeface="Wingdings" charset="2"/>
              <a:buChar char="Ø"/>
            </a:pPr>
            <a:r>
              <a:rPr lang="en-US" sz="6400" dirty="0">
                <a:latin typeface="Corbel" charset="0"/>
                <a:ea typeface="Corbel" charset="0"/>
                <a:cs typeface="Corbel" charset="0"/>
              </a:rPr>
              <a:t>Internships (paid)</a:t>
            </a:r>
          </a:p>
          <a:p>
            <a:pPr marL="400050" indent="-400050">
              <a:buFont typeface="Wingdings" charset="2"/>
              <a:buChar char="Ø"/>
            </a:pPr>
            <a:r>
              <a:rPr lang="en-US" sz="6400" dirty="0">
                <a:latin typeface="Corbel" charset="0"/>
                <a:ea typeface="Corbel" charset="0"/>
                <a:cs typeface="Corbel" charset="0"/>
              </a:rPr>
              <a:t>Clinical experiences required by regulatory agencies (e.g., in nursing)</a:t>
            </a:r>
          </a:p>
          <a:p>
            <a:pPr marL="400050" indent="-400050">
              <a:buFont typeface="Wingdings" charset="2"/>
              <a:buChar char="Ø"/>
            </a:pPr>
            <a:r>
              <a:rPr lang="en-US" sz="6400" dirty="0">
                <a:latin typeface="Corbel" charset="0"/>
                <a:ea typeface="Corbel" charset="0"/>
                <a:cs typeface="Corbel" charset="0"/>
              </a:rPr>
              <a:t>Jobs</a:t>
            </a:r>
          </a:p>
          <a:p>
            <a:pPr marL="400050" indent="-400050">
              <a:buFont typeface="Wingdings" charset="2"/>
              <a:buChar char="Ø"/>
            </a:pPr>
            <a:endParaRPr lang="en-US" sz="6400" dirty="0">
              <a:latin typeface="Corbel" charset="0"/>
              <a:ea typeface="Corbel" charset="0"/>
              <a:cs typeface="Corbel" charset="0"/>
            </a:endParaRPr>
          </a:p>
          <a:p>
            <a:r>
              <a:rPr lang="en-US" sz="7400" b="1" dirty="0">
                <a:latin typeface="Corbel" charset="0"/>
                <a:ea typeface="Corbel" charset="0"/>
                <a:cs typeface="Corbel" charset="0"/>
              </a:rPr>
              <a:t>90% of colleges in the region offer </a:t>
            </a:r>
          </a:p>
          <a:p>
            <a:pPr marL="400050" lvl="0" indent="-400050">
              <a:buFont typeface="Wingdings" charset="2"/>
              <a:buChar char="Ø"/>
            </a:pPr>
            <a:r>
              <a:rPr lang="en-US" sz="6400" dirty="0">
                <a:latin typeface="Corbel" charset="0"/>
                <a:ea typeface="Corbel" charset="0"/>
                <a:cs typeface="Corbel" charset="0"/>
              </a:rPr>
              <a:t>Service learning</a:t>
            </a:r>
          </a:p>
          <a:p>
            <a:pPr marL="400050" lvl="0" indent="-400050">
              <a:buFont typeface="Wingdings" charset="2"/>
              <a:buChar char="Ø"/>
            </a:pPr>
            <a:r>
              <a:rPr lang="en-US" sz="6400" dirty="0">
                <a:latin typeface="Corbel" charset="0"/>
                <a:ea typeface="Corbel" charset="0"/>
                <a:cs typeface="Corbel" charset="0"/>
              </a:rPr>
              <a:t>Cooperative work experience education</a:t>
            </a:r>
          </a:p>
          <a:p>
            <a:pPr marL="400050" lvl="0" indent="-400050">
              <a:buFont typeface="Wingdings" charset="2"/>
              <a:buChar char="Ø"/>
            </a:pPr>
            <a:r>
              <a:rPr lang="en-US" sz="6400" dirty="0">
                <a:latin typeface="Corbel" charset="0"/>
                <a:ea typeface="Corbel" charset="0"/>
                <a:cs typeface="Corbel" charset="0"/>
              </a:rPr>
              <a:t>Volunteering/community service</a:t>
            </a:r>
          </a:p>
          <a:p>
            <a:pPr marL="400050" lvl="0" indent="-400050">
              <a:buFont typeface="Wingdings" charset="2"/>
              <a:buChar char="Ø"/>
            </a:pPr>
            <a:r>
              <a:rPr lang="en-US" sz="6400" dirty="0">
                <a:latin typeface="Corbel" charset="0"/>
                <a:ea typeface="Corbel" charset="0"/>
                <a:cs typeface="Corbel" charset="0"/>
              </a:rPr>
              <a:t>Simulated workplace experience</a:t>
            </a:r>
          </a:p>
          <a:p>
            <a:endParaRPr lang="en-US" dirty="0">
              <a:latin typeface="Corbel" charset="0"/>
              <a:ea typeface="Corbel" charset="0"/>
              <a:cs typeface="Corbel" charset="0"/>
            </a:endParaRPr>
          </a:p>
          <a:p>
            <a:pPr lvl="0"/>
            <a:endParaRPr lang="en-US" dirty="0">
              <a:latin typeface="Corbel" charset="0"/>
              <a:ea typeface="Corbel" charset="0"/>
              <a:cs typeface="Corbel" charset="0"/>
            </a:endParaRPr>
          </a:p>
          <a:p>
            <a:r>
              <a:rPr lang="en-US" dirty="0">
                <a:latin typeface="Corbel" charset="0"/>
                <a:ea typeface="Corbel" charset="0"/>
                <a:cs typeface="Corbel" charset="0"/>
              </a:rPr>
              <a:t> </a:t>
            </a:r>
          </a:p>
          <a:p>
            <a:endParaRPr lang="en-US" dirty="0"/>
          </a:p>
        </p:txBody>
      </p:sp>
      <p:sp>
        <p:nvSpPr>
          <p:cNvPr id="9" name="Content Placeholder 8"/>
          <p:cNvSpPr>
            <a:spLocks noGrp="1"/>
          </p:cNvSpPr>
          <p:nvPr>
            <p:ph sz="half" idx="2"/>
          </p:nvPr>
        </p:nvSpPr>
        <p:spPr>
          <a:xfrm>
            <a:off x="4672739" y="2141003"/>
            <a:ext cx="4046719" cy="3783529"/>
          </a:xfrm>
        </p:spPr>
        <p:txBody>
          <a:bodyPr>
            <a:normAutofit fontScale="25000" lnSpcReduction="20000"/>
          </a:bodyPr>
          <a:lstStyle/>
          <a:p>
            <a:endParaRPr lang="en-US" sz="8000" b="1" dirty="0">
              <a:latin typeface="Corbel" charset="0"/>
              <a:ea typeface="Corbel" charset="0"/>
              <a:cs typeface="Corbel" charset="0"/>
            </a:endParaRPr>
          </a:p>
          <a:p>
            <a:r>
              <a:rPr lang="en-US" sz="8000" b="1" dirty="0">
                <a:latin typeface="Corbel" charset="0"/>
                <a:ea typeface="Corbel" charset="0"/>
                <a:cs typeface="Corbel" charset="0"/>
              </a:rPr>
              <a:t>80% of colleges in the region offer</a:t>
            </a:r>
          </a:p>
          <a:p>
            <a:pPr marL="457200" lvl="0" indent="-457200">
              <a:buFont typeface="Wingdings" charset="2"/>
              <a:buChar char="Ø"/>
            </a:pPr>
            <a:r>
              <a:rPr lang="en-US" sz="6400" dirty="0">
                <a:latin typeface="Corbel" charset="0"/>
                <a:ea typeface="Corbel" charset="0"/>
                <a:cs typeface="Corbel" charset="0"/>
              </a:rPr>
              <a:t>Apprenticeships</a:t>
            </a:r>
          </a:p>
          <a:p>
            <a:r>
              <a:rPr lang="en-US" dirty="0">
                <a:latin typeface="Corbel" charset="0"/>
                <a:ea typeface="Corbel" charset="0"/>
                <a:cs typeface="Corbel" charset="0"/>
              </a:rPr>
              <a:t> </a:t>
            </a:r>
          </a:p>
          <a:p>
            <a:r>
              <a:rPr lang="en-US" sz="8000" b="1" dirty="0">
                <a:latin typeface="Corbel" charset="0"/>
                <a:ea typeface="Corbel" charset="0"/>
                <a:cs typeface="Corbel" charset="0"/>
              </a:rPr>
              <a:t>70% of colleges in the region offer</a:t>
            </a:r>
          </a:p>
          <a:p>
            <a:pPr marL="457200" lvl="0" indent="-457200">
              <a:buFont typeface="Wingdings" charset="2"/>
              <a:buChar char="Ø"/>
            </a:pPr>
            <a:r>
              <a:rPr lang="en-US" sz="6400" dirty="0">
                <a:latin typeface="Corbel" charset="0"/>
                <a:ea typeface="Corbel" charset="0"/>
                <a:cs typeface="Corbel" charset="0"/>
              </a:rPr>
              <a:t>Student-run commercial or social enterprises</a:t>
            </a:r>
          </a:p>
          <a:p>
            <a:pPr marL="457200" lvl="0" indent="-457200">
              <a:buFont typeface="Wingdings" charset="2"/>
              <a:buChar char="Ø"/>
            </a:pPr>
            <a:r>
              <a:rPr lang="en-US" sz="6400" dirty="0">
                <a:latin typeface="Corbel" charset="0"/>
                <a:ea typeface="Corbel" charset="0"/>
                <a:cs typeface="Corbel" charset="0"/>
              </a:rPr>
              <a:t>On-the-job training </a:t>
            </a:r>
          </a:p>
          <a:p>
            <a:endParaRPr lang="en-US" dirty="0"/>
          </a:p>
        </p:txBody>
      </p:sp>
      <p:sp>
        <p:nvSpPr>
          <p:cNvPr id="4" name="Content Placeholder 2">
            <a:extLst>
              <a:ext uri="{FF2B5EF4-FFF2-40B4-BE49-F238E27FC236}">
                <a16:creationId xmlns="" xmlns:a16="http://schemas.microsoft.com/office/drawing/2014/main" id="{E75565EE-1886-4BCB-948B-CE98105EC3B2}"/>
              </a:ext>
            </a:extLst>
          </p:cNvPr>
          <p:cNvSpPr txBox="1">
            <a:spLocks/>
          </p:cNvSpPr>
          <p:nvPr/>
        </p:nvSpPr>
        <p:spPr>
          <a:xfrm>
            <a:off x="691893" y="1655593"/>
            <a:ext cx="8259212" cy="4754351"/>
          </a:xfrm>
          <a:prstGeom prst="rect">
            <a:avLst/>
          </a:prstGeom>
          <a:ln>
            <a:noFill/>
          </a:ln>
        </p:spPr>
        <p:txBody>
          <a:bodyPr vert="horz" lIns="91440" tIns="45720" rIns="91440" bIns="45720" rtlCol="0" anchor="t">
            <a:noAutofit/>
          </a:bodyPr>
          <a:lstStyle>
            <a:lvl1pPr marL="0" indent="0" algn="l" defTabSz="914377" rtl="0" eaLnBrk="1" latinLnBrk="0" hangingPunct="1">
              <a:lnSpc>
                <a:spcPct val="90000"/>
              </a:lnSpc>
              <a:spcBef>
                <a:spcPts val="1000"/>
              </a:spcBef>
              <a:buFontTx/>
              <a:buNone/>
              <a:defRPr sz="2800" b="0" kern="1200">
                <a:solidFill>
                  <a:schemeClr val="tx2"/>
                </a:solidFill>
                <a:latin typeface="Arial" charset="0"/>
                <a:ea typeface="Arial" charset="0"/>
                <a:cs typeface="Arial" charset="0"/>
              </a:defRPr>
            </a:lvl1pPr>
            <a:lvl2pPr marL="685783" indent="-228594" algn="l" defTabSz="914377" rtl="0" eaLnBrk="1" latinLnBrk="0" hangingPunct="1">
              <a:lnSpc>
                <a:spcPct val="90000"/>
              </a:lnSpc>
              <a:spcBef>
                <a:spcPts val="1000"/>
              </a:spcBef>
              <a:buFont typeface="Arial"/>
              <a:buChar char="•"/>
              <a:defRPr sz="2400" b="0" kern="1200">
                <a:solidFill>
                  <a:schemeClr val="tx2"/>
                </a:solidFill>
                <a:latin typeface="Arial" charset="0"/>
                <a:ea typeface="Arial" charset="0"/>
                <a:cs typeface="Arial" charset="0"/>
              </a:defRPr>
            </a:lvl2pPr>
            <a:lvl3pPr marL="1142971" indent="-228594" algn="l" defTabSz="914377" rtl="0" eaLnBrk="1" latinLnBrk="0" hangingPunct="1">
              <a:lnSpc>
                <a:spcPct val="90000"/>
              </a:lnSpc>
              <a:spcBef>
                <a:spcPts val="1100"/>
              </a:spcBef>
              <a:buFont typeface="Meiryo-Bold" charset="-128"/>
              <a:buChar char="►"/>
              <a:defRPr sz="1600" b="0" kern="1200">
                <a:solidFill>
                  <a:schemeClr val="accent1"/>
                </a:solidFill>
                <a:latin typeface="Arial" charset="0"/>
                <a:ea typeface="Arial" charset="0"/>
                <a:cs typeface="Arial" charset="0"/>
              </a:defRPr>
            </a:lvl3pPr>
            <a:lvl4pPr marL="1600160" indent="-182875" algn="l" defTabSz="914377" rtl="0" eaLnBrk="1" latinLnBrk="0" hangingPunct="1">
              <a:lnSpc>
                <a:spcPct val="90000"/>
              </a:lnSpc>
              <a:spcBef>
                <a:spcPts val="1100"/>
              </a:spcBef>
              <a:buFont typeface=".AppleSystemUIFont" charset="-120"/>
              <a:buChar char="−"/>
              <a:defRPr sz="1600" b="0" kern="1200">
                <a:solidFill>
                  <a:schemeClr val="accent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a:buChar char="•"/>
              <a:defRPr sz="1800" kern="1200">
                <a:solidFill>
                  <a:schemeClr val="tx2"/>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1100" dirty="0">
              <a:latin typeface="Corbel" charset="0"/>
              <a:ea typeface="Corbel" charset="0"/>
              <a:cs typeface="Corbel" charset="0"/>
            </a:endParaRPr>
          </a:p>
        </p:txBody>
      </p:sp>
    </p:spTree>
    <p:extLst>
      <p:ext uri="{BB962C8B-B14F-4D97-AF65-F5344CB8AC3E}">
        <p14:creationId xmlns:p14="http://schemas.microsoft.com/office/powerpoint/2010/main" val="102089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A13570-9E3A-4AFB-9CEB-3074DA07FBE9}"/>
              </a:ext>
            </a:extLst>
          </p:cNvPr>
          <p:cNvSpPr>
            <a:spLocks noGrp="1"/>
          </p:cNvSpPr>
          <p:nvPr>
            <p:ph type="title"/>
          </p:nvPr>
        </p:nvSpPr>
        <p:spPr>
          <a:xfrm>
            <a:off x="390904" y="583327"/>
            <a:ext cx="8260319" cy="596698"/>
          </a:xfrm>
        </p:spPr>
        <p:txBody>
          <a:bodyPr>
            <a:noAutofit/>
          </a:bodyPr>
          <a:lstStyle/>
          <a:p>
            <a:r>
              <a:rPr lang="en-US" sz="2800" b="1" dirty="0"/>
              <a:t>WBL: Career Preparation </a:t>
            </a:r>
            <a:r>
              <a:rPr lang="en-US" sz="2800" b="1"/>
              <a:t>and </a:t>
            </a:r>
            <a:r>
              <a:rPr lang="en-US" sz="2800" b="1" smtClean="0"/>
              <a:t>Training </a:t>
            </a:r>
            <a:br>
              <a:rPr lang="en-US" sz="2800" b="1" smtClean="0"/>
            </a:br>
            <a:r>
              <a:rPr lang="en-US" sz="2800" b="1" smtClean="0"/>
              <a:t>Opportunities Offered</a:t>
            </a:r>
            <a:endParaRPr lang="en-US" sz="2000" dirty="0">
              <a:latin typeface="Corbel"/>
              <a:cs typeface="Corbel"/>
            </a:endParaRPr>
          </a:p>
        </p:txBody>
      </p:sp>
      <p:sp>
        <p:nvSpPr>
          <p:cNvPr id="8" name="TextBox 7"/>
          <p:cNvSpPr txBox="1"/>
          <p:nvPr/>
        </p:nvSpPr>
        <p:spPr>
          <a:xfrm>
            <a:off x="4796018" y="1295078"/>
            <a:ext cx="4347982" cy="1704154"/>
          </a:xfrm>
          <a:prstGeom prst="rect">
            <a:avLst/>
          </a:prstGeom>
        </p:spPr>
        <p:txBody>
          <a:bodyPr vert="horz" wrap="square" lIns="91440" tIns="45720" rIns="91440" bIns="45720" rtlCol="0">
            <a:normAutofit/>
          </a:bodyPr>
          <a:lstStyle/>
          <a:p>
            <a:endParaRPr lang="en-US" dirty="0">
              <a:latin typeface="Corbel" charset="0"/>
              <a:ea typeface="Corbel" charset="0"/>
              <a:cs typeface="Corbel" charset="0"/>
            </a:endParaRPr>
          </a:p>
        </p:txBody>
      </p:sp>
      <p:sp>
        <p:nvSpPr>
          <p:cNvPr id="10" name="Content Placeholder 9"/>
          <p:cNvSpPr>
            <a:spLocks noGrp="1"/>
          </p:cNvSpPr>
          <p:nvPr>
            <p:ph idx="1"/>
          </p:nvPr>
        </p:nvSpPr>
        <p:spPr>
          <a:xfrm>
            <a:off x="283334" y="1661670"/>
            <a:ext cx="3943325" cy="4348136"/>
          </a:xfrm>
        </p:spPr>
        <p:txBody>
          <a:bodyPr>
            <a:normAutofit/>
          </a:bodyPr>
          <a:lstStyle/>
          <a:p>
            <a:r>
              <a:rPr lang="en-US" sz="2400" b="1" dirty="0" smtClean="0">
                <a:latin typeface="Corbel" charset="0"/>
                <a:ea typeface="Corbel" charset="0"/>
                <a:cs typeface="Corbel" charset="0"/>
              </a:rPr>
              <a:t>Top </a:t>
            </a:r>
            <a:r>
              <a:rPr lang="en-US" sz="2400" b="1" dirty="0">
                <a:latin typeface="Corbel" charset="0"/>
                <a:ea typeface="Corbel" charset="0"/>
                <a:cs typeface="Corbel" charset="0"/>
              </a:rPr>
              <a:t>Responses for College Perspective &amp; Faculty: </a:t>
            </a:r>
          </a:p>
          <a:p>
            <a:endParaRPr lang="en-US" sz="2400" b="1" dirty="0">
              <a:latin typeface="Corbel" charset="0"/>
              <a:ea typeface="Corbel" charset="0"/>
              <a:cs typeface="Corbel" charset="0"/>
            </a:endParaRPr>
          </a:p>
          <a:p>
            <a:pPr marL="342900" lvl="0" indent="-342900">
              <a:buFont typeface="Wingdings" charset="2"/>
              <a:buChar char="Ø"/>
            </a:pPr>
            <a:r>
              <a:rPr lang="en-US" sz="2000" dirty="0">
                <a:latin typeface="Corbel" charset="0"/>
                <a:ea typeface="Corbel" charset="0"/>
                <a:cs typeface="Corbel" charset="0"/>
              </a:rPr>
              <a:t>Internships (unpaid)</a:t>
            </a:r>
          </a:p>
          <a:p>
            <a:pPr marL="342900" lvl="0" indent="-342900">
              <a:buFont typeface="Wingdings" charset="2"/>
              <a:buChar char="Ø"/>
            </a:pPr>
            <a:r>
              <a:rPr lang="en-US" sz="2000" dirty="0">
                <a:latin typeface="Corbel" charset="0"/>
                <a:ea typeface="Corbel" charset="0"/>
                <a:cs typeface="Corbel" charset="0"/>
              </a:rPr>
              <a:t>Volunteering/community service</a:t>
            </a:r>
          </a:p>
          <a:p>
            <a:pPr marL="342900" lvl="0" indent="-342900">
              <a:buFont typeface="Wingdings" charset="2"/>
              <a:buChar char="Ø"/>
            </a:pPr>
            <a:r>
              <a:rPr lang="en-US" sz="2000" dirty="0">
                <a:latin typeface="Corbel" charset="0"/>
                <a:ea typeface="Corbel" charset="0"/>
                <a:cs typeface="Corbel" charset="0"/>
              </a:rPr>
              <a:t>Jobs</a:t>
            </a:r>
          </a:p>
          <a:p>
            <a:pPr marL="342900" lvl="0" indent="-342900">
              <a:buFont typeface="Wingdings" charset="2"/>
              <a:buChar char="Ø"/>
            </a:pPr>
            <a:r>
              <a:rPr lang="en-US" sz="2000" dirty="0">
                <a:latin typeface="Corbel" charset="0"/>
                <a:ea typeface="Corbel" charset="0"/>
                <a:cs typeface="Corbel" charset="0"/>
              </a:rPr>
              <a:t>Service Learning</a:t>
            </a:r>
          </a:p>
          <a:p>
            <a:pPr marL="342900" lvl="0" indent="-342900">
              <a:buFont typeface="Wingdings" charset="2"/>
              <a:buChar char="Ø"/>
            </a:pPr>
            <a:r>
              <a:rPr lang="en-US" sz="2000" dirty="0">
                <a:latin typeface="Corbel" charset="0"/>
                <a:ea typeface="Corbel" charset="0"/>
                <a:cs typeface="Corbel" charset="0"/>
              </a:rPr>
              <a:t>Internships (paid</a:t>
            </a:r>
            <a:r>
              <a:rPr lang="en-US" sz="2000" dirty="0" smtClean="0">
                <a:latin typeface="Corbel" charset="0"/>
                <a:ea typeface="Corbel" charset="0"/>
                <a:cs typeface="Corbel" charset="0"/>
              </a:rPr>
              <a:t>)</a:t>
            </a:r>
          </a:p>
          <a:p>
            <a:pPr marL="342900" lvl="0" indent="-342900">
              <a:buFont typeface="Wingdings" charset="2"/>
              <a:buChar char="Ø"/>
            </a:pPr>
            <a:r>
              <a:rPr lang="en-US" sz="2000" dirty="0" smtClean="0">
                <a:latin typeface="Corbel" charset="0"/>
                <a:ea typeface="Corbel" charset="0"/>
                <a:cs typeface="Corbel" charset="0"/>
              </a:rPr>
              <a:t>Simulated workplace experience</a:t>
            </a:r>
            <a:endParaRPr lang="en-US" sz="2000" dirty="0">
              <a:latin typeface="Corbel" charset="0"/>
              <a:ea typeface="Corbel" charset="0"/>
              <a:cs typeface="Corbel" charset="0"/>
            </a:endParaRPr>
          </a:p>
        </p:txBody>
      </p:sp>
      <p:sp>
        <p:nvSpPr>
          <p:cNvPr id="12" name="TextBox 11"/>
          <p:cNvSpPr txBox="1"/>
          <p:nvPr/>
        </p:nvSpPr>
        <p:spPr>
          <a:xfrm>
            <a:off x="4732392" y="1009456"/>
            <a:ext cx="2194893" cy="456192"/>
          </a:xfrm>
          <a:prstGeom prst="rect">
            <a:avLst/>
          </a:prstGeom>
        </p:spPr>
        <p:txBody>
          <a:bodyPr vert="horz" wrap="square" lIns="91440" tIns="45720" rIns="91440" bIns="45720" rtlCol="0">
            <a:normAutofit/>
          </a:bodyPr>
          <a:lstStyle/>
          <a:p>
            <a:r>
              <a:rPr lang="en-US" smtClean="0">
                <a:latin typeface="Corbel" charset="0"/>
                <a:ea typeface="Corbel" charset="0"/>
                <a:cs typeface="Corbel" charset="0"/>
              </a:rPr>
              <a:t>Faculty:</a:t>
            </a:r>
            <a:endParaRPr lang="en-US" dirty="0">
              <a:latin typeface="Corbel" charset="0"/>
              <a:ea typeface="Corbel" charset="0"/>
              <a:cs typeface="Corbel" charset="0"/>
            </a:endParaRPr>
          </a:p>
        </p:txBody>
      </p:sp>
      <p:pic>
        <p:nvPicPr>
          <p:cNvPr id="7" name="Picture 6" descr="../Screen%20Shot%202018-12-03%20at%201.31.57%20PM.png"/>
          <p:cNvPicPr/>
          <p:nvPr/>
        </p:nvPicPr>
        <p:blipFill>
          <a:blip r:embed="rId3">
            <a:extLst>
              <a:ext uri="{28A0092B-C50C-407E-A947-70E740481C1C}">
                <a14:useLocalDpi xmlns:a14="http://schemas.microsoft.com/office/drawing/2010/main" val="0"/>
              </a:ext>
            </a:extLst>
          </a:blip>
          <a:srcRect/>
          <a:stretch>
            <a:fillRect/>
          </a:stretch>
        </p:blipFill>
        <p:spPr bwMode="auto">
          <a:xfrm>
            <a:off x="4226659" y="1295078"/>
            <a:ext cx="4769485" cy="5490210"/>
          </a:xfrm>
          <a:prstGeom prst="rect">
            <a:avLst/>
          </a:prstGeom>
          <a:noFill/>
          <a:ln>
            <a:noFill/>
          </a:ln>
        </p:spPr>
      </p:pic>
    </p:spTree>
    <p:extLst>
      <p:ext uri="{BB962C8B-B14F-4D97-AF65-F5344CB8AC3E}">
        <p14:creationId xmlns:p14="http://schemas.microsoft.com/office/powerpoint/2010/main" val="470211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41" y="733537"/>
            <a:ext cx="8260319" cy="1186993"/>
          </a:xfrm>
        </p:spPr>
        <p:txBody>
          <a:bodyPr>
            <a:normAutofit/>
          </a:bodyPr>
          <a:lstStyle/>
          <a:p>
            <a:pPr lvl="0"/>
            <a:r>
              <a:rPr lang="en-US" sz="3200" b="1" dirty="0"/>
              <a:t>WBL: Career Preparation &amp; </a:t>
            </a:r>
            <a:r>
              <a:rPr lang="en-US" sz="3200" b="1" dirty="0" smtClean="0"/>
              <a:t>Training</a:t>
            </a:r>
            <a:r>
              <a:rPr lang="en-US" sz="3200" b="1" dirty="0"/>
              <a:t/>
            </a:r>
            <a:br>
              <a:rPr lang="en-US" sz="3200" b="1" dirty="0"/>
            </a:br>
            <a:r>
              <a:rPr lang="en-US" sz="3200" dirty="0" smtClean="0"/>
              <a:t>Primary broker/facilitator of opportunities </a:t>
            </a:r>
            <a:endParaRPr lang="en-US" sz="3600" dirty="0"/>
          </a:p>
        </p:txBody>
      </p:sp>
      <p:sp>
        <p:nvSpPr>
          <p:cNvPr id="3" name="Content Placeholder 2"/>
          <p:cNvSpPr>
            <a:spLocks noGrp="1"/>
          </p:cNvSpPr>
          <p:nvPr>
            <p:ph idx="1"/>
          </p:nvPr>
        </p:nvSpPr>
        <p:spPr>
          <a:xfrm>
            <a:off x="459140" y="2016103"/>
            <a:ext cx="8260319" cy="3896463"/>
          </a:xfrm>
        </p:spPr>
        <p:txBody>
          <a:bodyPr/>
          <a:lstStyle/>
          <a:p>
            <a:r>
              <a:rPr lang="en-US" dirty="0">
                <a:latin typeface="Corbel" charset="0"/>
                <a:ea typeface="Corbel" charset="0"/>
                <a:cs typeface="Corbel" charset="0"/>
              </a:rPr>
              <a:t>Career preparation and training opportunities are most often brokered by:</a:t>
            </a:r>
          </a:p>
          <a:p>
            <a:endParaRPr lang="en-US" sz="800" dirty="0">
              <a:latin typeface="Corbel" charset="0"/>
              <a:ea typeface="Corbel" charset="0"/>
              <a:cs typeface="Corbel" charset="0"/>
            </a:endParaRPr>
          </a:p>
          <a:p>
            <a:pPr marL="514350" indent="-514350">
              <a:buFont typeface="+mj-lt"/>
              <a:buAutoNum type="arabicPeriod"/>
            </a:pPr>
            <a:r>
              <a:rPr lang="en-US" dirty="0">
                <a:latin typeface="Corbel" charset="0"/>
                <a:ea typeface="Corbel" charset="0"/>
                <a:cs typeface="Corbel" charset="0"/>
              </a:rPr>
              <a:t>Career Center</a:t>
            </a:r>
          </a:p>
          <a:p>
            <a:pPr marL="514350" indent="-514350">
              <a:buFont typeface="+mj-lt"/>
              <a:buAutoNum type="arabicPeriod"/>
            </a:pPr>
            <a:r>
              <a:rPr lang="en-US" dirty="0">
                <a:latin typeface="Corbel" charset="0"/>
                <a:ea typeface="Corbel" charset="0"/>
                <a:cs typeface="Corbel" charset="0"/>
              </a:rPr>
              <a:t>Department/faculty facilitate for entire program/department</a:t>
            </a:r>
          </a:p>
          <a:p>
            <a:pPr marL="514350" indent="-514350">
              <a:buFont typeface="+mj-lt"/>
              <a:buAutoNum type="arabicPeriod"/>
            </a:pPr>
            <a:r>
              <a:rPr lang="en-US" dirty="0">
                <a:latin typeface="Corbel" charset="0"/>
                <a:ea typeface="Corbel" charset="0"/>
                <a:cs typeface="Corbel" charset="0"/>
              </a:rPr>
              <a:t>Individual faculty facilitating for their own class</a:t>
            </a:r>
          </a:p>
        </p:txBody>
      </p:sp>
    </p:spTree>
    <p:extLst>
      <p:ext uri="{BB962C8B-B14F-4D97-AF65-F5344CB8AC3E}">
        <p14:creationId xmlns:p14="http://schemas.microsoft.com/office/powerpoint/2010/main" val="1674986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71257" y="1777576"/>
            <a:ext cx="4876801" cy="2248989"/>
          </a:xfrm>
        </p:spPr>
        <p:txBody>
          <a:bodyPr/>
          <a:lstStyle/>
          <a:p>
            <a:r>
              <a:rPr lang="en-US" sz="4400" dirty="0"/>
              <a:t>Challenges to </a:t>
            </a:r>
            <a:r>
              <a:rPr lang="en-US" sz="4400" dirty="0" smtClean="0"/>
              <a:t>Applied/WBL &amp; </a:t>
            </a:r>
            <a:br>
              <a:rPr lang="en-US" sz="4400" dirty="0" smtClean="0"/>
            </a:br>
            <a:r>
              <a:rPr lang="en-US" sz="4400" dirty="0" smtClean="0"/>
              <a:t>Job </a:t>
            </a:r>
            <a:r>
              <a:rPr lang="en-US" sz="4400" dirty="0"/>
              <a:t>Placement</a:t>
            </a:r>
          </a:p>
        </p:txBody>
      </p:sp>
      <p:sp>
        <p:nvSpPr>
          <p:cNvPr id="3" name="Slide Number Placeholder 2"/>
          <p:cNvSpPr>
            <a:spLocks noGrp="1"/>
          </p:cNvSpPr>
          <p:nvPr>
            <p:ph type="sldNum" sz="quarter" idx="12"/>
          </p:nvPr>
        </p:nvSpPr>
        <p:spPr/>
        <p:txBody>
          <a:bodyPr/>
          <a:lstStyle/>
          <a:p>
            <a:fld id="{EB5F17B8-507F-E644-928E-C5CCEC3C812F}" type="slidenum">
              <a:rPr lang="en-US" smtClean="0"/>
              <a:pPr/>
              <a:t>18</a:t>
            </a:fld>
            <a:endParaRPr lang="en-US" dirty="0"/>
          </a:p>
        </p:txBody>
      </p:sp>
    </p:spTree>
    <p:extLst>
      <p:ext uri="{BB962C8B-B14F-4D97-AF65-F5344CB8AC3E}">
        <p14:creationId xmlns:p14="http://schemas.microsoft.com/office/powerpoint/2010/main" val="1625083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1518" y="626731"/>
            <a:ext cx="7626285" cy="840878"/>
          </a:xfrm>
        </p:spPr>
        <p:txBody>
          <a:bodyPr>
            <a:noAutofit/>
          </a:bodyPr>
          <a:lstStyle/>
          <a:p>
            <a:pPr lvl="0" algn="r">
              <a:tabLst>
                <a:tab pos="1876425" algn="l"/>
              </a:tabLst>
            </a:pPr>
            <a:r>
              <a:rPr lang="en-US" sz="3600" b="1" dirty="0"/>
              <a:t>Challenges to Implementing </a:t>
            </a:r>
            <a:br>
              <a:rPr lang="en-US" sz="3600" b="1" dirty="0"/>
            </a:br>
            <a:r>
              <a:rPr lang="en-US" sz="3600" b="1" dirty="0"/>
              <a:t>Applied &amp; WBL</a:t>
            </a:r>
            <a:br>
              <a:rPr lang="en-US" sz="3600" b="1" dirty="0"/>
            </a:br>
            <a:endParaRPr lang="en-US" sz="2400" b="1" dirty="0">
              <a:latin typeface="Corbel"/>
              <a:cs typeface="Corbel"/>
            </a:endParaRPr>
          </a:p>
        </p:txBody>
      </p:sp>
      <p:sp>
        <p:nvSpPr>
          <p:cNvPr id="3" name="Content Placeholder 2"/>
          <p:cNvSpPr>
            <a:spLocks noGrp="1"/>
          </p:cNvSpPr>
          <p:nvPr>
            <p:ph type="subTitle" idx="1"/>
          </p:nvPr>
        </p:nvSpPr>
        <p:spPr/>
        <p:txBody>
          <a:bodyPr vert="horz" lIns="91440" tIns="45720" rIns="91440" bIns="45720" rtlCol="0" anchor="t">
            <a:normAutofit/>
          </a:bodyPr>
          <a:lstStyle/>
          <a:p>
            <a:endParaRPr lang="en-US" sz="2400" dirty="0">
              <a:latin typeface="Corbel" charset="0"/>
              <a:ea typeface="Corbel" charset="0"/>
              <a:cs typeface="Corbel" charset="0"/>
            </a:endParaRPr>
          </a:p>
          <a:p>
            <a:endParaRPr lang="en-US" sz="2400" dirty="0">
              <a:latin typeface="Corbel" charset="0"/>
              <a:ea typeface="Corbel" charset="0"/>
              <a:cs typeface="Corbel" charset="0"/>
            </a:endParaRPr>
          </a:p>
        </p:txBody>
      </p:sp>
      <p:sp>
        <p:nvSpPr>
          <p:cNvPr id="4" name="Content Placeholder 2">
            <a:extLst>
              <a:ext uri="{FF2B5EF4-FFF2-40B4-BE49-F238E27FC236}">
                <a16:creationId xmlns="" xmlns:a16="http://schemas.microsoft.com/office/drawing/2014/main" id="{E75565EE-1886-4BCB-948B-CE98105EC3B2}"/>
              </a:ext>
            </a:extLst>
          </p:cNvPr>
          <p:cNvSpPr txBox="1">
            <a:spLocks/>
          </p:cNvSpPr>
          <p:nvPr/>
        </p:nvSpPr>
        <p:spPr>
          <a:xfrm>
            <a:off x="1077462" y="1749467"/>
            <a:ext cx="7794398" cy="4157681"/>
          </a:xfrm>
          <a:prstGeom prst="rect">
            <a:avLst/>
          </a:prstGeom>
          <a:ln>
            <a:noFill/>
          </a:ln>
        </p:spPr>
        <p:txBody>
          <a:bodyPr vert="horz" lIns="91440" tIns="45720" rIns="91440" bIns="45720" rtlCol="0" anchor="t">
            <a:normAutofit/>
          </a:bodyPr>
          <a:lstStyle>
            <a:lvl1pPr marL="0" indent="0" algn="l" defTabSz="914377" rtl="0" eaLnBrk="1" latinLnBrk="0" hangingPunct="1">
              <a:lnSpc>
                <a:spcPct val="90000"/>
              </a:lnSpc>
              <a:spcBef>
                <a:spcPts val="1000"/>
              </a:spcBef>
              <a:buFontTx/>
              <a:buNone/>
              <a:defRPr sz="2800" b="0" kern="1200">
                <a:solidFill>
                  <a:schemeClr val="tx2"/>
                </a:solidFill>
                <a:latin typeface="Arial" charset="0"/>
                <a:ea typeface="Arial" charset="0"/>
                <a:cs typeface="Arial" charset="0"/>
              </a:defRPr>
            </a:lvl1pPr>
            <a:lvl2pPr marL="685783" indent="-228594" algn="l" defTabSz="914377" rtl="0" eaLnBrk="1" latinLnBrk="0" hangingPunct="1">
              <a:lnSpc>
                <a:spcPct val="90000"/>
              </a:lnSpc>
              <a:spcBef>
                <a:spcPts val="1000"/>
              </a:spcBef>
              <a:buFont typeface="Arial"/>
              <a:buChar char="•"/>
              <a:defRPr sz="2400" b="0" kern="1200">
                <a:solidFill>
                  <a:schemeClr val="tx2"/>
                </a:solidFill>
                <a:latin typeface="Arial" charset="0"/>
                <a:ea typeface="Arial" charset="0"/>
                <a:cs typeface="Arial" charset="0"/>
              </a:defRPr>
            </a:lvl2pPr>
            <a:lvl3pPr marL="1142971" indent="-228594" algn="l" defTabSz="914377" rtl="0" eaLnBrk="1" latinLnBrk="0" hangingPunct="1">
              <a:lnSpc>
                <a:spcPct val="90000"/>
              </a:lnSpc>
              <a:spcBef>
                <a:spcPts val="1100"/>
              </a:spcBef>
              <a:buFont typeface="Meiryo-Bold" charset="-128"/>
              <a:buChar char="►"/>
              <a:defRPr sz="1600" b="0" kern="1200">
                <a:solidFill>
                  <a:schemeClr val="accent1"/>
                </a:solidFill>
                <a:latin typeface="Arial" charset="0"/>
                <a:ea typeface="Arial" charset="0"/>
                <a:cs typeface="Arial" charset="0"/>
              </a:defRPr>
            </a:lvl3pPr>
            <a:lvl4pPr marL="1600160" indent="-182875" algn="l" defTabSz="914377" rtl="0" eaLnBrk="1" latinLnBrk="0" hangingPunct="1">
              <a:lnSpc>
                <a:spcPct val="90000"/>
              </a:lnSpc>
              <a:spcBef>
                <a:spcPts val="1100"/>
              </a:spcBef>
              <a:buFont typeface=".AppleSystemUIFont" charset="-120"/>
              <a:buChar char="−"/>
              <a:defRPr sz="1600" b="0" kern="1200">
                <a:solidFill>
                  <a:schemeClr val="accent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a:buChar char="•"/>
              <a:defRPr sz="1800" kern="1200">
                <a:solidFill>
                  <a:schemeClr val="tx2"/>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400" dirty="0">
              <a:latin typeface="Corbel" charset="0"/>
              <a:ea typeface="Corbel" charset="0"/>
              <a:cs typeface="Corbel" charset="0"/>
            </a:endParaRPr>
          </a:p>
        </p:txBody>
      </p:sp>
      <p:sp>
        <p:nvSpPr>
          <p:cNvPr id="6" name="TextBox 5"/>
          <p:cNvSpPr txBox="1"/>
          <p:nvPr/>
        </p:nvSpPr>
        <p:spPr>
          <a:xfrm>
            <a:off x="3026004" y="2111604"/>
            <a:ext cx="5845856" cy="4308050"/>
          </a:xfrm>
          <a:prstGeom prst="rect">
            <a:avLst/>
          </a:prstGeom>
        </p:spPr>
        <p:txBody>
          <a:bodyPr vert="horz" wrap="none" lIns="91440" tIns="45720" rIns="91440" bIns="45720" rtlCol="0">
            <a:normAutofit/>
          </a:bodyPr>
          <a:lstStyle/>
          <a:p>
            <a:endParaRPr lang="en-US" dirty="0"/>
          </a:p>
        </p:txBody>
      </p:sp>
      <p:sp>
        <p:nvSpPr>
          <p:cNvPr id="7" name="Rectangle 6"/>
          <p:cNvSpPr/>
          <p:nvPr/>
        </p:nvSpPr>
        <p:spPr>
          <a:xfrm>
            <a:off x="2741360" y="1606495"/>
            <a:ext cx="6188949" cy="5062924"/>
          </a:xfrm>
          <a:prstGeom prst="rect">
            <a:avLst/>
          </a:prstGeom>
        </p:spPr>
        <p:txBody>
          <a:bodyPr wrap="square">
            <a:spAutoFit/>
          </a:bodyPr>
          <a:lstStyle/>
          <a:p>
            <a:r>
              <a:rPr lang="en-US" sz="2000" dirty="0">
                <a:latin typeface="Corbel" charset="0"/>
                <a:ea typeface="Corbel" charset="0"/>
                <a:cs typeface="Corbel" charset="0"/>
              </a:rPr>
              <a:t>Most frequently reported challenges:</a:t>
            </a:r>
          </a:p>
          <a:p>
            <a:r>
              <a:rPr lang="en-US" sz="1100" dirty="0">
                <a:latin typeface="Corbel" charset="0"/>
                <a:ea typeface="Corbel" charset="0"/>
                <a:cs typeface="Corbel" charset="0"/>
              </a:rPr>
              <a:t> </a:t>
            </a:r>
            <a:endParaRPr lang="en-US" sz="1400" dirty="0">
              <a:latin typeface="Corbel" charset="0"/>
              <a:ea typeface="Corbel" charset="0"/>
              <a:cs typeface="Corbel" charset="0"/>
            </a:endParaRPr>
          </a:p>
          <a:p>
            <a:pPr marL="342900" marR="0" lvl="0" indent="-342900">
              <a:spcBef>
                <a:spcPts val="0"/>
              </a:spcBef>
              <a:spcAft>
                <a:spcPts val="0"/>
              </a:spcAft>
              <a:buFont typeface="Symbol" charset="2"/>
              <a:buChar char=""/>
            </a:pPr>
            <a:r>
              <a:rPr lang="en-US" sz="1600" b="1" dirty="0">
                <a:solidFill>
                  <a:schemeClr val="tx2"/>
                </a:solidFill>
                <a:latin typeface="Corbel" charset="0"/>
                <a:ea typeface="Corbel" charset="0"/>
                <a:cs typeface="Corbel" charset="0"/>
              </a:rPr>
              <a:t>Students’ need to work for their livelihoods, making it difficult to take unpaid or temporary internships</a:t>
            </a:r>
            <a:r>
              <a:rPr lang="en-US" sz="1600" dirty="0">
                <a:solidFill>
                  <a:schemeClr val="tx2"/>
                </a:solidFill>
                <a:latin typeface="Corbel" charset="0"/>
                <a:ea typeface="Corbel" charset="0"/>
                <a:cs typeface="Corbel" charset="0"/>
              </a:rPr>
              <a:t>  </a:t>
            </a:r>
          </a:p>
          <a:p>
            <a:pPr marL="742950" marR="0" lvl="1" indent="-285750">
              <a:spcBef>
                <a:spcPts val="0"/>
              </a:spcBef>
              <a:spcAft>
                <a:spcPts val="0"/>
              </a:spcAft>
              <a:buFont typeface="Courier New" charset="0"/>
              <a:buChar char="o"/>
            </a:pPr>
            <a:r>
              <a:rPr lang="en-US" sz="1400" dirty="0">
                <a:solidFill>
                  <a:srgbClr val="454545"/>
                </a:solidFill>
                <a:latin typeface="Corbel" charset="0"/>
                <a:ea typeface="Corbel" charset="0"/>
                <a:cs typeface="Corbel" charset="0"/>
              </a:rPr>
              <a:t>100% of College Perspective Survey respondents reported this as a challenge (38% reported very challenging)</a:t>
            </a:r>
          </a:p>
          <a:p>
            <a:pPr marL="742950" marR="0" lvl="1" indent="-285750">
              <a:spcBef>
                <a:spcPts val="0"/>
              </a:spcBef>
              <a:spcAft>
                <a:spcPts val="0"/>
              </a:spcAft>
              <a:buFont typeface="Courier New" charset="0"/>
              <a:buChar char="o"/>
            </a:pPr>
            <a:r>
              <a:rPr lang="en-US" sz="1400" dirty="0">
                <a:solidFill>
                  <a:srgbClr val="454545"/>
                </a:solidFill>
                <a:latin typeface="Corbel" charset="0"/>
                <a:ea typeface="Corbel" charset="0"/>
                <a:cs typeface="Corbel" charset="0"/>
              </a:rPr>
              <a:t>98% of Faculty Survey respondents reported this as a challenge         (48% reported very challenging</a:t>
            </a:r>
            <a:r>
              <a:rPr lang="en-US" sz="1400" dirty="0" smtClean="0">
                <a:solidFill>
                  <a:srgbClr val="454545"/>
                </a:solidFill>
                <a:latin typeface="Corbel" charset="0"/>
                <a:ea typeface="Corbel" charset="0"/>
                <a:cs typeface="Corbel" charset="0"/>
              </a:rPr>
              <a:t>)</a:t>
            </a:r>
          </a:p>
          <a:p>
            <a:pPr marL="742950" marR="0" lvl="1" indent="-285750">
              <a:spcBef>
                <a:spcPts val="0"/>
              </a:spcBef>
              <a:spcAft>
                <a:spcPts val="0"/>
              </a:spcAft>
              <a:buFont typeface="Courier New" charset="0"/>
              <a:buChar char="o"/>
            </a:pPr>
            <a:endParaRPr lang="en-US" sz="1600" b="1" dirty="0" smtClean="0">
              <a:solidFill>
                <a:schemeClr val="tx2"/>
              </a:solidFill>
              <a:latin typeface="Corbel" charset="0"/>
              <a:ea typeface="Corbel" charset="0"/>
              <a:cs typeface="Corbel" charset="0"/>
            </a:endParaRPr>
          </a:p>
          <a:p>
            <a:pPr marL="342900" marR="0" lvl="0" indent="-342900">
              <a:spcBef>
                <a:spcPts val="0"/>
              </a:spcBef>
              <a:spcAft>
                <a:spcPts val="0"/>
              </a:spcAft>
              <a:buFont typeface="Symbol" charset="2"/>
              <a:buChar char=""/>
            </a:pPr>
            <a:r>
              <a:rPr lang="en-US" sz="1600" b="1" dirty="0" smtClean="0">
                <a:solidFill>
                  <a:schemeClr val="tx2"/>
                </a:solidFill>
                <a:latin typeface="Corbel" charset="0"/>
                <a:ea typeface="Corbel" charset="0"/>
                <a:cs typeface="Corbel" charset="0"/>
              </a:rPr>
              <a:t>Lack </a:t>
            </a:r>
            <a:r>
              <a:rPr lang="en-US" sz="1600" b="1" dirty="0">
                <a:solidFill>
                  <a:schemeClr val="tx2"/>
                </a:solidFill>
                <a:latin typeface="Corbel" charset="0"/>
                <a:ea typeface="Corbel" charset="0"/>
                <a:cs typeface="Corbel" charset="0"/>
              </a:rPr>
              <a:t>of paid intensive workplace learning opportunities (such as paid internships) </a:t>
            </a:r>
          </a:p>
          <a:p>
            <a:pPr marL="742950" marR="0" lvl="1" indent="-285750">
              <a:spcBef>
                <a:spcPts val="0"/>
              </a:spcBef>
              <a:spcAft>
                <a:spcPts val="0"/>
              </a:spcAft>
              <a:buFont typeface="Courier New" charset="0"/>
              <a:buChar char="o"/>
            </a:pPr>
            <a:r>
              <a:rPr lang="en-US" sz="1400" dirty="0">
                <a:solidFill>
                  <a:srgbClr val="454545"/>
                </a:solidFill>
                <a:latin typeface="Corbel" charset="0"/>
                <a:ea typeface="Corbel" charset="0"/>
                <a:cs typeface="Corbel" charset="0"/>
              </a:rPr>
              <a:t>100% of College Perspective </a:t>
            </a:r>
            <a:r>
              <a:rPr lang="en-US" sz="1400" dirty="0" smtClean="0">
                <a:solidFill>
                  <a:srgbClr val="454545"/>
                </a:solidFill>
                <a:latin typeface="Corbel" charset="0"/>
                <a:ea typeface="Corbel" charset="0"/>
                <a:cs typeface="Corbel" charset="0"/>
              </a:rPr>
              <a:t>Survey respondents reported this as a challenge (31% reported very challenging) </a:t>
            </a:r>
          </a:p>
          <a:p>
            <a:pPr marL="742950" marR="0" lvl="1" indent="-285750">
              <a:spcBef>
                <a:spcPts val="0"/>
              </a:spcBef>
              <a:spcAft>
                <a:spcPts val="0"/>
              </a:spcAft>
              <a:buFont typeface="Courier New" charset="0"/>
              <a:buChar char="o"/>
            </a:pPr>
            <a:r>
              <a:rPr lang="en-US" sz="1400" dirty="0" smtClean="0">
                <a:solidFill>
                  <a:srgbClr val="454545"/>
                </a:solidFill>
                <a:latin typeface="Corbel" charset="0"/>
                <a:ea typeface="Corbel" charset="0"/>
                <a:cs typeface="Corbel" charset="0"/>
              </a:rPr>
              <a:t>89% of Faculty Survey respondents reported this as a challenge (37% reported very challenging)</a:t>
            </a:r>
          </a:p>
          <a:p>
            <a:pPr marL="171450" marR="0">
              <a:spcBef>
                <a:spcPts val="0"/>
              </a:spcBef>
              <a:spcAft>
                <a:spcPts val="0"/>
              </a:spcAft>
            </a:pPr>
            <a:r>
              <a:rPr lang="en-US" sz="1400" dirty="0" smtClean="0">
                <a:solidFill>
                  <a:srgbClr val="454545"/>
                </a:solidFill>
                <a:latin typeface="Corbel" charset="0"/>
                <a:ea typeface="Corbel" charset="0"/>
                <a:cs typeface="Corbel" charset="0"/>
              </a:rPr>
              <a:t> </a:t>
            </a:r>
            <a:endParaRPr lang="en-US" sz="1400" dirty="0">
              <a:solidFill>
                <a:srgbClr val="454545"/>
              </a:solidFill>
              <a:latin typeface="Corbel" charset="0"/>
              <a:ea typeface="Corbel" charset="0"/>
              <a:cs typeface="Corbel" charset="0"/>
            </a:endParaRPr>
          </a:p>
          <a:p>
            <a:pPr marL="342900" marR="0" lvl="0" indent="-342900">
              <a:spcBef>
                <a:spcPts val="0"/>
              </a:spcBef>
              <a:spcAft>
                <a:spcPts val="0"/>
              </a:spcAft>
              <a:buFont typeface="Symbol" charset="2"/>
              <a:buChar char=""/>
            </a:pPr>
            <a:r>
              <a:rPr lang="en-US" sz="1600" b="1" dirty="0">
                <a:solidFill>
                  <a:schemeClr val="tx2"/>
                </a:solidFill>
                <a:latin typeface="Corbel" charset="0"/>
                <a:ea typeface="Corbel" charset="0"/>
                <a:cs typeface="Corbel" charset="0"/>
              </a:rPr>
              <a:t>Students’ overall lack of time for any extra experiences </a:t>
            </a:r>
          </a:p>
          <a:p>
            <a:pPr marL="742950" marR="0" lvl="1" indent="-285750">
              <a:spcBef>
                <a:spcPts val="0"/>
              </a:spcBef>
              <a:spcAft>
                <a:spcPts val="0"/>
              </a:spcAft>
              <a:buFont typeface="Courier New" charset="0"/>
              <a:buChar char="o"/>
            </a:pPr>
            <a:r>
              <a:rPr lang="en-US" sz="1400" dirty="0">
                <a:solidFill>
                  <a:srgbClr val="454545"/>
                </a:solidFill>
                <a:latin typeface="Corbel" charset="0"/>
                <a:ea typeface="Corbel" charset="0"/>
                <a:cs typeface="Corbel" charset="0"/>
              </a:rPr>
              <a:t>94% of College Perspective Survey respondents reported this as a challenge (25% reported very challenging)</a:t>
            </a:r>
          </a:p>
          <a:p>
            <a:pPr marL="742950" marR="0" lvl="1" indent="-285750">
              <a:spcBef>
                <a:spcPts val="0"/>
              </a:spcBef>
              <a:spcAft>
                <a:spcPts val="0"/>
              </a:spcAft>
              <a:buFont typeface="Courier New" charset="0"/>
              <a:buChar char="o"/>
            </a:pPr>
            <a:r>
              <a:rPr lang="en-US" sz="1400" dirty="0">
                <a:solidFill>
                  <a:srgbClr val="454545"/>
                </a:solidFill>
                <a:latin typeface="Corbel" charset="0"/>
                <a:ea typeface="Corbel" charset="0"/>
                <a:cs typeface="Corbel" charset="0"/>
              </a:rPr>
              <a:t>95% of Faculty Survey respondents reported this as a challenge (32% reported very challenging)</a:t>
            </a:r>
          </a:p>
          <a:p>
            <a:r>
              <a:rPr lang="en-US" sz="1400" dirty="0">
                <a:solidFill>
                  <a:srgbClr val="454545"/>
                </a:solidFill>
                <a:latin typeface="Corbel" charset="0"/>
                <a:ea typeface="Corbel" charset="0"/>
                <a:cs typeface="Corbel" charset="0"/>
              </a:rPr>
              <a:t> </a:t>
            </a:r>
          </a:p>
        </p:txBody>
      </p:sp>
    </p:spTree>
    <p:extLst>
      <p:ext uri="{BB962C8B-B14F-4D97-AF65-F5344CB8AC3E}">
        <p14:creationId xmlns:p14="http://schemas.microsoft.com/office/powerpoint/2010/main" val="3533223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1349" y="934374"/>
            <a:ext cx="6342244" cy="833096"/>
          </a:xfrm>
        </p:spPr>
        <p:txBody>
          <a:bodyPr>
            <a:normAutofit/>
          </a:bodyPr>
          <a:lstStyle/>
          <a:p>
            <a:r>
              <a:rPr lang="en-US" sz="4500" dirty="0">
                <a:latin typeface="Corbel" charset="0"/>
                <a:ea typeface="Corbel" charset="0"/>
                <a:cs typeface="Corbel" charset="0"/>
              </a:rPr>
              <a:t>Agenda</a:t>
            </a:r>
          </a:p>
        </p:txBody>
      </p:sp>
      <p:sp>
        <p:nvSpPr>
          <p:cNvPr id="3" name="Subtitle 2"/>
          <p:cNvSpPr>
            <a:spLocks noGrp="1"/>
          </p:cNvSpPr>
          <p:nvPr>
            <p:ph type="subTitle" idx="1"/>
          </p:nvPr>
        </p:nvSpPr>
        <p:spPr>
          <a:xfrm>
            <a:off x="1557138" y="1767470"/>
            <a:ext cx="6966210" cy="4470714"/>
          </a:xfrm>
        </p:spPr>
        <p:txBody>
          <a:bodyPr>
            <a:normAutofit lnSpcReduction="10000"/>
          </a:bodyPr>
          <a:lstStyle/>
          <a:p>
            <a:pPr marL="457200" indent="-457200">
              <a:lnSpc>
                <a:spcPct val="100000"/>
              </a:lnSpc>
              <a:buFont typeface="Arial" charset="0"/>
              <a:buChar char="•"/>
            </a:pPr>
            <a:r>
              <a:rPr lang="en-US" sz="2800" b="0" dirty="0">
                <a:solidFill>
                  <a:schemeClr val="tx1"/>
                </a:solidFill>
              </a:rPr>
              <a:t>Assessment Purpose</a:t>
            </a:r>
          </a:p>
          <a:p>
            <a:pPr marL="457200" indent="-457200">
              <a:lnSpc>
                <a:spcPct val="100000"/>
              </a:lnSpc>
              <a:buFont typeface="Arial" charset="0"/>
              <a:buChar char="•"/>
            </a:pPr>
            <a:r>
              <a:rPr lang="en-US" sz="2800" b="0" dirty="0">
                <a:solidFill>
                  <a:schemeClr val="tx1"/>
                </a:solidFill>
              </a:rPr>
              <a:t>Methodology</a:t>
            </a:r>
          </a:p>
          <a:p>
            <a:pPr marL="457200" indent="-457200">
              <a:lnSpc>
                <a:spcPct val="100000"/>
              </a:lnSpc>
              <a:buFont typeface="Arial" charset="0"/>
              <a:buChar char="•"/>
            </a:pPr>
            <a:r>
              <a:rPr lang="en-US" sz="2800" b="0" dirty="0">
                <a:solidFill>
                  <a:schemeClr val="tx1"/>
                </a:solidFill>
              </a:rPr>
              <a:t>Regional Responses</a:t>
            </a:r>
          </a:p>
          <a:p>
            <a:pPr marL="914389" lvl="1" indent="-457200" algn="l">
              <a:lnSpc>
                <a:spcPct val="100000"/>
              </a:lnSpc>
              <a:buFont typeface="Arial" charset="0"/>
              <a:buChar char="•"/>
            </a:pPr>
            <a:r>
              <a:rPr lang="en-US" sz="2800" dirty="0">
                <a:solidFill>
                  <a:schemeClr val="tx1"/>
                </a:solidFill>
                <a:latin typeface="Corbel" charset="0"/>
                <a:ea typeface="Corbel" charset="0"/>
                <a:cs typeface="Corbel" charset="0"/>
              </a:rPr>
              <a:t>Purposes for Applied/WBL</a:t>
            </a:r>
          </a:p>
          <a:p>
            <a:pPr marL="914389" lvl="1" indent="-457200" algn="l">
              <a:lnSpc>
                <a:spcPct val="100000"/>
              </a:lnSpc>
              <a:buFont typeface="Arial" charset="0"/>
              <a:buChar char="•"/>
            </a:pPr>
            <a:r>
              <a:rPr lang="en-US" sz="2800" dirty="0">
                <a:solidFill>
                  <a:schemeClr val="tx1"/>
                </a:solidFill>
                <a:latin typeface="Corbel" charset="0"/>
                <a:ea typeface="Corbel" charset="0"/>
                <a:cs typeface="Corbel" charset="0"/>
              </a:rPr>
              <a:t>Opportunities</a:t>
            </a:r>
          </a:p>
          <a:p>
            <a:pPr marL="914389" lvl="1" indent="-457200" algn="l">
              <a:lnSpc>
                <a:spcPct val="100000"/>
              </a:lnSpc>
              <a:buFont typeface="Arial" charset="0"/>
              <a:buChar char="•"/>
            </a:pPr>
            <a:r>
              <a:rPr lang="en-US" sz="2800" dirty="0">
                <a:solidFill>
                  <a:schemeClr val="tx1"/>
                </a:solidFill>
                <a:latin typeface="Corbel" charset="0"/>
                <a:ea typeface="Corbel" charset="0"/>
                <a:cs typeface="Corbel" charset="0"/>
              </a:rPr>
              <a:t>Challenges</a:t>
            </a:r>
          </a:p>
          <a:p>
            <a:pPr marL="914389" lvl="1" indent="-457200" algn="l">
              <a:lnSpc>
                <a:spcPct val="100000"/>
              </a:lnSpc>
              <a:buFont typeface="Arial" charset="0"/>
              <a:buChar char="•"/>
            </a:pPr>
            <a:r>
              <a:rPr lang="en-US" sz="2800" dirty="0">
                <a:solidFill>
                  <a:schemeClr val="tx1"/>
                </a:solidFill>
                <a:latin typeface="Corbel" charset="0"/>
                <a:ea typeface="Corbel" charset="0"/>
                <a:cs typeface="Corbel" charset="0"/>
              </a:rPr>
              <a:t>Supports and Professional Development Interests</a:t>
            </a:r>
            <a:endParaRPr lang="en-US" sz="2800" b="0" dirty="0">
              <a:solidFill>
                <a:schemeClr val="tx1"/>
              </a:solidFill>
            </a:endParaRPr>
          </a:p>
          <a:p>
            <a:pPr marL="457200" indent="-457200">
              <a:lnSpc>
                <a:spcPct val="100000"/>
              </a:lnSpc>
              <a:buFont typeface="Arial" charset="0"/>
              <a:buChar char="•"/>
            </a:pPr>
            <a:r>
              <a:rPr lang="en-US" sz="2800" b="0" dirty="0" smtClean="0">
                <a:solidFill>
                  <a:schemeClr val="tx1"/>
                </a:solidFill>
              </a:rPr>
              <a:t>Recommendations &amp; Next Steps</a:t>
            </a:r>
            <a:endParaRPr lang="en-US" sz="2800" b="0" dirty="0">
              <a:solidFill>
                <a:schemeClr val="tx1"/>
              </a:solidFill>
            </a:endParaRPr>
          </a:p>
        </p:txBody>
      </p:sp>
    </p:spTree>
    <p:extLst>
      <p:ext uri="{BB962C8B-B14F-4D97-AF65-F5344CB8AC3E}">
        <p14:creationId xmlns:p14="http://schemas.microsoft.com/office/powerpoint/2010/main" val="2002333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608098"/>
            <a:ext cx="6243486" cy="1325563"/>
          </a:xfrm>
        </p:spPr>
        <p:txBody>
          <a:bodyPr>
            <a:noAutofit/>
          </a:bodyPr>
          <a:lstStyle/>
          <a:p>
            <a:pPr lvl="0"/>
            <a:r>
              <a:rPr lang="en-US" sz="3600" b="1" dirty="0"/>
              <a:t>Challenges to Implementing Applied &amp; WBL </a:t>
            </a:r>
            <a:r>
              <a:rPr lang="en-US" sz="2800" b="1" dirty="0"/>
              <a:t>(continued)</a:t>
            </a:r>
            <a:r>
              <a:rPr lang="en-US" sz="3600" b="1" dirty="0"/>
              <a:t/>
            </a:r>
            <a:br>
              <a:rPr lang="en-US" sz="3600" b="1" dirty="0"/>
            </a:br>
            <a:r>
              <a:rPr lang="en-US" sz="2000" b="1" dirty="0"/>
              <a:t/>
            </a:r>
            <a:br>
              <a:rPr lang="en-US" sz="2000" b="1" dirty="0"/>
            </a:br>
            <a:r>
              <a:rPr lang="en-US" sz="2000" dirty="0"/>
              <a:t>Most frequently reported challenges:</a:t>
            </a:r>
            <a:endParaRPr lang="en-US" sz="2000" dirty="0">
              <a:latin typeface="Corbel"/>
              <a:cs typeface="Corbel"/>
            </a:endParaRPr>
          </a:p>
        </p:txBody>
      </p:sp>
      <p:sp>
        <p:nvSpPr>
          <p:cNvPr id="4" name="Content Placeholder 2">
            <a:extLst>
              <a:ext uri="{FF2B5EF4-FFF2-40B4-BE49-F238E27FC236}">
                <a16:creationId xmlns="" xmlns:a16="http://schemas.microsoft.com/office/drawing/2014/main" id="{E75565EE-1886-4BCB-948B-CE98105EC3B2}"/>
              </a:ext>
            </a:extLst>
          </p:cNvPr>
          <p:cNvSpPr txBox="1">
            <a:spLocks/>
          </p:cNvSpPr>
          <p:nvPr/>
        </p:nvSpPr>
        <p:spPr>
          <a:xfrm>
            <a:off x="1077462" y="1749467"/>
            <a:ext cx="7794398" cy="4157681"/>
          </a:xfrm>
          <a:prstGeom prst="rect">
            <a:avLst/>
          </a:prstGeom>
          <a:ln>
            <a:noFill/>
          </a:ln>
        </p:spPr>
        <p:txBody>
          <a:bodyPr vert="horz" lIns="91440" tIns="45720" rIns="91440" bIns="45720" rtlCol="0" anchor="t">
            <a:normAutofit/>
          </a:bodyPr>
          <a:lstStyle>
            <a:lvl1pPr marL="0" indent="0" algn="l" defTabSz="914377" rtl="0" eaLnBrk="1" latinLnBrk="0" hangingPunct="1">
              <a:lnSpc>
                <a:spcPct val="90000"/>
              </a:lnSpc>
              <a:spcBef>
                <a:spcPts val="1000"/>
              </a:spcBef>
              <a:buFontTx/>
              <a:buNone/>
              <a:defRPr sz="2800" b="0" kern="1200">
                <a:solidFill>
                  <a:schemeClr val="tx2"/>
                </a:solidFill>
                <a:latin typeface="Arial" charset="0"/>
                <a:ea typeface="Arial" charset="0"/>
                <a:cs typeface="Arial" charset="0"/>
              </a:defRPr>
            </a:lvl1pPr>
            <a:lvl2pPr marL="685783" indent="-228594" algn="l" defTabSz="914377" rtl="0" eaLnBrk="1" latinLnBrk="0" hangingPunct="1">
              <a:lnSpc>
                <a:spcPct val="90000"/>
              </a:lnSpc>
              <a:spcBef>
                <a:spcPts val="1000"/>
              </a:spcBef>
              <a:buFont typeface="Arial"/>
              <a:buChar char="•"/>
              <a:defRPr sz="2400" b="0" kern="1200">
                <a:solidFill>
                  <a:schemeClr val="tx2"/>
                </a:solidFill>
                <a:latin typeface="Arial" charset="0"/>
                <a:ea typeface="Arial" charset="0"/>
                <a:cs typeface="Arial" charset="0"/>
              </a:defRPr>
            </a:lvl2pPr>
            <a:lvl3pPr marL="1142971" indent="-228594" algn="l" defTabSz="914377" rtl="0" eaLnBrk="1" latinLnBrk="0" hangingPunct="1">
              <a:lnSpc>
                <a:spcPct val="90000"/>
              </a:lnSpc>
              <a:spcBef>
                <a:spcPts val="1100"/>
              </a:spcBef>
              <a:buFont typeface="Meiryo-Bold" charset="-128"/>
              <a:buChar char="►"/>
              <a:defRPr sz="1600" b="0" kern="1200">
                <a:solidFill>
                  <a:schemeClr val="accent1"/>
                </a:solidFill>
                <a:latin typeface="Arial" charset="0"/>
                <a:ea typeface="Arial" charset="0"/>
                <a:cs typeface="Arial" charset="0"/>
              </a:defRPr>
            </a:lvl3pPr>
            <a:lvl4pPr marL="1600160" indent="-182875" algn="l" defTabSz="914377" rtl="0" eaLnBrk="1" latinLnBrk="0" hangingPunct="1">
              <a:lnSpc>
                <a:spcPct val="90000"/>
              </a:lnSpc>
              <a:spcBef>
                <a:spcPts val="1100"/>
              </a:spcBef>
              <a:buFont typeface=".AppleSystemUIFont" charset="-120"/>
              <a:buChar char="−"/>
              <a:defRPr sz="1600" b="0" kern="1200">
                <a:solidFill>
                  <a:schemeClr val="accent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a:buChar char="•"/>
              <a:defRPr sz="1800" kern="1200">
                <a:solidFill>
                  <a:schemeClr val="tx2"/>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400" dirty="0">
              <a:latin typeface="Corbel" charset="0"/>
              <a:ea typeface="Corbel" charset="0"/>
              <a:cs typeface="Corbel" charset="0"/>
            </a:endParaRPr>
          </a:p>
        </p:txBody>
      </p:sp>
      <p:sp>
        <p:nvSpPr>
          <p:cNvPr id="6" name="Content Placeholder 5"/>
          <p:cNvSpPr>
            <a:spLocks noGrp="1"/>
          </p:cNvSpPr>
          <p:nvPr>
            <p:ph idx="1"/>
          </p:nvPr>
        </p:nvSpPr>
        <p:spPr>
          <a:xfrm>
            <a:off x="628651" y="2117856"/>
            <a:ext cx="5269230" cy="4351338"/>
          </a:xfrm>
        </p:spPr>
        <p:txBody>
          <a:bodyPr/>
          <a:lstStyle/>
          <a:p>
            <a:pPr marL="342900" marR="0" lvl="0" indent="-342900">
              <a:spcBef>
                <a:spcPts val="0"/>
              </a:spcBef>
              <a:spcAft>
                <a:spcPts val="0"/>
              </a:spcAft>
              <a:buFont typeface="Symbol" charset="2"/>
              <a:buChar char=""/>
            </a:pPr>
            <a:r>
              <a:rPr lang="en-US" sz="1600" b="1" dirty="0">
                <a:latin typeface="Corbel" charset="0"/>
                <a:ea typeface="Corbel" charset="0"/>
                <a:cs typeface="Corbel" charset="0"/>
              </a:rPr>
              <a:t>Time required to engage employers and coordinate student placements  </a:t>
            </a:r>
          </a:p>
          <a:p>
            <a:pPr marL="742950" marR="0" lvl="1" indent="-285750">
              <a:spcBef>
                <a:spcPts val="0"/>
              </a:spcBef>
              <a:spcAft>
                <a:spcPts val="0"/>
              </a:spcAft>
              <a:buFont typeface="Courier New" charset="0"/>
              <a:buChar char="o"/>
            </a:pPr>
            <a:r>
              <a:rPr lang="en-US" sz="1400" dirty="0">
                <a:solidFill>
                  <a:srgbClr val="454545"/>
                </a:solidFill>
                <a:latin typeface="Corbel" charset="0"/>
                <a:ea typeface="Corbel" charset="0"/>
                <a:cs typeface="Corbel" charset="0"/>
              </a:rPr>
              <a:t>91% of College Perspective Survey respondents reported this as a challenge (25% reported very challenging)</a:t>
            </a:r>
          </a:p>
          <a:p>
            <a:pPr marL="742950" marR="0" lvl="1" indent="-285750">
              <a:spcBef>
                <a:spcPts val="0"/>
              </a:spcBef>
              <a:spcAft>
                <a:spcPts val="0"/>
              </a:spcAft>
              <a:buFont typeface="Courier New" charset="0"/>
              <a:buChar char="o"/>
            </a:pPr>
            <a:r>
              <a:rPr lang="en-US" sz="1400" dirty="0">
                <a:solidFill>
                  <a:srgbClr val="454545"/>
                </a:solidFill>
                <a:latin typeface="Corbel" charset="0"/>
                <a:ea typeface="Corbel" charset="0"/>
                <a:cs typeface="Corbel" charset="0"/>
              </a:rPr>
              <a:t>90% of Faculty Survey respondents reported this as a challenge (31% reported very challenging)</a:t>
            </a:r>
          </a:p>
          <a:p>
            <a:pPr marL="228600" marR="0">
              <a:spcBef>
                <a:spcPts val="0"/>
              </a:spcBef>
              <a:spcAft>
                <a:spcPts val="0"/>
              </a:spcAft>
            </a:pPr>
            <a:r>
              <a:rPr lang="en-US" sz="1100" dirty="0">
                <a:solidFill>
                  <a:srgbClr val="454545"/>
                </a:solidFill>
                <a:latin typeface="Calibri" charset="0"/>
                <a:ea typeface="ＭＳ 明朝" charset="-128"/>
                <a:cs typeface="Times New Roman" charset="0"/>
              </a:rPr>
              <a:t> </a:t>
            </a:r>
            <a:endParaRPr lang="en-US" sz="1600" b="1" dirty="0">
              <a:solidFill>
                <a:srgbClr val="454545"/>
              </a:solidFill>
              <a:latin typeface="Corbel" charset="0"/>
              <a:ea typeface="Corbel" charset="0"/>
              <a:cs typeface="Corbel" charset="0"/>
            </a:endParaRPr>
          </a:p>
          <a:p>
            <a:pPr marL="342900" marR="0" lvl="0" indent="-342900">
              <a:spcBef>
                <a:spcPts val="0"/>
              </a:spcBef>
              <a:spcAft>
                <a:spcPts val="0"/>
              </a:spcAft>
              <a:buFont typeface="Symbol" charset="2"/>
              <a:buChar char=""/>
            </a:pPr>
            <a:r>
              <a:rPr lang="en-US" sz="1600" b="1" dirty="0">
                <a:latin typeface="Corbel" charset="0"/>
                <a:ea typeface="Corbel" charset="0"/>
                <a:cs typeface="Corbel" charset="0"/>
              </a:rPr>
              <a:t>Lack of student preparedness and required skills </a:t>
            </a:r>
          </a:p>
          <a:p>
            <a:pPr marL="742950" marR="0" lvl="1" indent="-285750">
              <a:spcBef>
                <a:spcPts val="0"/>
              </a:spcBef>
              <a:spcAft>
                <a:spcPts val="0"/>
              </a:spcAft>
              <a:buFont typeface="Courier New" charset="0"/>
              <a:buChar char="o"/>
            </a:pPr>
            <a:r>
              <a:rPr lang="en-US" sz="1400" dirty="0">
                <a:solidFill>
                  <a:srgbClr val="454545"/>
                </a:solidFill>
                <a:latin typeface="Corbel" charset="0"/>
                <a:ea typeface="Corbel" charset="0"/>
                <a:cs typeface="Corbel" charset="0"/>
              </a:rPr>
              <a:t>91% of College Perspective Survey respondents reported this as a challenge (6% reported very challenging)</a:t>
            </a:r>
          </a:p>
          <a:p>
            <a:pPr marL="742950" marR="0" lvl="1" indent="-285750">
              <a:spcBef>
                <a:spcPts val="0"/>
              </a:spcBef>
              <a:spcAft>
                <a:spcPts val="0"/>
              </a:spcAft>
              <a:buFont typeface="Courier New" charset="0"/>
              <a:buChar char="o"/>
            </a:pPr>
            <a:r>
              <a:rPr lang="en-US" sz="1400" dirty="0">
                <a:solidFill>
                  <a:srgbClr val="454545"/>
                </a:solidFill>
                <a:latin typeface="Corbel" charset="0"/>
                <a:ea typeface="Corbel" charset="0"/>
                <a:cs typeface="Corbel" charset="0"/>
              </a:rPr>
              <a:t>86% of Faculty Survey respondents reported this as a challenge (13% reported very challenging)</a:t>
            </a:r>
          </a:p>
          <a:p>
            <a:pPr marL="228600" marR="0">
              <a:spcBef>
                <a:spcPts val="0"/>
              </a:spcBef>
              <a:spcAft>
                <a:spcPts val="0"/>
              </a:spcAft>
            </a:pPr>
            <a:r>
              <a:rPr lang="en-US" sz="1100" dirty="0">
                <a:solidFill>
                  <a:srgbClr val="454545"/>
                </a:solidFill>
                <a:latin typeface="Calibri" charset="0"/>
                <a:ea typeface="ＭＳ 明朝" charset="-128"/>
                <a:cs typeface="Times New Roman" charset="0"/>
              </a:rPr>
              <a:t> </a:t>
            </a:r>
            <a:endParaRPr lang="en-US" sz="1600" b="1" dirty="0">
              <a:solidFill>
                <a:srgbClr val="454545"/>
              </a:solidFill>
              <a:latin typeface="Corbel" charset="0"/>
              <a:ea typeface="Corbel" charset="0"/>
              <a:cs typeface="Corbel" charset="0"/>
            </a:endParaRPr>
          </a:p>
          <a:p>
            <a:pPr marL="342900" marR="0" lvl="0" indent="-342900">
              <a:spcBef>
                <a:spcPts val="0"/>
              </a:spcBef>
              <a:spcAft>
                <a:spcPts val="0"/>
              </a:spcAft>
              <a:buFont typeface="Symbol" charset="2"/>
              <a:buChar char=""/>
            </a:pPr>
            <a:r>
              <a:rPr lang="en-US" sz="1600" b="1" dirty="0">
                <a:latin typeface="Corbel" charset="0"/>
                <a:ea typeface="Corbel" charset="0"/>
                <a:cs typeface="Corbel" charset="0"/>
              </a:rPr>
              <a:t>Lack of staff to broker opportunities  </a:t>
            </a:r>
          </a:p>
          <a:p>
            <a:pPr marL="742950" marR="0" lvl="1" indent="-285750">
              <a:spcBef>
                <a:spcPts val="0"/>
              </a:spcBef>
              <a:spcAft>
                <a:spcPts val="0"/>
              </a:spcAft>
              <a:buFont typeface="Courier New" charset="0"/>
              <a:buChar char="o"/>
            </a:pPr>
            <a:r>
              <a:rPr lang="en-US" sz="1400" dirty="0">
                <a:solidFill>
                  <a:srgbClr val="454545"/>
                </a:solidFill>
                <a:latin typeface="Corbel" charset="0"/>
                <a:ea typeface="Corbel" charset="0"/>
                <a:cs typeface="Corbel" charset="0"/>
              </a:rPr>
              <a:t>87% of College Perspective Survey respondents reported this as a challenge (34% reported very challenging)</a:t>
            </a:r>
          </a:p>
          <a:p>
            <a:pPr marL="742950" marR="0" lvl="1" indent="-285750">
              <a:spcBef>
                <a:spcPts val="0"/>
              </a:spcBef>
              <a:spcAft>
                <a:spcPts val="0"/>
              </a:spcAft>
              <a:buFont typeface="Courier New" charset="0"/>
              <a:buChar char="o"/>
            </a:pPr>
            <a:r>
              <a:rPr lang="en-US" sz="1400" dirty="0">
                <a:solidFill>
                  <a:srgbClr val="454545"/>
                </a:solidFill>
                <a:latin typeface="Corbel" charset="0"/>
                <a:ea typeface="Corbel" charset="0"/>
                <a:cs typeface="Corbel" charset="0"/>
              </a:rPr>
              <a:t>90% of Faculty Survey respondents reported this as a challenge (31% reported very challenging)</a:t>
            </a:r>
          </a:p>
          <a:p>
            <a:endParaRPr lang="en-US" dirty="0"/>
          </a:p>
        </p:txBody>
      </p:sp>
    </p:spTree>
    <p:extLst>
      <p:ext uri="{BB962C8B-B14F-4D97-AF65-F5344CB8AC3E}">
        <p14:creationId xmlns:p14="http://schemas.microsoft.com/office/powerpoint/2010/main" val="2075385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7935" y="1086685"/>
            <a:ext cx="5178755" cy="1325563"/>
          </a:xfrm>
        </p:spPr>
        <p:txBody>
          <a:bodyPr>
            <a:noAutofit/>
          </a:bodyPr>
          <a:lstStyle/>
          <a:p>
            <a:pPr lvl="0"/>
            <a:r>
              <a:rPr lang="en-US" sz="3600" b="1" dirty="0"/>
              <a:t>Challenges to Implementing Applied &amp; WBL </a:t>
            </a:r>
            <a:r>
              <a:rPr lang="en-US" sz="2800" b="1" dirty="0"/>
              <a:t>(continued)</a:t>
            </a:r>
            <a:r>
              <a:rPr lang="en-US" sz="3600" b="1" dirty="0"/>
              <a:t/>
            </a:r>
            <a:br>
              <a:rPr lang="en-US" sz="3600" b="1" dirty="0"/>
            </a:br>
            <a:r>
              <a:rPr lang="en-US" sz="2000" b="1" dirty="0"/>
              <a:t/>
            </a:r>
            <a:br>
              <a:rPr lang="en-US" sz="2000" b="1" dirty="0"/>
            </a:br>
            <a:r>
              <a:rPr lang="en-US" sz="2000" dirty="0"/>
              <a:t>Additional emerging themes (from analysis of open-ended responses)</a:t>
            </a:r>
            <a:endParaRPr lang="en-US" sz="2000" dirty="0">
              <a:latin typeface="Corbel"/>
              <a:cs typeface="Corbel"/>
            </a:endParaRPr>
          </a:p>
        </p:txBody>
      </p:sp>
      <p:sp>
        <p:nvSpPr>
          <p:cNvPr id="6" name="Content Placeholder 5"/>
          <p:cNvSpPr>
            <a:spLocks noGrp="1"/>
          </p:cNvSpPr>
          <p:nvPr>
            <p:ph idx="1"/>
          </p:nvPr>
        </p:nvSpPr>
        <p:spPr>
          <a:xfrm>
            <a:off x="3513553" y="2968914"/>
            <a:ext cx="5178755" cy="3811968"/>
          </a:xfrm>
        </p:spPr>
        <p:txBody>
          <a:bodyPr>
            <a:normAutofit/>
          </a:bodyPr>
          <a:lstStyle/>
          <a:p>
            <a:pPr marL="342900" marR="0" lvl="0" indent="-342900">
              <a:spcBef>
                <a:spcPts val="0"/>
              </a:spcBef>
              <a:spcAft>
                <a:spcPts val="0"/>
              </a:spcAft>
              <a:buFont typeface="Symbol" charset="2"/>
              <a:buChar char=""/>
            </a:pPr>
            <a:r>
              <a:rPr lang="en-US" sz="2200" dirty="0">
                <a:latin typeface="Corbel" charset="0"/>
                <a:ea typeface="Corbel" charset="0"/>
                <a:cs typeface="Corbel" charset="0"/>
              </a:rPr>
              <a:t>Marketing and communication challenges</a:t>
            </a:r>
          </a:p>
          <a:p>
            <a:pPr marL="342900" marR="0" lvl="0" indent="-342900">
              <a:spcBef>
                <a:spcPts val="0"/>
              </a:spcBef>
              <a:spcAft>
                <a:spcPts val="0"/>
              </a:spcAft>
              <a:buFont typeface="Symbol" charset="2"/>
              <a:buChar char=""/>
            </a:pPr>
            <a:endParaRPr lang="en-US" sz="2200" dirty="0">
              <a:latin typeface="Corbel" charset="0"/>
              <a:ea typeface="Corbel" charset="0"/>
              <a:cs typeface="Corbel" charset="0"/>
            </a:endParaRPr>
          </a:p>
          <a:p>
            <a:pPr marL="342900" marR="0" lvl="0" indent="-342900">
              <a:spcBef>
                <a:spcPts val="0"/>
              </a:spcBef>
              <a:spcAft>
                <a:spcPts val="0"/>
              </a:spcAft>
              <a:buFont typeface="Symbol" charset="2"/>
              <a:buChar char=""/>
            </a:pPr>
            <a:r>
              <a:rPr lang="en-US" sz="2200" dirty="0">
                <a:latin typeface="Corbel" charset="0"/>
                <a:ea typeface="Corbel" charset="0"/>
                <a:cs typeface="Corbel" charset="0"/>
              </a:rPr>
              <a:t>S</a:t>
            </a:r>
            <a:r>
              <a:rPr lang="en-US" sz="2200" dirty="0" smtClean="0">
                <a:latin typeface="Corbel" charset="0"/>
                <a:ea typeface="Corbel" charset="0"/>
                <a:cs typeface="Corbel" charset="0"/>
              </a:rPr>
              <a:t>tudents </a:t>
            </a:r>
            <a:r>
              <a:rPr lang="en-US" sz="2200" dirty="0">
                <a:latin typeface="Corbel" charset="0"/>
                <a:ea typeface="Corbel" charset="0"/>
                <a:cs typeface="Corbel" charset="0"/>
              </a:rPr>
              <a:t>need to understand the importance of WBL as it relates to career preparation </a:t>
            </a:r>
          </a:p>
          <a:p>
            <a:pPr marL="342900" marR="0" lvl="0" indent="-342900">
              <a:spcBef>
                <a:spcPts val="0"/>
              </a:spcBef>
              <a:spcAft>
                <a:spcPts val="0"/>
              </a:spcAft>
              <a:buFont typeface="Symbol" charset="2"/>
              <a:buChar char=""/>
            </a:pPr>
            <a:endParaRPr lang="en-US" sz="2200" dirty="0">
              <a:latin typeface="Corbel" charset="0"/>
              <a:ea typeface="Corbel" charset="0"/>
              <a:cs typeface="Corbel" charset="0"/>
            </a:endParaRPr>
          </a:p>
          <a:p>
            <a:pPr marL="342900" marR="0" lvl="0" indent="-342900">
              <a:spcBef>
                <a:spcPts val="0"/>
              </a:spcBef>
              <a:spcAft>
                <a:spcPts val="0"/>
              </a:spcAft>
              <a:buFont typeface="Symbol" charset="2"/>
              <a:buChar char=""/>
            </a:pPr>
            <a:r>
              <a:rPr lang="en-US" sz="2200" dirty="0">
                <a:latin typeface="Corbel" charset="0"/>
                <a:ea typeface="Corbel" charset="0"/>
                <a:cs typeface="Corbel" charset="0"/>
              </a:rPr>
              <a:t>Language </a:t>
            </a:r>
            <a:r>
              <a:rPr lang="en-US" sz="2200" dirty="0" smtClean="0">
                <a:latin typeface="Corbel" charset="0"/>
                <a:ea typeface="Corbel" charset="0"/>
                <a:cs typeface="Corbel" charset="0"/>
              </a:rPr>
              <a:t>as consideration in career preparation and WBL</a:t>
            </a:r>
            <a:endParaRPr lang="en-US" sz="2200" dirty="0">
              <a:latin typeface="Corbel" charset="0"/>
              <a:ea typeface="Corbel" charset="0"/>
              <a:cs typeface="Corbel" charset="0"/>
            </a:endParaRPr>
          </a:p>
          <a:p>
            <a:pPr marL="342900" marR="0" lvl="0" indent="-342900">
              <a:spcBef>
                <a:spcPts val="0"/>
              </a:spcBef>
              <a:spcAft>
                <a:spcPts val="0"/>
              </a:spcAft>
              <a:buFont typeface="Symbol" charset="2"/>
              <a:buChar char=""/>
            </a:pPr>
            <a:endParaRPr lang="en-US" sz="2200" dirty="0">
              <a:latin typeface="Corbel" charset="0"/>
              <a:ea typeface="Corbel" charset="0"/>
              <a:cs typeface="Corbel" charset="0"/>
            </a:endParaRPr>
          </a:p>
          <a:p>
            <a:pPr marL="342900" marR="0" lvl="0" indent="-342900">
              <a:spcBef>
                <a:spcPts val="0"/>
              </a:spcBef>
              <a:spcAft>
                <a:spcPts val="0"/>
              </a:spcAft>
              <a:buFont typeface="Symbol" charset="2"/>
              <a:buChar char=""/>
            </a:pPr>
            <a:r>
              <a:rPr lang="en-US" sz="2200" dirty="0">
                <a:latin typeface="Corbel" charset="0"/>
                <a:ea typeface="Corbel" charset="0"/>
                <a:cs typeface="Corbel" charset="0"/>
              </a:rPr>
              <a:t>Lack of professional space for meetings with employers</a:t>
            </a:r>
          </a:p>
          <a:p>
            <a:endParaRPr lang="en-US" dirty="0"/>
          </a:p>
        </p:txBody>
      </p:sp>
      <p:sp>
        <p:nvSpPr>
          <p:cNvPr id="4" name="Content Placeholder 2">
            <a:extLst>
              <a:ext uri="{FF2B5EF4-FFF2-40B4-BE49-F238E27FC236}">
                <a16:creationId xmlns="" xmlns:a16="http://schemas.microsoft.com/office/drawing/2014/main" id="{E75565EE-1886-4BCB-948B-CE98105EC3B2}"/>
              </a:ext>
            </a:extLst>
          </p:cNvPr>
          <p:cNvSpPr txBox="1">
            <a:spLocks/>
          </p:cNvSpPr>
          <p:nvPr/>
        </p:nvSpPr>
        <p:spPr>
          <a:xfrm>
            <a:off x="1077462" y="1749467"/>
            <a:ext cx="7794398" cy="4157681"/>
          </a:xfrm>
          <a:prstGeom prst="rect">
            <a:avLst/>
          </a:prstGeom>
          <a:ln>
            <a:noFill/>
          </a:ln>
        </p:spPr>
        <p:txBody>
          <a:bodyPr vert="horz" lIns="91440" tIns="45720" rIns="91440" bIns="45720" rtlCol="0" anchor="t">
            <a:normAutofit/>
          </a:bodyPr>
          <a:lstStyle>
            <a:lvl1pPr marL="0" indent="0" algn="l" defTabSz="914377" rtl="0" eaLnBrk="1" latinLnBrk="0" hangingPunct="1">
              <a:lnSpc>
                <a:spcPct val="90000"/>
              </a:lnSpc>
              <a:spcBef>
                <a:spcPts val="1000"/>
              </a:spcBef>
              <a:buFontTx/>
              <a:buNone/>
              <a:defRPr sz="2800" b="0" kern="1200">
                <a:solidFill>
                  <a:schemeClr val="tx2"/>
                </a:solidFill>
                <a:latin typeface="Arial" charset="0"/>
                <a:ea typeface="Arial" charset="0"/>
                <a:cs typeface="Arial" charset="0"/>
              </a:defRPr>
            </a:lvl1pPr>
            <a:lvl2pPr marL="685783" indent="-228594" algn="l" defTabSz="914377" rtl="0" eaLnBrk="1" latinLnBrk="0" hangingPunct="1">
              <a:lnSpc>
                <a:spcPct val="90000"/>
              </a:lnSpc>
              <a:spcBef>
                <a:spcPts val="1000"/>
              </a:spcBef>
              <a:buFont typeface="Arial"/>
              <a:buChar char="•"/>
              <a:defRPr sz="2400" b="0" kern="1200">
                <a:solidFill>
                  <a:schemeClr val="tx2"/>
                </a:solidFill>
                <a:latin typeface="Arial" charset="0"/>
                <a:ea typeface="Arial" charset="0"/>
                <a:cs typeface="Arial" charset="0"/>
              </a:defRPr>
            </a:lvl2pPr>
            <a:lvl3pPr marL="1142971" indent="-228594" algn="l" defTabSz="914377" rtl="0" eaLnBrk="1" latinLnBrk="0" hangingPunct="1">
              <a:lnSpc>
                <a:spcPct val="90000"/>
              </a:lnSpc>
              <a:spcBef>
                <a:spcPts val="1100"/>
              </a:spcBef>
              <a:buFont typeface="Meiryo-Bold" charset="-128"/>
              <a:buChar char="►"/>
              <a:defRPr sz="1600" b="0" kern="1200">
                <a:solidFill>
                  <a:schemeClr val="accent1"/>
                </a:solidFill>
                <a:latin typeface="Arial" charset="0"/>
                <a:ea typeface="Arial" charset="0"/>
                <a:cs typeface="Arial" charset="0"/>
              </a:defRPr>
            </a:lvl3pPr>
            <a:lvl4pPr marL="1600160" indent="-182875" algn="l" defTabSz="914377" rtl="0" eaLnBrk="1" latinLnBrk="0" hangingPunct="1">
              <a:lnSpc>
                <a:spcPct val="90000"/>
              </a:lnSpc>
              <a:spcBef>
                <a:spcPts val="1100"/>
              </a:spcBef>
              <a:buFont typeface=".AppleSystemUIFont" charset="-120"/>
              <a:buChar char="−"/>
              <a:defRPr sz="1600" b="0" kern="1200">
                <a:solidFill>
                  <a:schemeClr val="accent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a:buChar char="•"/>
              <a:defRPr sz="1800" kern="1200">
                <a:solidFill>
                  <a:schemeClr val="tx2"/>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400" dirty="0">
              <a:latin typeface="Corbel" charset="0"/>
              <a:ea typeface="Corbel" charset="0"/>
              <a:cs typeface="Corbel" charset="0"/>
            </a:endParaRPr>
          </a:p>
        </p:txBody>
      </p:sp>
      <p:sp>
        <p:nvSpPr>
          <p:cNvPr id="3" name="TextBox 2"/>
          <p:cNvSpPr txBox="1"/>
          <p:nvPr/>
        </p:nvSpPr>
        <p:spPr>
          <a:xfrm>
            <a:off x="426628" y="4668074"/>
            <a:ext cx="2481943" cy="1143000"/>
          </a:xfrm>
          <a:prstGeom prst="rect">
            <a:avLst/>
          </a:prstGeom>
        </p:spPr>
        <p:txBody>
          <a:bodyPr vert="horz" wrap="square" lIns="91440" tIns="45720" rIns="91440" bIns="45720" rtlCol="0">
            <a:normAutofit/>
          </a:bodyPr>
          <a:lstStyle/>
          <a:p>
            <a:pPr marL="0" lvl="1"/>
            <a:r>
              <a:rPr lang="en-US" sz="1600" i="1" dirty="0">
                <a:solidFill>
                  <a:schemeClr val="bg1"/>
                </a:solidFill>
                <a:latin typeface="Corbel" charset="0"/>
                <a:ea typeface="Corbel" charset="0"/>
                <a:cs typeface="Corbel" charset="0"/>
              </a:rPr>
              <a:t>“Making it explicit how what I teach is related to what workforce wants.”</a:t>
            </a:r>
          </a:p>
          <a:p>
            <a:endParaRPr lang="en-US" dirty="0"/>
          </a:p>
        </p:txBody>
      </p:sp>
      <p:sp>
        <p:nvSpPr>
          <p:cNvPr id="5" name="TextBox 4"/>
          <p:cNvSpPr txBox="1"/>
          <p:nvPr/>
        </p:nvSpPr>
        <p:spPr>
          <a:xfrm>
            <a:off x="377925" y="3291682"/>
            <a:ext cx="2484794" cy="899318"/>
          </a:xfrm>
          <a:prstGeom prst="rect">
            <a:avLst/>
          </a:prstGeom>
        </p:spPr>
        <p:txBody>
          <a:bodyPr vert="horz" wrap="square" lIns="91440" tIns="45720" rIns="91440" bIns="45720" rtlCol="0">
            <a:normAutofit fontScale="55000" lnSpcReduction="20000"/>
          </a:bodyPr>
          <a:lstStyle/>
          <a:p>
            <a:pPr marL="0" lvl="1"/>
            <a:r>
              <a:rPr lang="en-US" sz="2900" i="1" dirty="0">
                <a:solidFill>
                  <a:schemeClr val="bg1"/>
                </a:solidFill>
                <a:latin typeface="Corbel" charset="0"/>
                <a:ea typeface="Corbel" charset="0"/>
                <a:cs typeface="Corbel" charset="0"/>
              </a:rPr>
              <a:t>“Marketing opportunities to students; most often we market through each program's faculty.”</a:t>
            </a:r>
          </a:p>
          <a:p>
            <a:endParaRPr lang="en-US" dirty="0"/>
          </a:p>
        </p:txBody>
      </p:sp>
    </p:spTree>
    <p:extLst>
      <p:ext uri="{BB962C8B-B14F-4D97-AF65-F5344CB8AC3E}">
        <p14:creationId xmlns:p14="http://schemas.microsoft.com/office/powerpoint/2010/main" val="1832271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518" y="35420"/>
            <a:ext cx="8271944" cy="1956666"/>
          </a:xfrm>
        </p:spPr>
        <p:txBody>
          <a:bodyPr>
            <a:noAutofit/>
          </a:bodyPr>
          <a:lstStyle/>
          <a:p>
            <a:pPr lvl="0">
              <a:tabLst>
                <a:tab pos="1876425" algn="l"/>
              </a:tabLst>
            </a:pPr>
            <a:r>
              <a:rPr lang="en-US" sz="3200" b="1" dirty="0">
                <a:latin typeface="Corbel" charset="0"/>
                <a:ea typeface="Corbel" charset="0"/>
                <a:cs typeface="Corbel" charset="0"/>
              </a:rPr>
              <a:t>Challenges Related to Job Placement </a:t>
            </a:r>
            <a:br>
              <a:rPr lang="en-US" sz="3200" b="1" dirty="0">
                <a:latin typeface="Corbel" charset="0"/>
                <a:ea typeface="Corbel" charset="0"/>
                <a:cs typeface="Corbel" charset="0"/>
              </a:rPr>
            </a:br>
            <a:r>
              <a:rPr lang="en-US" sz="3200" b="1" dirty="0">
                <a:latin typeface="Corbel" charset="0"/>
                <a:ea typeface="Corbel" charset="0"/>
                <a:cs typeface="Corbel" charset="0"/>
              </a:rPr>
              <a:t/>
            </a:r>
            <a:br>
              <a:rPr lang="en-US" sz="3200" b="1" dirty="0">
                <a:latin typeface="Corbel" charset="0"/>
                <a:ea typeface="Corbel" charset="0"/>
                <a:cs typeface="Corbel" charset="0"/>
              </a:rPr>
            </a:br>
            <a:r>
              <a:rPr lang="en-US" sz="2800" dirty="0"/>
              <a:t>Most frequently reported challenges:</a:t>
            </a:r>
            <a:endParaRPr lang="en-US" sz="3200" b="1" dirty="0">
              <a:latin typeface="Corbel" charset="0"/>
              <a:ea typeface="Corbel" charset="0"/>
              <a:cs typeface="Corbel" charset="0"/>
            </a:endParaRPr>
          </a:p>
        </p:txBody>
      </p:sp>
      <p:sp>
        <p:nvSpPr>
          <p:cNvPr id="3" name="Content Placeholder 2"/>
          <p:cNvSpPr>
            <a:spLocks noGrp="1"/>
          </p:cNvSpPr>
          <p:nvPr>
            <p:ph sz="half" idx="1"/>
          </p:nvPr>
        </p:nvSpPr>
        <p:spPr>
          <a:xfrm>
            <a:off x="447518" y="1992086"/>
            <a:ext cx="4050869" cy="4075509"/>
          </a:xfrm>
        </p:spPr>
        <p:txBody>
          <a:bodyPr vert="horz" lIns="91440" tIns="45720" rIns="91440" bIns="45720" rtlCol="0" anchor="t">
            <a:normAutofit/>
          </a:bodyPr>
          <a:lstStyle/>
          <a:p>
            <a:endParaRPr lang="en-US" sz="2400" dirty="0">
              <a:latin typeface="Corbel" charset="0"/>
              <a:ea typeface="Corbel" charset="0"/>
              <a:cs typeface="Corbel" charset="0"/>
            </a:endParaRPr>
          </a:p>
          <a:p>
            <a:endParaRPr lang="en-US" sz="2400" dirty="0">
              <a:latin typeface="Corbel" charset="0"/>
              <a:ea typeface="Corbel" charset="0"/>
              <a:cs typeface="Corbel" charset="0"/>
            </a:endParaRPr>
          </a:p>
        </p:txBody>
      </p:sp>
      <p:sp>
        <p:nvSpPr>
          <p:cNvPr id="12" name="Content Placeholder 11"/>
          <p:cNvSpPr>
            <a:spLocks noGrp="1"/>
          </p:cNvSpPr>
          <p:nvPr>
            <p:ph sz="half" idx="2"/>
          </p:nvPr>
        </p:nvSpPr>
        <p:spPr>
          <a:xfrm>
            <a:off x="4603001" y="2243516"/>
            <a:ext cx="4116461" cy="4075509"/>
          </a:xfrm>
        </p:spPr>
        <p:txBody>
          <a:bodyPr>
            <a:normAutofit/>
          </a:bodyPr>
          <a:lstStyle/>
          <a:p>
            <a:pPr lvl="1"/>
            <a:r>
              <a:rPr lang="en-US" sz="2000" dirty="0" smtClean="0">
                <a:latin typeface="Corbel" charset="0"/>
                <a:ea typeface="Corbel" charset="0"/>
                <a:cs typeface="Corbel" charset="0"/>
              </a:rPr>
              <a:t>Students need knowledge of </a:t>
            </a:r>
            <a:r>
              <a:rPr lang="en-US" sz="2000" b="1" dirty="0" smtClean="0">
                <a:latin typeface="Corbel" charset="0"/>
                <a:ea typeface="Corbel" charset="0"/>
                <a:cs typeface="Corbel" charset="0"/>
              </a:rPr>
              <a:t>industry culture </a:t>
            </a:r>
          </a:p>
          <a:p>
            <a:pPr lvl="1"/>
            <a:r>
              <a:rPr lang="en-US" sz="2000" dirty="0" smtClean="0">
                <a:latin typeface="Corbel" charset="0"/>
                <a:ea typeface="Corbel" charset="0"/>
                <a:cs typeface="Corbel" charset="0"/>
              </a:rPr>
              <a:t>Students </a:t>
            </a:r>
            <a:r>
              <a:rPr lang="en-US" sz="2000" dirty="0">
                <a:latin typeface="Corbel" charset="0"/>
                <a:ea typeface="Corbel" charset="0"/>
                <a:cs typeface="Corbel" charset="0"/>
              </a:rPr>
              <a:t>need knowledge </a:t>
            </a:r>
            <a:r>
              <a:rPr lang="en-US" sz="2000" dirty="0" smtClean="0">
                <a:latin typeface="Corbel" charset="0"/>
                <a:ea typeface="Corbel" charset="0"/>
                <a:cs typeface="Corbel" charset="0"/>
              </a:rPr>
              <a:t>of</a:t>
            </a:r>
            <a:r>
              <a:rPr lang="en-US" sz="2000" b="1" dirty="0" smtClean="0">
                <a:latin typeface="Corbel" charset="0"/>
                <a:ea typeface="Corbel" charset="0"/>
                <a:cs typeface="Corbel" charset="0"/>
              </a:rPr>
              <a:t> </a:t>
            </a:r>
            <a:r>
              <a:rPr lang="en-US" sz="2000" b="1" dirty="0">
                <a:latin typeface="Corbel" charset="0"/>
                <a:ea typeface="Corbel" charset="0"/>
                <a:cs typeface="Corbel" charset="0"/>
              </a:rPr>
              <a:t>workplace practices </a:t>
            </a:r>
            <a:r>
              <a:rPr lang="en-US" sz="2000" dirty="0">
                <a:latin typeface="Corbel" charset="0"/>
                <a:ea typeface="Corbel" charset="0"/>
                <a:cs typeface="Corbel" charset="0"/>
              </a:rPr>
              <a:t>(e.g., how organizations </a:t>
            </a:r>
            <a:r>
              <a:rPr lang="en-US" sz="2000" dirty="0" smtClean="0">
                <a:latin typeface="Corbel" charset="0"/>
                <a:ea typeface="Corbel" charset="0"/>
                <a:cs typeface="Corbel" charset="0"/>
              </a:rPr>
              <a:t>and </a:t>
            </a:r>
            <a:r>
              <a:rPr lang="en-US" sz="2000" dirty="0">
                <a:latin typeface="Corbel" charset="0"/>
                <a:ea typeface="Corbel" charset="0"/>
                <a:cs typeface="Corbel" charset="0"/>
              </a:rPr>
              <a:t>interviews work) </a:t>
            </a:r>
          </a:p>
          <a:p>
            <a:pPr lvl="1"/>
            <a:r>
              <a:rPr lang="en-US" sz="2000" dirty="0">
                <a:latin typeface="Corbel" charset="0"/>
                <a:ea typeface="Corbel" charset="0"/>
                <a:cs typeface="Corbel" charset="0"/>
              </a:rPr>
              <a:t>Students need improved </a:t>
            </a:r>
            <a:r>
              <a:rPr lang="en-US" sz="2000" b="1" dirty="0">
                <a:latin typeface="Corbel" charset="0"/>
                <a:ea typeface="Corbel" charset="0"/>
                <a:cs typeface="Corbel" charset="0"/>
              </a:rPr>
              <a:t>interview skills</a:t>
            </a:r>
            <a:r>
              <a:rPr lang="en-US" sz="2000" dirty="0">
                <a:latin typeface="Corbel" charset="0"/>
                <a:ea typeface="Corbel" charset="0"/>
                <a:cs typeface="Corbel" charset="0"/>
              </a:rPr>
              <a:t> </a:t>
            </a:r>
          </a:p>
          <a:p>
            <a:pPr lvl="1"/>
            <a:r>
              <a:rPr lang="en-US" sz="2000" dirty="0">
                <a:latin typeface="Corbel" charset="0"/>
                <a:ea typeface="Corbel" charset="0"/>
                <a:cs typeface="Corbel" charset="0"/>
              </a:rPr>
              <a:t>Students need improved </a:t>
            </a:r>
            <a:r>
              <a:rPr lang="en-US" sz="2000" b="1" dirty="0">
                <a:latin typeface="Corbel" charset="0"/>
                <a:ea typeface="Corbel" charset="0"/>
                <a:cs typeface="Corbel" charset="0"/>
              </a:rPr>
              <a:t>writing skills </a:t>
            </a:r>
            <a:r>
              <a:rPr lang="en-US" sz="2000" dirty="0" smtClean="0">
                <a:latin typeface="Corbel" charset="0"/>
                <a:ea typeface="Corbel" charset="0"/>
                <a:cs typeface="Corbel" charset="0"/>
              </a:rPr>
              <a:t>for application</a:t>
            </a:r>
            <a:r>
              <a:rPr lang="en-US" sz="2000" dirty="0">
                <a:latin typeface="Corbel" charset="0"/>
                <a:ea typeface="Corbel" charset="0"/>
                <a:cs typeface="Corbel" charset="0"/>
              </a:rPr>
              <a:t> </a:t>
            </a:r>
            <a:r>
              <a:rPr lang="en-US" sz="2000" dirty="0" smtClean="0">
                <a:latin typeface="Corbel" charset="0"/>
                <a:ea typeface="Corbel" charset="0"/>
                <a:cs typeface="Corbel" charset="0"/>
              </a:rPr>
              <a:t>and resume</a:t>
            </a:r>
            <a:r>
              <a:rPr lang="en-US" sz="2000" dirty="0">
                <a:latin typeface="Corbel" charset="0"/>
                <a:ea typeface="Corbel" charset="0"/>
                <a:cs typeface="Corbel" charset="0"/>
              </a:rPr>
              <a:t>s</a:t>
            </a:r>
          </a:p>
        </p:txBody>
      </p:sp>
      <p:sp>
        <p:nvSpPr>
          <p:cNvPr id="4" name="Content Placeholder 2">
            <a:extLst>
              <a:ext uri="{FF2B5EF4-FFF2-40B4-BE49-F238E27FC236}">
                <a16:creationId xmlns="" xmlns:a16="http://schemas.microsoft.com/office/drawing/2014/main" id="{E75565EE-1886-4BCB-948B-CE98105EC3B2}"/>
              </a:ext>
            </a:extLst>
          </p:cNvPr>
          <p:cNvSpPr txBox="1">
            <a:spLocks/>
          </p:cNvSpPr>
          <p:nvPr/>
        </p:nvSpPr>
        <p:spPr>
          <a:xfrm>
            <a:off x="1077462" y="1749467"/>
            <a:ext cx="7794398" cy="4157681"/>
          </a:xfrm>
          <a:prstGeom prst="rect">
            <a:avLst/>
          </a:prstGeom>
          <a:ln>
            <a:noFill/>
          </a:ln>
        </p:spPr>
        <p:txBody>
          <a:bodyPr vert="horz" lIns="91440" tIns="45720" rIns="91440" bIns="45720" rtlCol="0" anchor="t">
            <a:normAutofit/>
          </a:bodyPr>
          <a:lstStyle>
            <a:lvl1pPr marL="0" indent="0" algn="l" defTabSz="914377" rtl="0" eaLnBrk="1" latinLnBrk="0" hangingPunct="1">
              <a:lnSpc>
                <a:spcPct val="90000"/>
              </a:lnSpc>
              <a:spcBef>
                <a:spcPts val="1000"/>
              </a:spcBef>
              <a:buFontTx/>
              <a:buNone/>
              <a:defRPr sz="2800" b="0" kern="1200">
                <a:solidFill>
                  <a:schemeClr val="tx2"/>
                </a:solidFill>
                <a:latin typeface="Arial" charset="0"/>
                <a:ea typeface="Arial" charset="0"/>
                <a:cs typeface="Arial" charset="0"/>
              </a:defRPr>
            </a:lvl1pPr>
            <a:lvl2pPr marL="685783" indent="-228594" algn="l" defTabSz="914377" rtl="0" eaLnBrk="1" latinLnBrk="0" hangingPunct="1">
              <a:lnSpc>
                <a:spcPct val="90000"/>
              </a:lnSpc>
              <a:spcBef>
                <a:spcPts val="1000"/>
              </a:spcBef>
              <a:buFont typeface="Arial"/>
              <a:buChar char="•"/>
              <a:defRPr sz="2400" b="0" kern="1200">
                <a:solidFill>
                  <a:schemeClr val="tx2"/>
                </a:solidFill>
                <a:latin typeface="Arial" charset="0"/>
                <a:ea typeface="Arial" charset="0"/>
                <a:cs typeface="Arial" charset="0"/>
              </a:defRPr>
            </a:lvl2pPr>
            <a:lvl3pPr marL="1142971" indent="-228594" algn="l" defTabSz="914377" rtl="0" eaLnBrk="1" latinLnBrk="0" hangingPunct="1">
              <a:lnSpc>
                <a:spcPct val="90000"/>
              </a:lnSpc>
              <a:spcBef>
                <a:spcPts val="1100"/>
              </a:spcBef>
              <a:buFont typeface="Meiryo-Bold" charset="-128"/>
              <a:buChar char="►"/>
              <a:defRPr sz="1600" b="0" kern="1200">
                <a:solidFill>
                  <a:schemeClr val="accent1"/>
                </a:solidFill>
                <a:latin typeface="Arial" charset="0"/>
                <a:ea typeface="Arial" charset="0"/>
                <a:cs typeface="Arial" charset="0"/>
              </a:defRPr>
            </a:lvl3pPr>
            <a:lvl4pPr marL="1600160" indent="-182875" algn="l" defTabSz="914377" rtl="0" eaLnBrk="1" latinLnBrk="0" hangingPunct="1">
              <a:lnSpc>
                <a:spcPct val="90000"/>
              </a:lnSpc>
              <a:spcBef>
                <a:spcPts val="1100"/>
              </a:spcBef>
              <a:buFont typeface=".AppleSystemUIFont" charset="-120"/>
              <a:buChar char="−"/>
              <a:defRPr sz="1600" b="0" kern="1200">
                <a:solidFill>
                  <a:schemeClr val="accent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a:buChar char="•"/>
              <a:defRPr sz="1800" kern="1200">
                <a:solidFill>
                  <a:schemeClr val="tx2"/>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400" dirty="0">
              <a:latin typeface="Corbel" charset="0"/>
              <a:ea typeface="Corbel" charset="0"/>
              <a:cs typeface="Corbel" charset="0"/>
            </a:endParaRPr>
          </a:p>
        </p:txBody>
      </p:sp>
      <p:sp>
        <p:nvSpPr>
          <p:cNvPr id="7" name="TextBox 6"/>
          <p:cNvSpPr txBox="1"/>
          <p:nvPr/>
        </p:nvSpPr>
        <p:spPr>
          <a:xfrm>
            <a:off x="6004874" y="75414"/>
            <a:ext cx="2752627" cy="6485642"/>
          </a:xfrm>
          <a:prstGeom prst="rect">
            <a:avLst/>
          </a:prstGeom>
        </p:spPr>
        <p:txBody>
          <a:bodyPr vert="horz" wrap="square" lIns="91440" tIns="45720" rIns="91440" bIns="45720" rtlCol="0">
            <a:normAutofit/>
          </a:bodyPr>
          <a:lstStyle/>
          <a:p>
            <a:endParaRPr lang="en-US" dirty="0"/>
          </a:p>
        </p:txBody>
      </p:sp>
      <p:sp>
        <p:nvSpPr>
          <p:cNvPr id="8" name="TextBox 7"/>
          <p:cNvSpPr txBox="1"/>
          <p:nvPr/>
        </p:nvSpPr>
        <p:spPr>
          <a:xfrm>
            <a:off x="6137159" y="1244338"/>
            <a:ext cx="2582944" cy="4147793"/>
          </a:xfrm>
          <a:prstGeom prst="rect">
            <a:avLst/>
          </a:prstGeom>
        </p:spPr>
        <p:txBody>
          <a:bodyPr vert="horz" wrap="square" lIns="91440" tIns="45720" rIns="91440" bIns="45720" rtlCol="0">
            <a:normAutofit/>
          </a:bodyPr>
          <a:lstStyle/>
          <a:p>
            <a:endParaRPr lang="en-US" dirty="0"/>
          </a:p>
        </p:txBody>
      </p:sp>
      <p:sp>
        <p:nvSpPr>
          <p:cNvPr id="5" name="TextBox 4"/>
          <p:cNvSpPr txBox="1"/>
          <p:nvPr/>
        </p:nvSpPr>
        <p:spPr>
          <a:xfrm>
            <a:off x="1382486" y="827314"/>
            <a:ext cx="914400" cy="914400"/>
          </a:xfrm>
          <a:prstGeom prst="rect">
            <a:avLst/>
          </a:prstGeom>
        </p:spPr>
        <p:txBody>
          <a:bodyPr vert="horz" wrap="none" lIns="91440" tIns="45720" rIns="91440" bIns="45720" rtlCol="0">
            <a:normAutofit/>
          </a:bodyPr>
          <a:lstStyle/>
          <a:p>
            <a:endParaRPr lang="en-US" dirty="0"/>
          </a:p>
        </p:txBody>
      </p:sp>
      <p:sp>
        <p:nvSpPr>
          <p:cNvPr id="14" name="Content Placeholder 11"/>
          <p:cNvSpPr txBox="1">
            <a:spLocks/>
          </p:cNvSpPr>
          <p:nvPr/>
        </p:nvSpPr>
        <p:spPr>
          <a:xfrm>
            <a:off x="447518" y="2243516"/>
            <a:ext cx="4301053" cy="4075509"/>
          </a:xfrm>
          <a:prstGeom prst="rect">
            <a:avLst/>
          </a:prstGeom>
          <a:ln>
            <a:noFill/>
          </a:ln>
        </p:spPr>
        <p:txBody>
          <a:bodyPr vert="horz" lIns="91440" tIns="45720" rIns="91440" bIns="45720" rtlCol="0">
            <a:noAutofit/>
          </a:bodyPr>
          <a:lstStyle>
            <a:lvl1pPr marL="0" indent="0" algn="l" defTabSz="914377" rtl="0" eaLnBrk="1" latinLnBrk="0" hangingPunct="1">
              <a:lnSpc>
                <a:spcPct val="90000"/>
              </a:lnSpc>
              <a:spcBef>
                <a:spcPts val="1000"/>
              </a:spcBef>
              <a:buFontTx/>
              <a:buNone/>
              <a:defRPr sz="2800" b="0" kern="1200" baseline="0">
                <a:solidFill>
                  <a:schemeClr val="tx2"/>
                </a:solidFill>
                <a:latin typeface="Arial" charset="0"/>
                <a:ea typeface="Arial" charset="0"/>
                <a:cs typeface="Arial" charset="0"/>
              </a:defRPr>
            </a:lvl1pPr>
            <a:lvl2pPr marL="457189" indent="-228594" algn="l" defTabSz="914377" rtl="0" eaLnBrk="1" latinLnBrk="0" hangingPunct="1">
              <a:lnSpc>
                <a:spcPct val="90000"/>
              </a:lnSpc>
              <a:spcBef>
                <a:spcPts val="1000"/>
              </a:spcBef>
              <a:buFont typeface="Arial"/>
              <a:buChar char="•"/>
              <a:defRPr sz="2400" b="0" kern="1200">
                <a:solidFill>
                  <a:schemeClr val="tx2"/>
                </a:solidFill>
                <a:latin typeface="Arial" charset="0"/>
                <a:ea typeface="Arial" charset="0"/>
                <a:cs typeface="Arial" charset="0"/>
              </a:defRPr>
            </a:lvl2pPr>
            <a:lvl3pPr marL="1142971" indent="-228594" algn="l" defTabSz="914377" rtl="0" eaLnBrk="1" latinLnBrk="0" hangingPunct="1">
              <a:lnSpc>
                <a:spcPct val="90000"/>
              </a:lnSpc>
              <a:spcBef>
                <a:spcPts val="1100"/>
              </a:spcBef>
              <a:buFont typeface="Meiryo-Bold" charset="-128"/>
              <a:buChar char="►"/>
              <a:defRPr sz="1600" b="0" kern="1200">
                <a:solidFill>
                  <a:schemeClr val="accent1"/>
                </a:solidFill>
                <a:latin typeface="Arial" charset="0"/>
                <a:ea typeface="Arial" charset="0"/>
                <a:cs typeface="Arial" charset="0"/>
              </a:defRPr>
            </a:lvl3pPr>
            <a:lvl4pPr marL="1600160" indent="-182875" algn="l" defTabSz="914377" rtl="0" eaLnBrk="1" latinLnBrk="0" hangingPunct="1">
              <a:lnSpc>
                <a:spcPct val="90000"/>
              </a:lnSpc>
              <a:spcBef>
                <a:spcPts val="1100"/>
              </a:spcBef>
              <a:buFont typeface=".AppleSystemUIFont" charset="-120"/>
              <a:buChar char="−"/>
              <a:defRPr sz="1600" b="0" kern="1200">
                <a:solidFill>
                  <a:schemeClr val="accent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a:buChar char="•"/>
              <a:defRPr sz="1800" kern="1200">
                <a:solidFill>
                  <a:schemeClr val="tx2"/>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r>
              <a:rPr lang="en-US" sz="2000" b="1" dirty="0">
                <a:latin typeface="Corbel" charset="0"/>
                <a:ea typeface="Corbel" charset="0"/>
                <a:cs typeface="Corbel" charset="0"/>
              </a:rPr>
              <a:t>Lack of staff time </a:t>
            </a:r>
            <a:r>
              <a:rPr lang="en-US" sz="2000" dirty="0" smtClean="0">
                <a:latin typeface="Corbel" charset="0"/>
                <a:ea typeface="Corbel" charset="0"/>
                <a:cs typeface="Corbel" charset="0"/>
              </a:rPr>
              <a:t>for </a:t>
            </a:r>
            <a:r>
              <a:rPr lang="en-US" sz="2000" dirty="0">
                <a:latin typeface="Corbel" charset="0"/>
                <a:ea typeface="Corbel" charset="0"/>
                <a:cs typeface="Corbel" charset="0"/>
              </a:rPr>
              <a:t>case </a:t>
            </a:r>
            <a:r>
              <a:rPr lang="en-US" sz="2000" dirty="0" smtClean="0">
                <a:latin typeface="Corbel" charset="0"/>
                <a:ea typeface="Corbel" charset="0"/>
                <a:cs typeface="Corbel" charset="0"/>
              </a:rPr>
              <a:t>management </a:t>
            </a:r>
          </a:p>
          <a:p>
            <a:pPr marL="860425" lvl="2" indent="-225425"/>
            <a:r>
              <a:rPr lang="en-US" sz="2000" dirty="0" smtClean="0">
                <a:latin typeface="Corbel" charset="0"/>
                <a:ea typeface="Corbel" charset="0"/>
                <a:cs typeface="Corbel" charset="0"/>
              </a:rPr>
              <a:t>CP = 38% very challenging </a:t>
            </a:r>
          </a:p>
          <a:p>
            <a:pPr marL="860425" lvl="2" indent="-225425"/>
            <a:r>
              <a:rPr lang="en-US" sz="2000" dirty="0" smtClean="0">
                <a:latin typeface="Corbel" charset="0"/>
                <a:ea typeface="Corbel" charset="0"/>
                <a:cs typeface="Corbel" charset="0"/>
              </a:rPr>
              <a:t>Faculty </a:t>
            </a:r>
            <a:r>
              <a:rPr lang="en-US" sz="2000" dirty="0">
                <a:latin typeface="Corbel" charset="0"/>
                <a:ea typeface="Corbel" charset="0"/>
                <a:cs typeface="Corbel" charset="0"/>
              </a:rPr>
              <a:t>= 32% very challenging</a:t>
            </a:r>
          </a:p>
          <a:p>
            <a:pPr lvl="1"/>
            <a:r>
              <a:rPr lang="en-US" sz="2000" dirty="0" smtClean="0">
                <a:latin typeface="Corbel" charset="0"/>
                <a:ea typeface="Corbel" charset="0"/>
                <a:cs typeface="Corbel" charset="0"/>
              </a:rPr>
              <a:t>Students </a:t>
            </a:r>
            <a:r>
              <a:rPr lang="en-US" sz="2000" b="1" dirty="0">
                <a:latin typeface="Corbel" charset="0"/>
                <a:ea typeface="Corbel" charset="0"/>
                <a:cs typeface="Corbel" charset="0"/>
              </a:rPr>
              <a:t>already working </a:t>
            </a:r>
            <a:endParaRPr lang="en-US" sz="2000" b="1" dirty="0" smtClean="0">
              <a:latin typeface="Corbel" charset="0"/>
              <a:ea typeface="Corbel" charset="0"/>
              <a:cs typeface="Corbel" charset="0"/>
            </a:endParaRPr>
          </a:p>
          <a:p>
            <a:pPr lvl="1"/>
            <a:r>
              <a:rPr lang="en-US" sz="2000" dirty="0" smtClean="0">
                <a:latin typeface="Corbel" charset="0"/>
                <a:ea typeface="Corbel" charset="0"/>
                <a:cs typeface="Corbel" charset="0"/>
              </a:rPr>
              <a:t>Students </a:t>
            </a:r>
            <a:r>
              <a:rPr lang="en-US" sz="2000" b="1" dirty="0">
                <a:latin typeface="Corbel" charset="0"/>
                <a:ea typeface="Corbel" charset="0"/>
                <a:cs typeface="Corbel" charset="0"/>
              </a:rPr>
              <a:t>lack resources </a:t>
            </a:r>
            <a:r>
              <a:rPr lang="en-US" sz="2000" dirty="0" smtClean="0">
                <a:latin typeface="Corbel" charset="0"/>
                <a:ea typeface="Corbel" charset="0"/>
                <a:cs typeface="Corbel" charset="0"/>
              </a:rPr>
              <a:t>(e.g., clothing</a:t>
            </a:r>
            <a:r>
              <a:rPr lang="en-US" sz="2000" dirty="0">
                <a:latin typeface="Corbel" charset="0"/>
                <a:ea typeface="Corbel" charset="0"/>
                <a:cs typeface="Corbel" charset="0"/>
              </a:rPr>
              <a:t>, transportation, child care, etc</a:t>
            </a:r>
            <a:r>
              <a:rPr lang="en-US" sz="2000" dirty="0" smtClean="0">
                <a:latin typeface="Corbel" charset="0"/>
                <a:ea typeface="Corbel" charset="0"/>
                <a:cs typeface="Corbel" charset="0"/>
              </a:rPr>
              <a:t>.)</a:t>
            </a:r>
            <a:r>
              <a:rPr lang="en-US" sz="2000" dirty="0">
                <a:latin typeface="Corbel" charset="0"/>
                <a:ea typeface="Corbel" charset="0"/>
                <a:cs typeface="Corbel" charset="0"/>
              </a:rPr>
              <a:t> </a:t>
            </a:r>
          </a:p>
        </p:txBody>
      </p:sp>
    </p:spTree>
    <p:extLst>
      <p:ext uri="{BB962C8B-B14F-4D97-AF65-F5344CB8AC3E}">
        <p14:creationId xmlns:p14="http://schemas.microsoft.com/office/powerpoint/2010/main" val="945403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7935" y="1086685"/>
            <a:ext cx="5864551" cy="1351715"/>
          </a:xfrm>
        </p:spPr>
        <p:txBody>
          <a:bodyPr>
            <a:noAutofit/>
          </a:bodyPr>
          <a:lstStyle/>
          <a:p>
            <a:pPr lvl="0"/>
            <a:r>
              <a:rPr lang="en-US" sz="3600" b="1" dirty="0"/>
              <a:t>Challenges to Job Placement </a:t>
            </a:r>
            <a:r>
              <a:rPr lang="en-US" sz="2800" b="1" dirty="0"/>
              <a:t>(continued)</a:t>
            </a:r>
            <a:r>
              <a:rPr lang="en-US" sz="3600" b="1" dirty="0"/>
              <a:t/>
            </a:r>
            <a:br>
              <a:rPr lang="en-US" sz="3600" b="1" dirty="0"/>
            </a:br>
            <a:r>
              <a:rPr lang="en-US" sz="2000" b="1" dirty="0"/>
              <a:t/>
            </a:r>
            <a:br>
              <a:rPr lang="en-US" sz="2000" b="1" dirty="0"/>
            </a:br>
            <a:r>
              <a:rPr lang="en-US" sz="2000" dirty="0"/>
              <a:t>Additional emerging themes (from analysis of open-ended responses)</a:t>
            </a:r>
            <a:endParaRPr lang="en-US" sz="2000" dirty="0">
              <a:latin typeface="Corbel"/>
              <a:cs typeface="Corbel"/>
            </a:endParaRPr>
          </a:p>
        </p:txBody>
      </p:sp>
      <p:sp>
        <p:nvSpPr>
          <p:cNvPr id="6" name="Content Placeholder 5"/>
          <p:cNvSpPr>
            <a:spLocks noGrp="1"/>
          </p:cNvSpPr>
          <p:nvPr>
            <p:ph idx="1"/>
          </p:nvPr>
        </p:nvSpPr>
        <p:spPr>
          <a:xfrm>
            <a:off x="3561886" y="3046032"/>
            <a:ext cx="5178755" cy="3811968"/>
          </a:xfrm>
        </p:spPr>
        <p:txBody>
          <a:bodyPr>
            <a:normAutofit/>
          </a:bodyPr>
          <a:lstStyle/>
          <a:p>
            <a:pPr marL="342900" lvl="0" indent="-342900">
              <a:buFont typeface="Arial" charset="0"/>
              <a:buChar char="•"/>
            </a:pPr>
            <a:r>
              <a:rPr lang="en-US" sz="2400" dirty="0">
                <a:latin typeface="Corbel" charset="0"/>
                <a:ea typeface="Corbel" charset="0"/>
                <a:cs typeface="Corbel" charset="0"/>
              </a:rPr>
              <a:t>Students need to recognize the importance of career preparation and understand the time and effort it takes to find a meaningful job</a:t>
            </a:r>
          </a:p>
          <a:p>
            <a:pPr marL="342900" lvl="0" indent="-342900">
              <a:buFont typeface="Arial" charset="0"/>
              <a:buChar char="•"/>
            </a:pPr>
            <a:endParaRPr lang="en-US" sz="2400" dirty="0">
              <a:latin typeface="Corbel" charset="0"/>
              <a:ea typeface="Corbel" charset="0"/>
              <a:cs typeface="Corbel" charset="0"/>
            </a:endParaRPr>
          </a:p>
          <a:p>
            <a:pPr marL="342900" indent="-342900">
              <a:buFont typeface="Arial" charset="0"/>
              <a:buChar char="•"/>
            </a:pPr>
            <a:r>
              <a:rPr lang="en-US" sz="2400" dirty="0">
                <a:latin typeface="Corbel" charset="0"/>
                <a:ea typeface="Corbel" charset="0"/>
                <a:cs typeface="Corbel" charset="0"/>
              </a:rPr>
              <a:t>Lack of Institutional support</a:t>
            </a:r>
          </a:p>
          <a:p>
            <a:pPr marL="342900" lvl="0" indent="-342900">
              <a:buFont typeface="Arial" charset="0"/>
              <a:buChar char="•"/>
            </a:pPr>
            <a:endParaRPr lang="en-US" sz="2400" b="1" dirty="0"/>
          </a:p>
          <a:p>
            <a:pPr lvl="0"/>
            <a:endParaRPr lang="en-US" sz="2400" dirty="0"/>
          </a:p>
          <a:p>
            <a:endParaRPr lang="en-US" dirty="0"/>
          </a:p>
        </p:txBody>
      </p:sp>
      <p:sp>
        <p:nvSpPr>
          <p:cNvPr id="4" name="Content Placeholder 2">
            <a:extLst>
              <a:ext uri="{FF2B5EF4-FFF2-40B4-BE49-F238E27FC236}">
                <a16:creationId xmlns="" xmlns:a16="http://schemas.microsoft.com/office/drawing/2014/main" id="{E75565EE-1886-4BCB-948B-CE98105EC3B2}"/>
              </a:ext>
            </a:extLst>
          </p:cNvPr>
          <p:cNvSpPr txBox="1">
            <a:spLocks/>
          </p:cNvSpPr>
          <p:nvPr/>
        </p:nvSpPr>
        <p:spPr>
          <a:xfrm>
            <a:off x="1077462" y="1724377"/>
            <a:ext cx="7794398" cy="4157681"/>
          </a:xfrm>
          <a:prstGeom prst="rect">
            <a:avLst/>
          </a:prstGeom>
          <a:ln>
            <a:noFill/>
          </a:ln>
        </p:spPr>
        <p:txBody>
          <a:bodyPr vert="horz" lIns="91440" tIns="45720" rIns="91440" bIns="45720" rtlCol="0" anchor="t">
            <a:normAutofit/>
          </a:bodyPr>
          <a:lstStyle>
            <a:lvl1pPr marL="0" indent="0" algn="l" defTabSz="914377" rtl="0" eaLnBrk="1" latinLnBrk="0" hangingPunct="1">
              <a:lnSpc>
                <a:spcPct val="90000"/>
              </a:lnSpc>
              <a:spcBef>
                <a:spcPts val="1000"/>
              </a:spcBef>
              <a:buFontTx/>
              <a:buNone/>
              <a:defRPr sz="2800" b="0" kern="1200">
                <a:solidFill>
                  <a:schemeClr val="tx2"/>
                </a:solidFill>
                <a:latin typeface="Arial" charset="0"/>
                <a:ea typeface="Arial" charset="0"/>
                <a:cs typeface="Arial" charset="0"/>
              </a:defRPr>
            </a:lvl1pPr>
            <a:lvl2pPr marL="685783" indent="-228594" algn="l" defTabSz="914377" rtl="0" eaLnBrk="1" latinLnBrk="0" hangingPunct="1">
              <a:lnSpc>
                <a:spcPct val="90000"/>
              </a:lnSpc>
              <a:spcBef>
                <a:spcPts val="1000"/>
              </a:spcBef>
              <a:buFont typeface="Arial"/>
              <a:buChar char="•"/>
              <a:defRPr sz="2400" b="0" kern="1200">
                <a:solidFill>
                  <a:schemeClr val="tx2"/>
                </a:solidFill>
                <a:latin typeface="Arial" charset="0"/>
                <a:ea typeface="Arial" charset="0"/>
                <a:cs typeface="Arial" charset="0"/>
              </a:defRPr>
            </a:lvl2pPr>
            <a:lvl3pPr marL="1142971" indent="-228594" algn="l" defTabSz="914377" rtl="0" eaLnBrk="1" latinLnBrk="0" hangingPunct="1">
              <a:lnSpc>
                <a:spcPct val="90000"/>
              </a:lnSpc>
              <a:spcBef>
                <a:spcPts val="1100"/>
              </a:spcBef>
              <a:buFont typeface="Meiryo-Bold" charset="-128"/>
              <a:buChar char="►"/>
              <a:defRPr sz="1600" b="0" kern="1200">
                <a:solidFill>
                  <a:schemeClr val="accent1"/>
                </a:solidFill>
                <a:latin typeface="Arial" charset="0"/>
                <a:ea typeface="Arial" charset="0"/>
                <a:cs typeface="Arial" charset="0"/>
              </a:defRPr>
            </a:lvl3pPr>
            <a:lvl4pPr marL="1600160" indent="-182875" algn="l" defTabSz="914377" rtl="0" eaLnBrk="1" latinLnBrk="0" hangingPunct="1">
              <a:lnSpc>
                <a:spcPct val="90000"/>
              </a:lnSpc>
              <a:spcBef>
                <a:spcPts val="1100"/>
              </a:spcBef>
              <a:buFont typeface=".AppleSystemUIFont" charset="-120"/>
              <a:buChar char="−"/>
              <a:defRPr sz="1600" b="0" kern="1200">
                <a:solidFill>
                  <a:schemeClr val="accent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a:buChar char="•"/>
              <a:defRPr sz="1800" kern="1200">
                <a:solidFill>
                  <a:schemeClr val="tx2"/>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400" dirty="0">
              <a:latin typeface="Corbel" charset="0"/>
              <a:ea typeface="Corbel" charset="0"/>
              <a:cs typeface="Corbel" charset="0"/>
            </a:endParaRPr>
          </a:p>
        </p:txBody>
      </p:sp>
      <p:sp>
        <p:nvSpPr>
          <p:cNvPr id="3" name="TextBox 2"/>
          <p:cNvSpPr txBox="1"/>
          <p:nvPr/>
        </p:nvSpPr>
        <p:spPr>
          <a:xfrm>
            <a:off x="520033" y="3299789"/>
            <a:ext cx="2612572" cy="1416389"/>
          </a:xfrm>
          <a:prstGeom prst="rect">
            <a:avLst/>
          </a:prstGeom>
        </p:spPr>
        <p:txBody>
          <a:bodyPr vert="horz" wrap="square" lIns="91440" tIns="45720" rIns="91440" bIns="45720" rtlCol="0">
            <a:normAutofit/>
          </a:bodyPr>
          <a:lstStyle/>
          <a:p>
            <a:r>
              <a:rPr lang="en-US" sz="1600" i="1" dirty="0">
                <a:solidFill>
                  <a:schemeClr val="bg1"/>
                </a:solidFill>
                <a:latin typeface="Corbel" charset="0"/>
                <a:ea typeface="Corbel" charset="0"/>
                <a:cs typeface="Corbel" charset="0"/>
              </a:rPr>
              <a:t>“The challenge is convincing students that this knowledge and experience will make them more successful.”</a:t>
            </a:r>
          </a:p>
        </p:txBody>
      </p:sp>
      <p:sp>
        <p:nvSpPr>
          <p:cNvPr id="7" name="TextBox 6"/>
          <p:cNvSpPr txBox="1"/>
          <p:nvPr/>
        </p:nvSpPr>
        <p:spPr>
          <a:xfrm>
            <a:off x="261257" y="4855029"/>
            <a:ext cx="2612572" cy="1014257"/>
          </a:xfrm>
          <a:prstGeom prst="rect">
            <a:avLst/>
          </a:prstGeom>
        </p:spPr>
        <p:txBody>
          <a:bodyPr vert="horz" wrap="square" lIns="91440" tIns="45720" rIns="91440" bIns="45720" rtlCol="0">
            <a:normAutofit/>
          </a:bodyPr>
          <a:lstStyle/>
          <a:p>
            <a:endParaRPr lang="en-US" dirty="0"/>
          </a:p>
        </p:txBody>
      </p:sp>
      <p:sp>
        <p:nvSpPr>
          <p:cNvPr id="8" name="Rectangle 7"/>
          <p:cNvSpPr/>
          <p:nvPr/>
        </p:nvSpPr>
        <p:spPr>
          <a:xfrm>
            <a:off x="130628" y="4907656"/>
            <a:ext cx="2873829" cy="1323439"/>
          </a:xfrm>
          <a:prstGeom prst="rect">
            <a:avLst/>
          </a:prstGeom>
        </p:spPr>
        <p:txBody>
          <a:bodyPr wrap="square">
            <a:spAutoFit/>
          </a:bodyPr>
          <a:lstStyle/>
          <a:p>
            <a:pPr marR="0" lvl="1">
              <a:spcBef>
                <a:spcPts val="0"/>
              </a:spcBef>
              <a:spcAft>
                <a:spcPts val="0"/>
              </a:spcAft>
            </a:pPr>
            <a:r>
              <a:rPr lang="en-US" sz="1600" i="1" dirty="0">
                <a:solidFill>
                  <a:schemeClr val="bg1"/>
                </a:solidFill>
                <a:latin typeface="Corbel" charset="0"/>
                <a:ea typeface="Corbel" charset="0"/>
                <a:cs typeface="Corbel" charset="0"/>
              </a:rPr>
              <a:t>“The campus culture isn't in tune with the idea of WBL. It needs to be embedded in how we orient our students and staff/faculty.”</a:t>
            </a:r>
            <a:endParaRPr lang="en-US" sz="1600" i="1" dirty="0">
              <a:solidFill>
                <a:schemeClr val="bg1"/>
              </a:solidFill>
              <a:effectLst/>
              <a:latin typeface="Corbel" charset="0"/>
              <a:ea typeface="Corbel" charset="0"/>
              <a:cs typeface="Corbel" charset="0"/>
            </a:endParaRPr>
          </a:p>
        </p:txBody>
      </p:sp>
    </p:spTree>
    <p:extLst>
      <p:ext uri="{BB962C8B-B14F-4D97-AF65-F5344CB8AC3E}">
        <p14:creationId xmlns:p14="http://schemas.microsoft.com/office/powerpoint/2010/main" val="603046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71256" y="1113547"/>
            <a:ext cx="5072744" cy="2217481"/>
          </a:xfrm>
        </p:spPr>
        <p:txBody>
          <a:bodyPr/>
          <a:lstStyle/>
          <a:p>
            <a:r>
              <a:rPr lang="en-US" sz="4400"/>
              <a:t>Supports and Professional Development Needed</a:t>
            </a:r>
            <a:endParaRPr lang="en-US" sz="4400" dirty="0"/>
          </a:p>
        </p:txBody>
      </p:sp>
      <p:sp>
        <p:nvSpPr>
          <p:cNvPr id="3" name="Slide Number Placeholder 2"/>
          <p:cNvSpPr>
            <a:spLocks noGrp="1"/>
          </p:cNvSpPr>
          <p:nvPr>
            <p:ph type="sldNum" sz="quarter" idx="12"/>
          </p:nvPr>
        </p:nvSpPr>
        <p:spPr/>
        <p:txBody>
          <a:bodyPr/>
          <a:lstStyle/>
          <a:p>
            <a:fld id="{EB5F17B8-507F-E644-928E-C5CCEC3C812F}" type="slidenum">
              <a:rPr lang="en-US" smtClean="0"/>
              <a:pPr/>
              <a:t>24</a:t>
            </a:fld>
            <a:endParaRPr lang="en-US" dirty="0"/>
          </a:p>
        </p:txBody>
      </p:sp>
    </p:spTree>
    <p:extLst>
      <p:ext uri="{BB962C8B-B14F-4D97-AF65-F5344CB8AC3E}">
        <p14:creationId xmlns:p14="http://schemas.microsoft.com/office/powerpoint/2010/main" val="821657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42" y="641030"/>
            <a:ext cx="8260319" cy="1186993"/>
          </a:xfrm>
        </p:spPr>
        <p:txBody>
          <a:bodyPr>
            <a:normAutofit fontScale="90000"/>
          </a:bodyPr>
          <a:lstStyle/>
          <a:p>
            <a:r>
              <a:rPr lang="en-US" sz="4000" b="1" dirty="0"/>
              <a:t>Support Needed: To expand/improve Applied &amp; WBL</a:t>
            </a:r>
          </a:p>
        </p:txBody>
      </p:sp>
      <p:sp>
        <p:nvSpPr>
          <p:cNvPr id="3" name="Content Placeholder 2"/>
          <p:cNvSpPr>
            <a:spLocks noGrp="1"/>
          </p:cNvSpPr>
          <p:nvPr>
            <p:ph idx="1"/>
          </p:nvPr>
        </p:nvSpPr>
        <p:spPr>
          <a:xfrm>
            <a:off x="459141" y="1828023"/>
            <a:ext cx="8260319" cy="4206657"/>
          </a:xfrm>
        </p:spPr>
        <p:txBody>
          <a:bodyPr>
            <a:normAutofit fontScale="92500"/>
          </a:bodyPr>
          <a:lstStyle/>
          <a:p>
            <a:r>
              <a:rPr lang="en-US" dirty="0">
                <a:latin typeface="Corbel" charset="0"/>
                <a:ea typeface="Corbel" charset="0"/>
                <a:cs typeface="Corbel" charset="0"/>
              </a:rPr>
              <a:t>College Perspective Survey and Faculty Survey respondents agreed:</a:t>
            </a:r>
          </a:p>
          <a:p>
            <a:pPr marL="342900" indent="-342900">
              <a:buFont typeface="Arial" charset="0"/>
              <a:buChar char="•"/>
            </a:pPr>
            <a:r>
              <a:rPr lang="en-US" dirty="0">
                <a:latin typeface="Corbel" charset="0"/>
                <a:ea typeface="Corbel" charset="0"/>
                <a:cs typeface="Corbel" charset="0"/>
              </a:rPr>
              <a:t>All 6 types of supports are needed</a:t>
            </a:r>
          </a:p>
          <a:p>
            <a:pPr marL="342900" indent="-342900">
              <a:buFont typeface="Arial" charset="0"/>
              <a:buChar char="•"/>
            </a:pPr>
            <a:r>
              <a:rPr lang="en-US" dirty="0">
                <a:latin typeface="Corbel" charset="0"/>
                <a:ea typeface="Corbel" charset="0"/>
                <a:cs typeface="Corbel" charset="0"/>
              </a:rPr>
              <a:t> The top 2 support needs are:</a:t>
            </a:r>
            <a:endParaRPr lang="en-US" sz="1800" dirty="0">
              <a:latin typeface="Corbel" charset="0"/>
              <a:ea typeface="Corbel" charset="0"/>
              <a:cs typeface="Corbel" charset="0"/>
            </a:endParaRPr>
          </a:p>
          <a:p>
            <a:pPr marL="1142983" lvl="1" indent="-457200">
              <a:buFont typeface="+mj-lt"/>
              <a:buAutoNum type="arabicPeriod"/>
            </a:pPr>
            <a:r>
              <a:rPr lang="en-US" b="1" dirty="0">
                <a:latin typeface="Corbel" charset="0"/>
                <a:ea typeface="Corbel" charset="0"/>
                <a:cs typeface="Corbel" charset="0"/>
              </a:rPr>
              <a:t>Support for preparing students for experiences</a:t>
            </a:r>
            <a:endParaRPr lang="en-US" sz="1400" b="1" dirty="0">
              <a:latin typeface="Corbel" charset="0"/>
              <a:ea typeface="Corbel" charset="0"/>
              <a:cs typeface="Corbel" charset="0"/>
            </a:endParaRPr>
          </a:p>
          <a:p>
            <a:pPr marL="1603375" lvl="2" indent="-344488"/>
            <a:r>
              <a:rPr lang="en-US" dirty="0">
                <a:latin typeface="Corbel" charset="0"/>
                <a:ea typeface="Corbel" charset="0"/>
                <a:cs typeface="Corbel" charset="0"/>
              </a:rPr>
              <a:t>79% of College Perspective Survey respondents reported this as a support needed</a:t>
            </a:r>
            <a:endParaRPr lang="en-US" sz="800" dirty="0">
              <a:latin typeface="Corbel" charset="0"/>
              <a:ea typeface="Corbel" charset="0"/>
              <a:cs typeface="Corbel" charset="0"/>
            </a:endParaRPr>
          </a:p>
          <a:p>
            <a:pPr marL="1603375" lvl="2" indent="-344488"/>
            <a:r>
              <a:rPr lang="en-US" dirty="0">
                <a:latin typeface="Corbel" charset="0"/>
                <a:ea typeface="Corbel" charset="0"/>
                <a:cs typeface="Corbel" charset="0"/>
              </a:rPr>
              <a:t>65% of Faculty Survey respondents reported this as a support needed</a:t>
            </a:r>
            <a:endParaRPr lang="en-US" sz="800" dirty="0">
              <a:latin typeface="Corbel" charset="0"/>
              <a:ea typeface="Corbel" charset="0"/>
              <a:cs typeface="Corbel" charset="0"/>
            </a:endParaRPr>
          </a:p>
          <a:p>
            <a:pPr marL="1142983" lvl="1" indent="-457200">
              <a:buFont typeface="+mj-lt"/>
              <a:buAutoNum type="arabicPeriod"/>
            </a:pPr>
            <a:r>
              <a:rPr lang="en-US" b="1" dirty="0">
                <a:latin typeface="Corbel" charset="0"/>
                <a:ea typeface="Corbel" charset="0"/>
                <a:cs typeface="Corbel" charset="0"/>
              </a:rPr>
              <a:t>Support for placement of students </a:t>
            </a:r>
            <a:endParaRPr lang="en-US" sz="1400" b="1" dirty="0">
              <a:latin typeface="Corbel" charset="0"/>
              <a:ea typeface="Corbel" charset="0"/>
              <a:cs typeface="Corbel" charset="0"/>
            </a:endParaRPr>
          </a:p>
          <a:p>
            <a:pPr marL="1549400" lvl="2" indent="-290513"/>
            <a:r>
              <a:rPr lang="en-US" dirty="0">
                <a:latin typeface="Corbel" charset="0"/>
                <a:ea typeface="Corbel" charset="0"/>
                <a:cs typeface="Corbel" charset="0"/>
              </a:rPr>
              <a:t>79% of College Perspective Survey respondents reported this as a support needed</a:t>
            </a:r>
            <a:endParaRPr lang="en-US" sz="800" dirty="0">
              <a:latin typeface="Corbel" charset="0"/>
              <a:ea typeface="Corbel" charset="0"/>
              <a:cs typeface="Corbel" charset="0"/>
            </a:endParaRPr>
          </a:p>
          <a:p>
            <a:pPr marL="1549400" lvl="2" indent="-290513"/>
            <a:r>
              <a:rPr lang="en-US" dirty="0">
                <a:latin typeface="Corbel" charset="0"/>
                <a:ea typeface="Corbel" charset="0"/>
                <a:cs typeface="Corbel" charset="0"/>
              </a:rPr>
              <a:t>68% of Faculty Survey respondents reported this as a support needed</a:t>
            </a:r>
            <a:endParaRPr lang="en-US" sz="800" dirty="0">
              <a:latin typeface="Corbel" charset="0"/>
              <a:ea typeface="Corbel" charset="0"/>
              <a:cs typeface="Corbel" charset="0"/>
            </a:endParaRPr>
          </a:p>
          <a:p>
            <a:pPr marL="1142983" lvl="1" indent="-457200">
              <a:buFont typeface="Arial" charset="0"/>
              <a:buChar char="•"/>
            </a:pPr>
            <a:endParaRPr lang="en-US" sz="1400" dirty="0"/>
          </a:p>
          <a:p>
            <a:pPr marL="1028683" lvl="1" indent="-342900">
              <a:buFont typeface="Arial" charset="0"/>
              <a:buChar char="•"/>
            </a:pPr>
            <a:endParaRPr lang="en-US" sz="1600" dirty="0">
              <a:latin typeface="Corbel" charset="0"/>
              <a:ea typeface="Corbel" charset="0"/>
              <a:cs typeface="Corbel" charset="0"/>
            </a:endParaRPr>
          </a:p>
          <a:p>
            <a:pPr marL="1028683" lvl="1" indent="-342900">
              <a:buFont typeface="Arial" charset="0"/>
              <a:buChar char="•"/>
            </a:pPr>
            <a:endParaRPr lang="en-US" sz="1600" dirty="0">
              <a:latin typeface="Corbel" charset="0"/>
              <a:ea typeface="Corbel" charset="0"/>
              <a:cs typeface="Corbel" charset="0"/>
            </a:endParaRPr>
          </a:p>
          <a:p>
            <a:endParaRPr lang="en-US" sz="2000" dirty="0">
              <a:latin typeface="Corbel" charset="0"/>
              <a:ea typeface="Corbel" charset="0"/>
              <a:cs typeface="Corbel" charset="0"/>
            </a:endParaRPr>
          </a:p>
        </p:txBody>
      </p:sp>
    </p:spTree>
    <p:extLst>
      <p:ext uri="{BB962C8B-B14F-4D97-AF65-F5344CB8AC3E}">
        <p14:creationId xmlns:p14="http://schemas.microsoft.com/office/powerpoint/2010/main" val="1340123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7935" y="1086685"/>
            <a:ext cx="5178755" cy="1325563"/>
          </a:xfrm>
        </p:spPr>
        <p:txBody>
          <a:bodyPr>
            <a:noAutofit/>
          </a:bodyPr>
          <a:lstStyle/>
          <a:p>
            <a:pPr lvl="0"/>
            <a:r>
              <a:rPr lang="en-US" sz="3600" b="1" dirty="0"/>
              <a:t>Supports Needed for Applied &amp; WBL</a:t>
            </a:r>
            <a:r>
              <a:rPr lang="en-US" sz="2000" b="1" dirty="0"/>
              <a:t/>
            </a:r>
            <a:br>
              <a:rPr lang="en-US" sz="2000" b="1" dirty="0"/>
            </a:br>
            <a:r>
              <a:rPr lang="en-US" sz="2000" dirty="0"/>
              <a:t>Additional emerging themes (from analysis of open-ended responses)</a:t>
            </a:r>
            <a:endParaRPr lang="en-US" sz="2000" dirty="0">
              <a:latin typeface="Corbel"/>
              <a:cs typeface="Corbel"/>
            </a:endParaRPr>
          </a:p>
        </p:txBody>
      </p:sp>
      <p:sp>
        <p:nvSpPr>
          <p:cNvPr id="6" name="Content Placeholder 5"/>
          <p:cNvSpPr>
            <a:spLocks noGrp="1"/>
          </p:cNvSpPr>
          <p:nvPr>
            <p:ph idx="1"/>
          </p:nvPr>
        </p:nvSpPr>
        <p:spPr>
          <a:xfrm>
            <a:off x="3526524" y="2757962"/>
            <a:ext cx="5178755" cy="3811968"/>
          </a:xfrm>
        </p:spPr>
        <p:txBody>
          <a:bodyPr>
            <a:normAutofit fontScale="92500" lnSpcReduction="10000"/>
          </a:bodyPr>
          <a:lstStyle/>
          <a:p>
            <a:pPr marL="342900" lvl="0" indent="-342900">
              <a:buFont typeface="Arial" charset="0"/>
              <a:buChar char="•"/>
            </a:pPr>
            <a:r>
              <a:rPr lang="en-US" sz="2400" dirty="0">
                <a:latin typeface="Corbel" charset="0"/>
                <a:ea typeface="Corbel" charset="0"/>
                <a:cs typeface="Corbel" charset="0"/>
              </a:rPr>
              <a:t>Marketing and communication to students so they understand the importance of WBL as it relates to career preparation</a:t>
            </a:r>
          </a:p>
          <a:p>
            <a:pPr marL="342900" lvl="0" indent="-342900">
              <a:buFont typeface="Arial" charset="0"/>
              <a:buChar char="•"/>
            </a:pPr>
            <a:r>
              <a:rPr lang="en-US" sz="2400" dirty="0">
                <a:latin typeface="Corbel" charset="0"/>
                <a:ea typeface="Corbel" charset="0"/>
                <a:cs typeface="Corbel" charset="0"/>
              </a:rPr>
              <a:t>Employer engagement to support work-based learning</a:t>
            </a:r>
          </a:p>
          <a:p>
            <a:pPr marL="342900" lvl="0" indent="-342900">
              <a:buFont typeface="Arial" charset="0"/>
              <a:buChar char="•"/>
            </a:pPr>
            <a:r>
              <a:rPr lang="en-US" sz="2400" dirty="0">
                <a:latin typeface="Corbel" charset="0"/>
                <a:ea typeface="Corbel" charset="0"/>
                <a:cs typeface="Corbel" charset="0"/>
              </a:rPr>
              <a:t>Time and staff to teach job readiness skills</a:t>
            </a:r>
          </a:p>
          <a:p>
            <a:pPr marL="342900" lvl="0" indent="-342900">
              <a:buFont typeface="Arial" charset="0"/>
              <a:buChar char="•"/>
            </a:pPr>
            <a:r>
              <a:rPr lang="en-US" sz="2400" dirty="0">
                <a:latin typeface="Corbel" charset="0"/>
                <a:ea typeface="Corbel" charset="0"/>
                <a:cs typeface="Corbel" charset="0"/>
              </a:rPr>
              <a:t>Institutional support and collaboration</a:t>
            </a:r>
          </a:p>
          <a:p>
            <a:pPr marL="342900" lvl="0" indent="-342900">
              <a:buFont typeface="Arial" charset="0"/>
              <a:buChar char="•"/>
            </a:pPr>
            <a:r>
              <a:rPr lang="en-US" sz="2400" dirty="0">
                <a:latin typeface="Corbel" charset="0"/>
                <a:ea typeface="Corbel" charset="0"/>
                <a:cs typeface="Corbel" charset="0"/>
              </a:rPr>
              <a:t>Language support for ELLs</a:t>
            </a:r>
          </a:p>
          <a:p>
            <a:pPr marL="342900" lvl="0" indent="-342900">
              <a:buFont typeface="Arial" charset="0"/>
              <a:buChar char="•"/>
            </a:pPr>
            <a:r>
              <a:rPr lang="en-US" sz="2400" dirty="0">
                <a:latin typeface="Corbel" charset="0"/>
                <a:ea typeface="Corbel" charset="0"/>
                <a:cs typeface="Corbel" charset="0"/>
              </a:rPr>
              <a:t>Need for data collection and tracking</a:t>
            </a:r>
          </a:p>
          <a:p>
            <a:endParaRPr lang="en-US" dirty="0"/>
          </a:p>
        </p:txBody>
      </p:sp>
      <p:sp>
        <p:nvSpPr>
          <p:cNvPr id="4" name="Content Placeholder 2">
            <a:extLst>
              <a:ext uri="{FF2B5EF4-FFF2-40B4-BE49-F238E27FC236}">
                <a16:creationId xmlns="" xmlns:a16="http://schemas.microsoft.com/office/drawing/2014/main" id="{E75565EE-1886-4BCB-948B-CE98105EC3B2}"/>
              </a:ext>
            </a:extLst>
          </p:cNvPr>
          <p:cNvSpPr txBox="1">
            <a:spLocks/>
          </p:cNvSpPr>
          <p:nvPr/>
        </p:nvSpPr>
        <p:spPr>
          <a:xfrm>
            <a:off x="1077462" y="1749467"/>
            <a:ext cx="7794398" cy="4157681"/>
          </a:xfrm>
          <a:prstGeom prst="rect">
            <a:avLst/>
          </a:prstGeom>
          <a:ln>
            <a:noFill/>
          </a:ln>
        </p:spPr>
        <p:txBody>
          <a:bodyPr vert="horz" lIns="91440" tIns="45720" rIns="91440" bIns="45720" rtlCol="0" anchor="t">
            <a:normAutofit/>
          </a:bodyPr>
          <a:lstStyle>
            <a:lvl1pPr marL="0" indent="0" algn="l" defTabSz="914377" rtl="0" eaLnBrk="1" latinLnBrk="0" hangingPunct="1">
              <a:lnSpc>
                <a:spcPct val="90000"/>
              </a:lnSpc>
              <a:spcBef>
                <a:spcPts val="1000"/>
              </a:spcBef>
              <a:buFontTx/>
              <a:buNone/>
              <a:defRPr sz="2800" b="0" kern="1200">
                <a:solidFill>
                  <a:schemeClr val="tx2"/>
                </a:solidFill>
                <a:latin typeface="Arial" charset="0"/>
                <a:ea typeface="Arial" charset="0"/>
                <a:cs typeface="Arial" charset="0"/>
              </a:defRPr>
            </a:lvl1pPr>
            <a:lvl2pPr marL="685783" indent="-228594" algn="l" defTabSz="914377" rtl="0" eaLnBrk="1" latinLnBrk="0" hangingPunct="1">
              <a:lnSpc>
                <a:spcPct val="90000"/>
              </a:lnSpc>
              <a:spcBef>
                <a:spcPts val="1000"/>
              </a:spcBef>
              <a:buFont typeface="Arial"/>
              <a:buChar char="•"/>
              <a:defRPr sz="2400" b="0" kern="1200">
                <a:solidFill>
                  <a:schemeClr val="tx2"/>
                </a:solidFill>
                <a:latin typeface="Arial" charset="0"/>
                <a:ea typeface="Arial" charset="0"/>
                <a:cs typeface="Arial" charset="0"/>
              </a:defRPr>
            </a:lvl2pPr>
            <a:lvl3pPr marL="1142971" indent="-228594" algn="l" defTabSz="914377" rtl="0" eaLnBrk="1" latinLnBrk="0" hangingPunct="1">
              <a:lnSpc>
                <a:spcPct val="90000"/>
              </a:lnSpc>
              <a:spcBef>
                <a:spcPts val="1100"/>
              </a:spcBef>
              <a:buFont typeface="Meiryo-Bold" charset="-128"/>
              <a:buChar char="►"/>
              <a:defRPr sz="1600" b="0" kern="1200">
                <a:solidFill>
                  <a:schemeClr val="accent1"/>
                </a:solidFill>
                <a:latin typeface="Arial" charset="0"/>
                <a:ea typeface="Arial" charset="0"/>
                <a:cs typeface="Arial" charset="0"/>
              </a:defRPr>
            </a:lvl3pPr>
            <a:lvl4pPr marL="1600160" indent="-182875" algn="l" defTabSz="914377" rtl="0" eaLnBrk="1" latinLnBrk="0" hangingPunct="1">
              <a:lnSpc>
                <a:spcPct val="90000"/>
              </a:lnSpc>
              <a:spcBef>
                <a:spcPts val="1100"/>
              </a:spcBef>
              <a:buFont typeface=".AppleSystemUIFont" charset="-120"/>
              <a:buChar char="−"/>
              <a:defRPr sz="1600" b="0" kern="1200">
                <a:solidFill>
                  <a:schemeClr val="accent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a:buChar char="•"/>
              <a:defRPr sz="1800" kern="1200">
                <a:solidFill>
                  <a:schemeClr val="tx2"/>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400" dirty="0">
              <a:latin typeface="Corbel" charset="0"/>
              <a:ea typeface="Corbel" charset="0"/>
              <a:cs typeface="Corbel" charset="0"/>
            </a:endParaRPr>
          </a:p>
        </p:txBody>
      </p:sp>
      <p:sp>
        <p:nvSpPr>
          <p:cNvPr id="3" name="TextBox 2"/>
          <p:cNvSpPr txBox="1"/>
          <p:nvPr/>
        </p:nvSpPr>
        <p:spPr>
          <a:xfrm>
            <a:off x="377924" y="3163946"/>
            <a:ext cx="2887789" cy="1579232"/>
          </a:xfrm>
          <a:prstGeom prst="rect">
            <a:avLst/>
          </a:prstGeom>
        </p:spPr>
        <p:txBody>
          <a:bodyPr vert="horz" wrap="square" lIns="91440" tIns="45720" rIns="91440" bIns="45720" rtlCol="0">
            <a:normAutofit fontScale="62500" lnSpcReduction="20000"/>
          </a:bodyPr>
          <a:lstStyle/>
          <a:p>
            <a:pPr marL="117475" lvl="1"/>
            <a:r>
              <a:rPr lang="en-US" sz="2600" i="1" dirty="0">
                <a:solidFill>
                  <a:schemeClr val="bg1"/>
                </a:solidFill>
                <a:latin typeface="Corbel" charset="0"/>
                <a:ea typeface="Corbel" charset="0"/>
                <a:cs typeface="Corbel" charset="0"/>
              </a:rPr>
              <a:t>“Workshops regarding job-readiness skills have been offered regularly…but few instructors support their students' attendance at such opportunities…”</a:t>
            </a:r>
          </a:p>
          <a:p>
            <a:r>
              <a:rPr lang="en-US" sz="2200" b="1" dirty="0">
                <a:latin typeface="Corbel" charset="0"/>
                <a:ea typeface="Corbel" charset="0"/>
                <a:cs typeface="Corbel" charset="0"/>
              </a:rPr>
              <a:t> </a:t>
            </a:r>
            <a:endParaRPr lang="en-US" sz="2200" dirty="0">
              <a:latin typeface="Corbel" charset="0"/>
              <a:ea typeface="Corbel" charset="0"/>
              <a:cs typeface="Corbel" charset="0"/>
            </a:endParaRPr>
          </a:p>
          <a:p>
            <a:pPr marL="0" lvl="1"/>
            <a:endParaRPr lang="en-US" sz="2200" i="1" dirty="0">
              <a:solidFill>
                <a:schemeClr val="bg1"/>
              </a:solidFill>
              <a:latin typeface="Corbel" charset="0"/>
              <a:ea typeface="Corbel" charset="0"/>
              <a:cs typeface="Corbel" charset="0"/>
            </a:endParaRPr>
          </a:p>
        </p:txBody>
      </p:sp>
      <p:sp>
        <p:nvSpPr>
          <p:cNvPr id="5" name="TextBox 4"/>
          <p:cNvSpPr txBox="1"/>
          <p:nvPr/>
        </p:nvSpPr>
        <p:spPr>
          <a:xfrm>
            <a:off x="377925" y="4743178"/>
            <a:ext cx="2760010" cy="1361879"/>
          </a:xfrm>
          <a:prstGeom prst="rect">
            <a:avLst/>
          </a:prstGeom>
        </p:spPr>
        <p:txBody>
          <a:bodyPr vert="horz" wrap="square" lIns="91440" tIns="45720" rIns="91440" bIns="45720" rtlCol="0">
            <a:normAutofit/>
          </a:bodyPr>
          <a:lstStyle/>
          <a:p>
            <a:pPr marL="117475" lvl="1"/>
            <a:r>
              <a:rPr lang="en-US" sz="1600" i="1" dirty="0">
                <a:solidFill>
                  <a:schemeClr val="bg1"/>
                </a:solidFill>
                <a:latin typeface="Corbel" charset="0"/>
                <a:ea typeface="Corbel" charset="0"/>
                <a:cs typeface="Corbel" charset="0"/>
              </a:rPr>
              <a:t>“Need to institutionalize Work Based Learning activities from staffing, resources, database, marketing to students and faculty, etc.”</a:t>
            </a:r>
          </a:p>
          <a:p>
            <a:endParaRPr lang="en-US" dirty="0"/>
          </a:p>
        </p:txBody>
      </p:sp>
    </p:spTree>
    <p:extLst>
      <p:ext uri="{BB962C8B-B14F-4D97-AF65-F5344CB8AC3E}">
        <p14:creationId xmlns:p14="http://schemas.microsoft.com/office/powerpoint/2010/main" val="1692841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41" y="434201"/>
            <a:ext cx="8260319" cy="1186993"/>
          </a:xfrm>
        </p:spPr>
        <p:txBody>
          <a:bodyPr>
            <a:normAutofit fontScale="90000"/>
          </a:bodyPr>
          <a:lstStyle/>
          <a:p>
            <a:r>
              <a:rPr lang="en-US" sz="4000" b="1" dirty="0"/>
              <a:t>Support Needed: To expand/improve </a:t>
            </a:r>
            <a:br>
              <a:rPr lang="en-US" sz="4000" b="1" dirty="0"/>
            </a:br>
            <a:r>
              <a:rPr lang="en-US" sz="4000" b="1" dirty="0"/>
              <a:t>Job Placement</a:t>
            </a:r>
          </a:p>
        </p:txBody>
      </p:sp>
      <p:sp>
        <p:nvSpPr>
          <p:cNvPr id="3" name="Content Placeholder 2"/>
          <p:cNvSpPr>
            <a:spLocks noGrp="1"/>
          </p:cNvSpPr>
          <p:nvPr>
            <p:ph idx="1"/>
          </p:nvPr>
        </p:nvSpPr>
        <p:spPr>
          <a:xfrm>
            <a:off x="459141" y="1621194"/>
            <a:ext cx="8260319" cy="4206657"/>
          </a:xfrm>
        </p:spPr>
        <p:txBody>
          <a:bodyPr>
            <a:normAutofit fontScale="92500" lnSpcReduction="10000"/>
          </a:bodyPr>
          <a:lstStyle/>
          <a:p>
            <a:r>
              <a:rPr lang="en-US" dirty="0">
                <a:latin typeface="Corbel" charset="0"/>
                <a:ea typeface="Corbel" charset="0"/>
                <a:cs typeface="Corbel" charset="0"/>
              </a:rPr>
              <a:t>College Perspective Survey and Faculty Survey respondents agreed:</a:t>
            </a:r>
          </a:p>
          <a:p>
            <a:pPr marL="342900" indent="-342900">
              <a:buFont typeface="Arial" charset="0"/>
              <a:buChar char="•"/>
            </a:pPr>
            <a:r>
              <a:rPr lang="en-US" dirty="0">
                <a:latin typeface="Corbel" charset="0"/>
                <a:ea typeface="Corbel" charset="0"/>
                <a:cs typeface="Corbel" charset="0"/>
              </a:rPr>
              <a:t>All 8 types of supports are needed</a:t>
            </a:r>
          </a:p>
          <a:p>
            <a:pPr marL="342900" indent="-342900">
              <a:buFont typeface="Arial" charset="0"/>
              <a:buChar char="•"/>
            </a:pPr>
            <a:r>
              <a:rPr lang="en-US" dirty="0">
                <a:latin typeface="Corbel" charset="0"/>
                <a:ea typeface="Corbel" charset="0"/>
                <a:cs typeface="Corbel" charset="0"/>
              </a:rPr>
              <a:t> The top 3 support needs are:</a:t>
            </a:r>
            <a:endParaRPr lang="en-US" sz="1800" dirty="0">
              <a:latin typeface="Corbel" charset="0"/>
              <a:ea typeface="Corbel" charset="0"/>
              <a:cs typeface="Corbel" charset="0"/>
            </a:endParaRPr>
          </a:p>
          <a:p>
            <a:pPr marL="635000" lvl="1" indent="-292100">
              <a:buFont typeface="+mj-lt"/>
              <a:buAutoNum type="arabicPeriod"/>
            </a:pPr>
            <a:r>
              <a:rPr lang="en-US" dirty="0">
                <a:latin typeface="Corbel" charset="0"/>
                <a:ea typeface="Corbel" charset="0"/>
                <a:cs typeface="Corbel" charset="0"/>
              </a:rPr>
              <a:t>Work with faculty to ensure that students are adequately prepared with </a:t>
            </a:r>
            <a:r>
              <a:rPr lang="en-US" b="1" dirty="0">
                <a:latin typeface="Corbel" charset="0"/>
                <a:ea typeface="Corbel" charset="0"/>
                <a:cs typeface="Corbel" charset="0"/>
              </a:rPr>
              <a:t>language and writing skills</a:t>
            </a:r>
            <a:endParaRPr lang="en-US" sz="1400" b="1" dirty="0">
              <a:latin typeface="Corbel" charset="0"/>
              <a:ea typeface="Corbel" charset="0"/>
              <a:cs typeface="Corbel" charset="0"/>
            </a:endParaRPr>
          </a:p>
          <a:p>
            <a:pPr marL="635000" lvl="1" indent="-292100">
              <a:buFont typeface="+mj-lt"/>
              <a:buAutoNum type="arabicPeriod"/>
            </a:pPr>
            <a:r>
              <a:rPr lang="en-US" dirty="0">
                <a:latin typeface="Corbel" charset="0"/>
                <a:ea typeface="Corbel" charset="0"/>
                <a:cs typeface="Corbel" charset="0"/>
              </a:rPr>
              <a:t>Work with WBL Coordinators to ensure that students have prior exposure to and </a:t>
            </a:r>
            <a:r>
              <a:rPr lang="en-US" b="1" dirty="0">
                <a:latin typeface="Corbel" charset="0"/>
                <a:ea typeface="Corbel" charset="0"/>
                <a:cs typeface="Corbel" charset="0"/>
              </a:rPr>
              <a:t>experience in industries and workplaces </a:t>
            </a:r>
            <a:r>
              <a:rPr lang="en-US" dirty="0">
                <a:latin typeface="Corbel" charset="0"/>
                <a:ea typeface="Corbel" charset="0"/>
                <a:cs typeface="Corbel" charset="0"/>
              </a:rPr>
              <a:t>of interest</a:t>
            </a:r>
            <a:endParaRPr lang="en-US" sz="1400" dirty="0">
              <a:latin typeface="Corbel" charset="0"/>
              <a:ea typeface="Corbel" charset="0"/>
              <a:cs typeface="Corbel" charset="0"/>
            </a:endParaRPr>
          </a:p>
          <a:p>
            <a:pPr marL="635000" lvl="1" indent="-292100">
              <a:buFont typeface="+mj-lt"/>
              <a:buAutoNum type="arabicPeriod"/>
            </a:pPr>
            <a:r>
              <a:rPr lang="en-US" dirty="0">
                <a:latin typeface="Corbel" charset="0"/>
                <a:ea typeface="Corbel" charset="0"/>
                <a:cs typeface="Corbel" charset="0"/>
              </a:rPr>
              <a:t>Work with faculty to ensure students prepared with </a:t>
            </a:r>
            <a:r>
              <a:rPr lang="en-US" b="1" dirty="0">
                <a:latin typeface="Corbel" charset="0"/>
                <a:ea typeface="Corbel" charset="0"/>
                <a:cs typeface="Corbel" charset="0"/>
              </a:rPr>
              <a:t>technical and other workplace skills and knowledge</a:t>
            </a:r>
          </a:p>
          <a:p>
            <a:pPr marL="1258899" lvl="1" indent="-457200">
              <a:buFont typeface="+mj-lt"/>
              <a:buAutoNum type="arabicPeriod"/>
            </a:pPr>
            <a:endParaRPr lang="en-US" dirty="0">
              <a:latin typeface="Corbel" charset="0"/>
              <a:ea typeface="Corbel" charset="0"/>
              <a:cs typeface="Corbel" charset="0"/>
            </a:endParaRPr>
          </a:p>
          <a:p>
            <a:pPr marL="1142983" lvl="1" indent="-457200">
              <a:buFont typeface="Arial" charset="0"/>
              <a:buChar char="•"/>
            </a:pPr>
            <a:endParaRPr lang="en-US" sz="1400" dirty="0"/>
          </a:p>
          <a:p>
            <a:pPr marL="1028683" lvl="1" indent="-342900">
              <a:buFont typeface="Arial" charset="0"/>
              <a:buChar char="•"/>
            </a:pPr>
            <a:endParaRPr lang="en-US" sz="1600" dirty="0">
              <a:latin typeface="Corbel" charset="0"/>
              <a:ea typeface="Corbel" charset="0"/>
              <a:cs typeface="Corbel" charset="0"/>
            </a:endParaRPr>
          </a:p>
          <a:p>
            <a:pPr marL="1028683" lvl="1" indent="-342900">
              <a:buFont typeface="Arial" charset="0"/>
              <a:buChar char="•"/>
            </a:pPr>
            <a:endParaRPr lang="en-US" sz="1600" dirty="0">
              <a:latin typeface="Corbel" charset="0"/>
              <a:ea typeface="Corbel" charset="0"/>
              <a:cs typeface="Corbel" charset="0"/>
            </a:endParaRPr>
          </a:p>
          <a:p>
            <a:endParaRPr lang="en-US" sz="2000" dirty="0">
              <a:latin typeface="Corbel" charset="0"/>
              <a:ea typeface="Corbel" charset="0"/>
              <a:cs typeface="Corbel" charset="0"/>
            </a:endParaRPr>
          </a:p>
        </p:txBody>
      </p:sp>
    </p:spTree>
    <p:extLst>
      <p:ext uri="{BB962C8B-B14F-4D97-AF65-F5344CB8AC3E}">
        <p14:creationId xmlns:p14="http://schemas.microsoft.com/office/powerpoint/2010/main" val="1395678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7935" y="1086685"/>
            <a:ext cx="5178755" cy="1325563"/>
          </a:xfrm>
        </p:spPr>
        <p:txBody>
          <a:bodyPr>
            <a:noAutofit/>
          </a:bodyPr>
          <a:lstStyle/>
          <a:p>
            <a:pPr lvl="0"/>
            <a:r>
              <a:rPr lang="en-US" sz="3600" b="1" dirty="0"/>
              <a:t>Supports Needed for </a:t>
            </a:r>
            <a:br>
              <a:rPr lang="en-US" sz="3600" b="1" dirty="0"/>
            </a:br>
            <a:r>
              <a:rPr lang="en-US" sz="3600" b="1" dirty="0"/>
              <a:t>Job Placement</a:t>
            </a:r>
            <a:r>
              <a:rPr lang="en-US" sz="2000" b="1" dirty="0"/>
              <a:t/>
            </a:r>
            <a:br>
              <a:rPr lang="en-US" sz="2000" b="1" dirty="0"/>
            </a:br>
            <a:r>
              <a:rPr lang="en-US" sz="2000" dirty="0"/>
              <a:t>Additional emerging themes (from analysis of open-ended responses)</a:t>
            </a:r>
            <a:endParaRPr lang="en-US" sz="2000" dirty="0">
              <a:latin typeface="Corbel"/>
              <a:cs typeface="Corbel"/>
            </a:endParaRPr>
          </a:p>
        </p:txBody>
      </p:sp>
      <p:sp>
        <p:nvSpPr>
          <p:cNvPr id="6" name="Content Placeholder 5"/>
          <p:cNvSpPr>
            <a:spLocks noGrp="1"/>
          </p:cNvSpPr>
          <p:nvPr>
            <p:ph idx="1"/>
          </p:nvPr>
        </p:nvSpPr>
        <p:spPr>
          <a:xfrm>
            <a:off x="3526524" y="2757962"/>
            <a:ext cx="5178755" cy="3811968"/>
          </a:xfrm>
        </p:spPr>
        <p:txBody>
          <a:bodyPr>
            <a:normAutofit/>
          </a:bodyPr>
          <a:lstStyle/>
          <a:p>
            <a:pPr marL="342900" lvl="0" indent="-342900">
              <a:buFont typeface="Arial" charset="0"/>
              <a:buChar char="•"/>
            </a:pPr>
            <a:r>
              <a:rPr lang="en-US" sz="2400" dirty="0">
                <a:latin typeface="Corbel" charset="0"/>
                <a:ea typeface="Corbel" charset="0"/>
                <a:cs typeface="Corbel" charset="0"/>
              </a:rPr>
              <a:t>Institutional support and collaboration</a:t>
            </a:r>
          </a:p>
          <a:p>
            <a:pPr marL="342900" lvl="0" indent="-342900">
              <a:buFont typeface="Arial" charset="0"/>
              <a:buChar char="•"/>
            </a:pPr>
            <a:r>
              <a:rPr lang="en-US" sz="2400" dirty="0">
                <a:latin typeface="Corbel" charset="0"/>
                <a:ea typeface="Corbel" charset="0"/>
                <a:cs typeface="Corbel" charset="0"/>
              </a:rPr>
              <a:t>Employer engagement to support job placement</a:t>
            </a:r>
          </a:p>
          <a:p>
            <a:pPr marL="342900" lvl="0" indent="-342900">
              <a:buFont typeface="Arial" charset="0"/>
              <a:buChar char="•"/>
            </a:pPr>
            <a:r>
              <a:rPr lang="en-US" sz="2400" dirty="0">
                <a:latin typeface="Corbel" charset="0"/>
                <a:ea typeface="Corbel" charset="0"/>
                <a:cs typeface="Corbel" charset="0"/>
              </a:rPr>
              <a:t>Marketing and communication to students about career preparation services</a:t>
            </a:r>
          </a:p>
          <a:p>
            <a:pPr marL="342900" lvl="0" indent="-342900">
              <a:buFont typeface="Arial" charset="0"/>
              <a:buChar char="•"/>
            </a:pPr>
            <a:r>
              <a:rPr lang="en-US" sz="2400" dirty="0">
                <a:latin typeface="Corbel" charset="0"/>
                <a:ea typeface="Corbel" charset="0"/>
                <a:cs typeface="Corbel" charset="0"/>
              </a:rPr>
              <a:t>Language support for ELLs</a:t>
            </a:r>
          </a:p>
          <a:p>
            <a:pPr marL="342900" lvl="0" indent="-342900">
              <a:buFont typeface="Arial" charset="0"/>
              <a:buChar char="•"/>
            </a:pPr>
            <a:r>
              <a:rPr lang="en-US" sz="2400" dirty="0">
                <a:latin typeface="Corbel" charset="0"/>
                <a:ea typeface="Corbel" charset="0"/>
                <a:cs typeface="Corbel" charset="0"/>
              </a:rPr>
              <a:t>Transportation support</a:t>
            </a:r>
            <a:endParaRPr lang="en-US" dirty="0">
              <a:latin typeface="Corbel" charset="0"/>
              <a:ea typeface="Corbel" charset="0"/>
              <a:cs typeface="Corbel" charset="0"/>
            </a:endParaRPr>
          </a:p>
        </p:txBody>
      </p:sp>
      <p:sp>
        <p:nvSpPr>
          <p:cNvPr id="4" name="Content Placeholder 2">
            <a:extLst>
              <a:ext uri="{FF2B5EF4-FFF2-40B4-BE49-F238E27FC236}">
                <a16:creationId xmlns="" xmlns:a16="http://schemas.microsoft.com/office/drawing/2014/main" id="{E75565EE-1886-4BCB-948B-CE98105EC3B2}"/>
              </a:ext>
            </a:extLst>
          </p:cNvPr>
          <p:cNvSpPr txBox="1">
            <a:spLocks/>
          </p:cNvSpPr>
          <p:nvPr/>
        </p:nvSpPr>
        <p:spPr>
          <a:xfrm>
            <a:off x="1077462" y="1749467"/>
            <a:ext cx="7794398" cy="4157681"/>
          </a:xfrm>
          <a:prstGeom prst="rect">
            <a:avLst/>
          </a:prstGeom>
          <a:ln>
            <a:noFill/>
          </a:ln>
        </p:spPr>
        <p:txBody>
          <a:bodyPr vert="horz" lIns="91440" tIns="45720" rIns="91440" bIns="45720" rtlCol="0" anchor="t">
            <a:normAutofit/>
          </a:bodyPr>
          <a:lstStyle>
            <a:lvl1pPr marL="0" indent="0" algn="l" defTabSz="914377" rtl="0" eaLnBrk="1" latinLnBrk="0" hangingPunct="1">
              <a:lnSpc>
                <a:spcPct val="90000"/>
              </a:lnSpc>
              <a:spcBef>
                <a:spcPts val="1000"/>
              </a:spcBef>
              <a:buFontTx/>
              <a:buNone/>
              <a:defRPr sz="2800" b="0" kern="1200">
                <a:solidFill>
                  <a:schemeClr val="tx2"/>
                </a:solidFill>
                <a:latin typeface="Arial" charset="0"/>
                <a:ea typeface="Arial" charset="0"/>
                <a:cs typeface="Arial" charset="0"/>
              </a:defRPr>
            </a:lvl1pPr>
            <a:lvl2pPr marL="685783" indent="-228594" algn="l" defTabSz="914377" rtl="0" eaLnBrk="1" latinLnBrk="0" hangingPunct="1">
              <a:lnSpc>
                <a:spcPct val="90000"/>
              </a:lnSpc>
              <a:spcBef>
                <a:spcPts val="1000"/>
              </a:spcBef>
              <a:buFont typeface="Arial"/>
              <a:buChar char="•"/>
              <a:defRPr sz="2400" b="0" kern="1200">
                <a:solidFill>
                  <a:schemeClr val="tx2"/>
                </a:solidFill>
                <a:latin typeface="Arial" charset="0"/>
                <a:ea typeface="Arial" charset="0"/>
                <a:cs typeface="Arial" charset="0"/>
              </a:defRPr>
            </a:lvl2pPr>
            <a:lvl3pPr marL="1142971" indent="-228594" algn="l" defTabSz="914377" rtl="0" eaLnBrk="1" latinLnBrk="0" hangingPunct="1">
              <a:lnSpc>
                <a:spcPct val="90000"/>
              </a:lnSpc>
              <a:spcBef>
                <a:spcPts val="1100"/>
              </a:spcBef>
              <a:buFont typeface="Meiryo-Bold" charset="-128"/>
              <a:buChar char="►"/>
              <a:defRPr sz="1600" b="0" kern="1200">
                <a:solidFill>
                  <a:schemeClr val="accent1"/>
                </a:solidFill>
                <a:latin typeface="Arial" charset="0"/>
                <a:ea typeface="Arial" charset="0"/>
                <a:cs typeface="Arial" charset="0"/>
              </a:defRPr>
            </a:lvl3pPr>
            <a:lvl4pPr marL="1600160" indent="-182875" algn="l" defTabSz="914377" rtl="0" eaLnBrk="1" latinLnBrk="0" hangingPunct="1">
              <a:lnSpc>
                <a:spcPct val="90000"/>
              </a:lnSpc>
              <a:spcBef>
                <a:spcPts val="1100"/>
              </a:spcBef>
              <a:buFont typeface=".AppleSystemUIFont" charset="-120"/>
              <a:buChar char="−"/>
              <a:defRPr sz="1600" b="0" kern="1200">
                <a:solidFill>
                  <a:schemeClr val="accent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a:buChar char="•"/>
              <a:defRPr sz="1800" kern="1200">
                <a:solidFill>
                  <a:schemeClr val="tx2"/>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400" dirty="0">
              <a:latin typeface="Corbel" charset="0"/>
              <a:ea typeface="Corbel" charset="0"/>
              <a:cs typeface="Corbel" charset="0"/>
            </a:endParaRPr>
          </a:p>
        </p:txBody>
      </p:sp>
      <p:sp>
        <p:nvSpPr>
          <p:cNvPr id="3" name="TextBox 2"/>
          <p:cNvSpPr txBox="1"/>
          <p:nvPr/>
        </p:nvSpPr>
        <p:spPr>
          <a:xfrm>
            <a:off x="314035" y="3501554"/>
            <a:ext cx="2887789" cy="1157683"/>
          </a:xfrm>
          <a:prstGeom prst="rect">
            <a:avLst/>
          </a:prstGeom>
        </p:spPr>
        <p:txBody>
          <a:bodyPr vert="horz" wrap="square" lIns="91440" tIns="45720" rIns="91440" bIns="45720" rtlCol="0">
            <a:normAutofit lnSpcReduction="10000"/>
          </a:bodyPr>
          <a:lstStyle/>
          <a:p>
            <a:pPr marL="63500" lvl="1"/>
            <a:r>
              <a:rPr lang="en-US" sz="1600" i="1" dirty="0">
                <a:solidFill>
                  <a:schemeClr val="bg1"/>
                </a:solidFill>
                <a:latin typeface="Corbel" charset="0"/>
                <a:ea typeface="Corbel" charset="0"/>
                <a:cs typeface="Corbel" charset="0"/>
              </a:rPr>
              <a:t>“More collaboration between faculty and Student Employment services.”</a:t>
            </a:r>
          </a:p>
          <a:p>
            <a:r>
              <a:rPr lang="en-US" sz="2200" b="1" dirty="0">
                <a:latin typeface="Corbel" charset="0"/>
                <a:ea typeface="Corbel" charset="0"/>
                <a:cs typeface="Corbel" charset="0"/>
              </a:rPr>
              <a:t> </a:t>
            </a:r>
            <a:endParaRPr lang="en-US" sz="2200" dirty="0">
              <a:latin typeface="Corbel" charset="0"/>
              <a:ea typeface="Corbel" charset="0"/>
              <a:cs typeface="Corbel" charset="0"/>
            </a:endParaRPr>
          </a:p>
          <a:p>
            <a:pPr marL="0" lvl="1"/>
            <a:endParaRPr lang="en-US" sz="2200" i="1" dirty="0">
              <a:solidFill>
                <a:schemeClr val="bg1"/>
              </a:solidFill>
              <a:latin typeface="Corbel" charset="0"/>
              <a:ea typeface="Corbel" charset="0"/>
              <a:cs typeface="Corbel" charset="0"/>
            </a:endParaRPr>
          </a:p>
        </p:txBody>
      </p:sp>
      <p:sp>
        <p:nvSpPr>
          <p:cNvPr id="5" name="TextBox 4"/>
          <p:cNvSpPr txBox="1"/>
          <p:nvPr/>
        </p:nvSpPr>
        <p:spPr>
          <a:xfrm>
            <a:off x="377925" y="4743178"/>
            <a:ext cx="2760010" cy="1361879"/>
          </a:xfrm>
          <a:prstGeom prst="rect">
            <a:avLst/>
          </a:prstGeom>
        </p:spPr>
        <p:txBody>
          <a:bodyPr vert="horz" wrap="square" lIns="91440" tIns="45720" rIns="91440" bIns="45720" rtlCol="0">
            <a:normAutofit/>
          </a:bodyPr>
          <a:lstStyle/>
          <a:p>
            <a:pPr marL="63500" lvl="1"/>
            <a:r>
              <a:rPr lang="en-US" sz="1600" i="1" dirty="0">
                <a:solidFill>
                  <a:schemeClr val="bg1"/>
                </a:solidFill>
                <a:latin typeface="Corbel" charset="0"/>
                <a:ea typeface="Corbel" charset="0"/>
                <a:cs typeface="Corbel" charset="0"/>
              </a:rPr>
              <a:t>“I'd like more support/ability to get the career center and professionals into my classroom to assist with job seeking skills.”</a:t>
            </a:r>
          </a:p>
          <a:p>
            <a:endParaRPr lang="en-US" dirty="0"/>
          </a:p>
        </p:txBody>
      </p:sp>
    </p:spTree>
    <p:extLst>
      <p:ext uri="{BB962C8B-B14F-4D97-AF65-F5344CB8AC3E}">
        <p14:creationId xmlns:p14="http://schemas.microsoft.com/office/powerpoint/2010/main" val="1465109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41" y="703590"/>
            <a:ext cx="8260319" cy="1186993"/>
          </a:xfrm>
        </p:spPr>
        <p:txBody>
          <a:bodyPr>
            <a:normAutofit fontScale="90000"/>
          </a:bodyPr>
          <a:lstStyle/>
          <a:p>
            <a:r>
              <a:rPr lang="en-US" b="1" dirty="0" smtClean="0"/>
              <a:t>Professional Development Interests</a:t>
            </a:r>
            <a:endParaRPr lang="en-US" b="1" dirty="0"/>
          </a:p>
        </p:txBody>
      </p:sp>
      <p:sp>
        <p:nvSpPr>
          <p:cNvPr id="3" name="Content Placeholder 2"/>
          <p:cNvSpPr>
            <a:spLocks noGrp="1"/>
          </p:cNvSpPr>
          <p:nvPr>
            <p:ph idx="1"/>
          </p:nvPr>
        </p:nvSpPr>
        <p:spPr>
          <a:xfrm>
            <a:off x="459141" y="1736347"/>
            <a:ext cx="8365370" cy="4168694"/>
          </a:xfrm>
        </p:spPr>
        <p:txBody>
          <a:bodyPr>
            <a:normAutofit fontScale="70000" lnSpcReduction="20000"/>
          </a:bodyPr>
          <a:lstStyle/>
          <a:p>
            <a:r>
              <a:rPr lang="en-US" sz="3800" b="1" dirty="0" smtClean="0">
                <a:latin typeface="Corbel" charset="0"/>
                <a:ea typeface="Corbel" charset="0"/>
                <a:cs typeface="Corbel" charset="0"/>
              </a:rPr>
              <a:t>College Perspective &amp; Faculty </a:t>
            </a:r>
          </a:p>
          <a:p>
            <a:endParaRPr lang="en-US" sz="1900" b="1" dirty="0" smtClean="0">
              <a:latin typeface="Corbel" charset="0"/>
              <a:ea typeface="Corbel" charset="0"/>
              <a:cs typeface="Corbel" charset="0"/>
            </a:endParaRPr>
          </a:p>
          <a:p>
            <a:pPr marL="457200" indent="-457200">
              <a:buFont typeface="Arial" charset="0"/>
              <a:buChar char="•"/>
            </a:pPr>
            <a:r>
              <a:rPr lang="en-US" sz="2900" dirty="0" smtClean="0">
                <a:latin typeface="Corbel" charset="0"/>
                <a:ea typeface="Corbel" charset="0"/>
                <a:cs typeface="Corbel" charset="0"/>
              </a:rPr>
              <a:t>High percent of both indicated interests in all 5 types of PD</a:t>
            </a:r>
          </a:p>
          <a:p>
            <a:pPr marL="1142983" lvl="1" indent="-457200">
              <a:buFont typeface="Wingdings" charset="2"/>
              <a:buChar char="Ø"/>
            </a:pPr>
            <a:r>
              <a:rPr lang="en-US" sz="2900" dirty="0" smtClean="0">
                <a:latin typeface="Corbel" charset="0"/>
                <a:ea typeface="Corbel" charset="0"/>
                <a:cs typeface="Corbel" charset="0"/>
              </a:rPr>
              <a:t>79-97% college perspective</a:t>
            </a:r>
          </a:p>
          <a:p>
            <a:pPr marL="1142983" lvl="1" indent="-457200">
              <a:buFont typeface="Wingdings" charset="2"/>
              <a:buChar char="Ø"/>
            </a:pPr>
            <a:r>
              <a:rPr lang="en-US" sz="2900" dirty="0" smtClean="0">
                <a:latin typeface="Corbel" charset="0"/>
                <a:ea typeface="Corbel" charset="0"/>
                <a:cs typeface="Corbel" charset="0"/>
              </a:rPr>
              <a:t>80-93% faculty</a:t>
            </a:r>
          </a:p>
          <a:p>
            <a:pPr marL="457200" indent="-457200">
              <a:buFont typeface="Wingdings" charset="2"/>
              <a:buChar char="Ø"/>
            </a:pPr>
            <a:endParaRPr lang="en-US" dirty="0" smtClean="0">
              <a:latin typeface="Corbel" charset="0"/>
              <a:ea typeface="Corbel" charset="0"/>
              <a:cs typeface="Corbel" charset="0"/>
            </a:endParaRPr>
          </a:p>
          <a:p>
            <a:r>
              <a:rPr lang="en-US" b="1" dirty="0" smtClean="0">
                <a:latin typeface="Corbel" charset="0"/>
                <a:ea typeface="Corbel" charset="0"/>
                <a:cs typeface="Corbel" charset="0"/>
              </a:rPr>
              <a:t>Professional development opportunities:</a:t>
            </a:r>
            <a:endParaRPr lang="en-US" b="1" dirty="0">
              <a:latin typeface="Corbel" charset="0"/>
              <a:ea typeface="Corbel" charset="0"/>
              <a:cs typeface="Corbel" charset="0"/>
            </a:endParaRPr>
          </a:p>
          <a:p>
            <a:endParaRPr lang="en-US" sz="2200" dirty="0" smtClean="0">
              <a:latin typeface="Corbel" charset="0"/>
              <a:ea typeface="Corbel" charset="0"/>
              <a:cs typeface="Corbel" charset="0"/>
            </a:endParaRPr>
          </a:p>
          <a:p>
            <a:pPr marL="171450" marR="0" lvl="0" indent="-171450">
              <a:spcBef>
                <a:spcPts val="0"/>
              </a:spcBef>
              <a:spcAft>
                <a:spcPts val="0"/>
              </a:spcAft>
              <a:buFont typeface="+mj-lt"/>
              <a:buAutoNum type="arabicPeriod"/>
            </a:pPr>
            <a:r>
              <a:rPr lang="en-US" sz="2200" dirty="0">
                <a:solidFill>
                  <a:srgbClr val="000000"/>
                </a:solidFill>
                <a:latin typeface="Corbel" charset="0"/>
                <a:ea typeface="Corbel" charset="0"/>
                <a:cs typeface="Corbel" charset="0"/>
              </a:rPr>
              <a:t> </a:t>
            </a:r>
            <a:r>
              <a:rPr lang="en-US" sz="2200" dirty="0" smtClean="0">
                <a:solidFill>
                  <a:srgbClr val="000000"/>
                </a:solidFill>
                <a:latin typeface="Corbel" charset="0"/>
                <a:ea typeface="Corbel" charset="0"/>
                <a:cs typeface="Corbel" charset="0"/>
              </a:rPr>
              <a:t>Services </a:t>
            </a:r>
            <a:r>
              <a:rPr lang="en-US" sz="2200" dirty="0">
                <a:solidFill>
                  <a:srgbClr val="000000"/>
                </a:solidFill>
                <a:latin typeface="Corbel" charset="0"/>
                <a:ea typeface="Corbel" charset="0"/>
                <a:cs typeface="Corbel" charset="0"/>
              </a:rPr>
              <a:t>and resources </a:t>
            </a:r>
            <a:r>
              <a:rPr lang="en-US" sz="2200" b="1" dirty="0" smtClean="0">
                <a:solidFill>
                  <a:srgbClr val="000000"/>
                </a:solidFill>
                <a:latin typeface="Corbel" charset="0"/>
                <a:ea typeface="Corbel" charset="0"/>
                <a:cs typeface="Corbel" charset="0"/>
              </a:rPr>
              <a:t>to </a:t>
            </a:r>
            <a:r>
              <a:rPr lang="en-US" sz="2200" b="1" dirty="0">
                <a:solidFill>
                  <a:srgbClr val="000000"/>
                </a:solidFill>
                <a:latin typeface="Corbel" charset="0"/>
                <a:ea typeface="Corbel" charset="0"/>
                <a:cs typeface="Corbel" charset="0"/>
              </a:rPr>
              <a:t>support job placement </a:t>
            </a:r>
          </a:p>
          <a:p>
            <a:pPr marL="171450" marR="0" lvl="0" indent="-171450">
              <a:spcBef>
                <a:spcPts val="0"/>
              </a:spcBef>
              <a:spcAft>
                <a:spcPts val="0"/>
              </a:spcAft>
              <a:buFont typeface="+mj-lt"/>
              <a:buAutoNum type="arabicPeriod"/>
            </a:pPr>
            <a:endParaRPr lang="en-US" sz="2200" dirty="0">
              <a:latin typeface="Corbel" charset="0"/>
              <a:ea typeface="Corbel" charset="0"/>
              <a:cs typeface="Corbel" charset="0"/>
            </a:endParaRPr>
          </a:p>
          <a:p>
            <a:pPr marL="171450" marR="0" lvl="0" indent="-171450">
              <a:spcBef>
                <a:spcPts val="0"/>
              </a:spcBef>
              <a:spcAft>
                <a:spcPts val="0"/>
              </a:spcAft>
              <a:buFont typeface="+mj-lt"/>
              <a:buAutoNum type="arabicPeriod"/>
            </a:pPr>
            <a:r>
              <a:rPr lang="en-US" sz="2200" dirty="0">
                <a:solidFill>
                  <a:srgbClr val="000000"/>
                </a:solidFill>
                <a:latin typeface="Corbel" charset="0"/>
                <a:ea typeface="Corbel" charset="0"/>
                <a:cs typeface="Corbel" charset="0"/>
              </a:rPr>
              <a:t> </a:t>
            </a:r>
            <a:r>
              <a:rPr lang="en-US" sz="2200" dirty="0" smtClean="0">
                <a:solidFill>
                  <a:srgbClr val="000000"/>
                </a:solidFill>
                <a:latin typeface="Corbel" charset="0"/>
                <a:ea typeface="Corbel" charset="0"/>
                <a:cs typeface="Corbel" charset="0"/>
              </a:rPr>
              <a:t>Services </a:t>
            </a:r>
            <a:r>
              <a:rPr lang="en-US" sz="2200" dirty="0">
                <a:solidFill>
                  <a:srgbClr val="000000"/>
                </a:solidFill>
                <a:latin typeface="Corbel" charset="0"/>
                <a:ea typeface="Corbel" charset="0"/>
                <a:cs typeface="Corbel" charset="0"/>
              </a:rPr>
              <a:t>and resources </a:t>
            </a:r>
            <a:r>
              <a:rPr lang="en-US" sz="2200" b="1" dirty="0" smtClean="0">
                <a:solidFill>
                  <a:srgbClr val="000000"/>
                </a:solidFill>
                <a:latin typeface="Corbel" charset="0"/>
                <a:ea typeface="Corbel" charset="0"/>
                <a:cs typeface="Corbel" charset="0"/>
              </a:rPr>
              <a:t>to </a:t>
            </a:r>
            <a:r>
              <a:rPr lang="en-US" sz="2200" b="1" dirty="0">
                <a:solidFill>
                  <a:srgbClr val="000000"/>
                </a:solidFill>
                <a:latin typeface="Corbel" charset="0"/>
                <a:ea typeface="Corbel" charset="0"/>
                <a:cs typeface="Corbel" charset="0"/>
              </a:rPr>
              <a:t>support WBL </a:t>
            </a:r>
          </a:p>
          <a:p>
            <a:pPr marL="171450" marR="0" lvl="0" indent="-171450">
              <a:spcBef>
                <a:spcPts val="0"/>
              </a:spcBef>
              <a:spcAft>
                <a:spcPts val="0"/>
              </a:spcAft>
              <a:buFont typeface="+mj-lt"/>
              <a:buAutoNum type="arabicPeriod"/>
            </a:pPr>
            <a:endParaRPr lang="en-US" sz="2200" dirty="0">
              <a:latin typeface="Corbel" charset="0"/>
              <a:ea typeface="Corbel" charset="0"/>
              <a:cs typeface="Corbel" charset="0"/>
            </a:endParaRPr>
          </a:p>
          <a:p>
            <a:pPr marL="171450" marR="0" lvl="0" indent="-171450">
              <a:spcBef>
                <a:spcPts val="0"/>
              </a:spcBef>
              <a:spcAft>
                <a:spcPts val="0"/>
              </a:spcAft>
              <a:buFont typeface="+mj-lt"/>
              <a:buAutoNum type="arabicPeriod"/>
            </a:pPr>
            <a:r>
              <a:rPr lang="en-US" sz="2200" dirty="0" smtClean="0">
                <a:solidFill>
                  <a:srgbClr val="000000"/>
                </a:solidFill>
                <a:latin typeface="Corbel" charset="0"/>
                <a:ea typeface="Corbel" charset="0"/>
                <a:cs typeface="Corbel" charset="0"/>
              </a:rPr>
              <a:t> Opportunity </a:t>
            </a:r>
            <a:r>
              <a:rPr lang="en-US" sz="2200" dirty="0">
                <a:solidFill>
                  <a:srgbClr val="000000"/>
                </a:solidFill>
                <a:latin typeface="Corbel" charset="0"/>
                <a:ea typeface="Corbel" charset="0"/>
                <a:cs typeface="Corbel" charset="0"/>
              </a:rPr>
              <a:t>to hear about </a:t>
            </a:r>
            <a:r>
              <a:rPr lang="en-US" sz="2200" b="1" dirty="0">
                <a:solidFill>
                  <a:srgbClr val="000000"/>
                </a:solidFill>
                <a:latin typeface="Corbel" charset="0"/>
                <a:ea typeface="Corbel" charset="0"/>
                <a:cs typeface="Corbel" charset="0"/>
              </a:rPr>
              <a:t>best practices </a:t>
            </a:r>
          </a:p>
          <a:p>
            <a:pPr marL="171450" marR="0" lvl="0" indent="-171450">
              <a:spcBef>
                <a:spcPts val="0"/>
              </a:spcBef>
              <a:spcAft>
                <a:spcPts val="0"/>
              </a:spcAft>
              <a:buFont typeface="+mj-lt"/>
              <a:buAutoNum type="arabicPeriod"/>
            </a:pPr>
            <a:endParaRPr lang="en-US" sz="2200" b="1" dirty="0">
              <a:latin typeface="Corbel" charset="0"/>
              <a:ea typeface="Corbel" charset="0"/>
              <a:cs typeface="Corbel" charset="0"/>
            </a:endParaRPr>
          </a:p>
          <a:p>
            <a:pPr marL="171450" marR="0" lvl="0" indent="-171450">
              <a:spcBef>
                <a:spcPts val="0"/>
              </a:spcBef>
              <a:spcAft>
                <a:spcPts val="0"/>
              </a:spcAft>
              <a:buFont typeface="+mj-lt"/>
              <a:buAutoNum type="arabicPeriod"/>
            </a:pPr>
            <a:r>
              <a:rPr lang="en-US" sz="2200" dirty="0" smtClean="0">
                <a:solidFill>
                  <a:srgbClr val="000000"/>
                </a:solidFill>
                <a:latin typeface="Corbel" charset="0"/>
                <a:ea typeface="Corbel" charset="0"/>
                <a:cs typeface="Corbel" charset="0"/>
              </a:rPr>
              <a:t> </a:t>
            </a:r>
            <a:r>
              <a:rPr lang="en-US" sz="2200" b="1" dirty="0" smtClean="0">
                <a:solidFill>
                  <a:srgbClr val="000000"/>
                </a:solidFill>
                <a:latin typeface="Corbel" charset="0"/>
                <a:ea typeface="Corbel" charset="0"/>
                <a:cs typeface="Corbel" charset="0"/>
              </a:rPr>
              <a:t>Work with </a:t>
            </a:r>
            <a:r>
              <a:rPr lang="en-US" sz="2200" b="1" dirty="0">
                <a:solidFill>
                  <a:srgbClr val="000000"/>
                </a:solidFill>
                <a:latin typeface="Corbel" charset="0"/>
                <a:ea typeface="Corbel" charset="0"/>
                <a:cs typeface="Corbel" charset="0"/>
              </a:rPr>
              <a:t>peers </a:t>
            </a:r>
            <a:r>
              <a:rPr lang="en-US" sz="2200" dirty="0">
                <a:solidFill>
                  <a:srgbClr val="000000"/>
                </a:solidFill>
                <a:latin typeface="Corbel" charset="0"/>
                <a:ea typeface="Corbel" charset="0"/>
                <a:cs typeface="Corbel" charset="0"/>
              </a:rPr>
              <a:t>working in the same industry sector to </a:t>
            </a:r>
            <a:r>
              <a:rPr lang="en-US" sz="2200" b="1" dirty="0">
                <a:solidFill>
                  <a:srgbClr val="000000"/>
                </a:solidFill>
                <a:latin typeface="Corbel" charset="0"/>
                <a:ea typeface="Corbel" charset="0"/>
                <a:cs typeface="Corbel" charset="0"/>
              </a:rPr>
              <a:t>embed </a:t>
            </a:r>
            <a:r>
              <a:rPr lang="en-US" sz="2200" b="1" dirty="0" smtClean="0">
                <a:solidFill>
                  <a:srgbClr val="000000"/>
                </a:solidFill>
                <a:latin typeface="Corbel" charset="0"/>
                <a:ea typeface="Corbel" charset="0"/>
                <a:cs typeface="Corbel" charset="0"/>
              </a:rPr>
              <a:t>WBL </a:t>
            </a:r>
            <a:r>
              <a:rPr lang="en-US" sz="2200" dirty="0" smtClean="0">
                <a:solidFill>
                  <a:srgbClr val="000000"/>
                </a:solidFill>
                <a:latin typeface="Corbel" charset="0"/>
                <a:ea typeface="Corbel" charset="0"/>
                <a:cs typeface="Corbel" charset="0"/>
              </a:rPr>
              <a:t>into </a:t>
            </a:r>
            <a:r>
              <a:rPr lang="en-US" sz="2200" dirty="0">
                <a:solidFill>
                  <a:srgbClr val="000000"/>
                </a:solidFill>
                <a:latin typeface="Corbel" charset="0"/>
                <a:ea typeface="Corbel" charset="0"/>
                <a:cs typeface="Corbel" charset="0"/>
              </a:rPr>
              <a:t>curriculum</a:t>
            </a:r>
          </a:p>
          <a:p>
            <a:pPr marL="171450" marR="0" lvl="0" indent="-171450">
              <a:spcBef>
                <a:spcPts val="0"/>
              </a:spcBef>
              <a:spcAft>
                <a:spcPts val="0"/>
              </a:spcAft>
              <a:buFont typeface="+mj-lt"/>
              <a:buAutoNum type="arabicPeriod"/>
            </a:pPr>
            <a:endParaRPr lang="en-US" sz="2200" dirty="0">
              <a:latin typeface="Corbel" charset="0"/>
              <a:ea typeface="Corbel" charset="0"/>
              <a:cs typeface="Corbel" charset="0"/>
            </a:endParaRPr>
          </a:p>
          <a:p>
            <a:pPr marL="171450" marR="0" lvl="0" indent="-171450">
              <a:spcBef>
                <a:spcPts val="0"/>
              </a:spcBef>
              <a:spcAft>
                <a:spcPts val="0"/>
              </a:spcAft>
              <a:buFont typeface="+mj-lt"/>
              <a:buAutoNum type="arabicPeriod"/>
            </a:pPr>
            <a:r>
              <a:rPr lang="en-US" sz="2200" dirty="0">
                <a:solidFill>
                  <a:srgbClr val="000000"/>
                </a:solidFill>
                <a:latin typeface="Corbel" charset="0"/>
                <a:ea typeface="Corbel" charset="0"/>
                <a:cs typeface="Corbel" charset="0"/>
              </a:rPr>
              <a:t> </a:t>
            </a:r>
            <a:r>
              <a:rPr lang="en-US" sz="2200" dirty="0" smtClean="0">
                <a:solidFill>
                  <a:srgbClr val="000000"/>
                </a:solidFill>
                <a:latin typeface="Corbel" charset="0"/>
                <a:ea typeface="Corbel" charset="0"/>
                <a:cs typeface="Corbel" charset="0"/>
              </a:rPr>
              <a:t>Experience WBL </a:t>
            </a:r>
            <a:r>
              <a:rPr lang="en-US" sz="2200" dirty="0">
                <a:solidFill>
                  <a:srgbClr val="000000"/>
                </a:solidFill>
                <a:latin typeface="Corbel" charset="0"/>
                <a:ea typeface="Corbel" charset="0"/>
                <a:cs typeface="Corbel" charset="0"/>
              </a:rPr>
              <a:t>first hand, through a </a:t>
            </a:r>
            <a:r>
              <a:rPr lang="en-US" sz="2200" b="1" dirty="0">
                <a:solidFill>
                  <a:srgbClr val="000000"/>
                </a:solidFill>
                <a:latin typeface="Corbel" charset="0"/>
                <a:ea typeface="Corbel" charset="0"/>
                <a:cs typeface="Corbel" charset="0"/>
              </a:rPr>
              <a:t>faculty job shadow or internship</a:t>
            </a:r>
            <a:endParaRPr lang="en-US" sz="2200" b="1" dirty="0">
              <a:latin typeface="Corbel" charset="0"/>
              <a:ea typeface="Corbel" charset="0"/>
              <a:cs typeface="Corbel" charset="0"/>
            </a:endParaRPr>
          </a:p>
          <a:p>
            <a:endParaRPr lang="en-US" dirty="0"/>
          </a:p>
        </p:txBody>
      </p:sp>
    </p:spTree>
    <p:extLst>
      <p:ext uri="{BB962C8B-B14F-4D97-AF65-F5344CB8AC3E}">
        <p14:creationId xmlns:p14="http://schemas.microsoft.com/office/powerpoint/2010/main" val="1152333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502" y="628842"/>
            <a:ext cx="7795922" cy="1417322"/>
          </a:xfrm>
        </p:spPr>
        <p:txBody>
          <a:bodyPr>
            <a:normAutofit/>
          </a:bodyPr>
          <a:lstStyle/>
          <a:p>
            <a:r>
              <a:rPr lang="en-US" sz="4000" b="1" dirty="0">
                <a:latin typeface="Corbel"/>
                <a:ea typeface="Corbel" charset="0"/>
                <a:cs typeface="Corbel"/>
              </a:rPr>
              <a:t>Purpose of the Surveys</a:t>
            </a:r>
          </a:p>
        </p:txBody>
      </p:sp>
      <p:sp>
        <p:nvSpPr>
          <p:cNvPr id="3" name="Content Placeholder 2"/>
          <p:cNvSpPr>
            <a:spLocks noGrp="1"/>
          </p:cNvSpPr>
          <p:nvPr>
            <p:ph idx="1"/>
          </p:nvPr>
        </p:nvSpPr>
        <p:spPr>
          <a:xfrm>
            <a:off x="844502" y="1774578"/>
            <a:ext cx="7874959" cy="3896464"/>
          </a:xfrm>
        </p:spPr>
        <p:txBody>
          <a:bodyPr vert="horz" lIns="91440" tIns="45720" rIns="91440" bIns="45720" rtlCol="0" anchor="t">
            <a:normAutofit/>
          </a:bodyPr>
          <a:lstStyle/>
          <a:p>
            <a:pPr marL="342900" lvl="0" indent="-342900">
              <a:buFont typeface="Arial"/>
              <a:buChar char="•"/>
            </a:pPr>
            <a:r>
              <a:rPr lang="en-US" sz="2400" dirty="0">
                <a:solidFill>
                  <a:schemeClr val="tx1"/>
                </a:solidFill>
                <a:latin typeface="Corbel"/>
                <a:cs typeface="Corbel"/>
              </a:rPr>
              <a:t>Establish overall status of WBL at the campuses</a:t>
            </a:r>
          </a:p>
          <a:p>
            <a:pPr marL="342900" indent="-342900">
              <a:buFont typeface="Arial"/>
              <a:buChar char="•"/>
            </a:pPr>
            <a:r>
              <a:rPr lang="en-US" sz="2400" dirty="0">
                <a:solidFill>
                  <a:schemeClr val="tx1"/>
                </a:solidFill>
                <a:latin typeface="Corbel"/>
                <a:cs typeface="Corbel"/>
              </a:rPr>
              <a:t>Examine quality features to inform professional development and improvement</a:t>
            </a:r>
          </a:p>
          <a:p>
            <a:pPr marL="342900" lvl="0" indent="-342900">
              <a:buFont typeface="Arial"/>
              <a:buChar char="•"/>
            </a:pPr>
            <a:r>
              <a:rPr lang="en-US" sz="2400" dirty="0">
                <a:solidFill>
                  <a:schemeClr val="tx1"/>
                </a:solidFill>
                <a:latin typeface="Corbel"/>
                <a:cs typeface="Corbel"/>
              </a:rPr>
              <a:t>Identify challenges to inform systemic reforms</a:t>
            </a:r>
          </a:p>
          <a:p>
            <a:pPr marL="342900" indent="-342900">
              <a:buFont typeface="Arial"/>
              <a:buChar char="•"/>
            </a:pPr>
            <a:r>
              <a:rPr lang="en-US" sz="2400" dirty="0">
                <a:solidFill>
                  <a:schemeClr val="tx1"/>
                </a:solidFill>
                <a:latin typeface="Corbel"/>
                <a:cs typeface="Corbel"/>
              </a:rPr>
              <a:t>Identify needs for support</a:t>
            </a:r>
          </a:p>
          <a:p>
            <a:pPr marL="342900" indent="-342900">
              <a:buFont typeface="Arial"/>
              <a:buChar char="•"/>
            </a:pPr>
            <a:r>
              <a:rPr lang="en-US" sz="2400" dirty="0">
                <a:solidFill>
                  <a:schemeClr val="tx1"/>
                </a:solidFill>
                <a:latin typeface="Corbel"/>
                <a:cs typeface="Corbel"/>
              </a:rPr>
              <a:t>Identify requests for professional development to inform offerings</a:t>
            </a:r>
          </a:p>
          <a:p>
            <a:r>
              <a:rPr lang="en-US" sz="2400" dirty="0">
                <a:solidFill>
                  <a:schemeClr val="tx1"/>
                </a:solidFill>
                <a:latin typeface="Corbel"/>
                <a:cs typeface="Corbel"/>
              </a:rPr>
              <a:t>Response goal: enough responses to inform WBL system development </a:t>
            </a:r>
          </a:p>
          <a:p>
            <a:endParaRPr lang="en-US" sz="2400" dirty="0">
              <a:latin typeface="Corbel" charset="0"/>
              <a:ea typeface="Corbel" charset="0"/>
              <a:cs typeface="Corbel" charset="0"/>
            </a:endParaRPr>
          </a:p>
        </p:txBody>
      </p:sp>
      <p:sp>
        <p:nvSpPr>
          <p:cNvPr id="4" name="Content Placeholder 2">
            <a:extLst>
              <a:ext uri="{FF2B5EF4-FFF2-40B4-BE49-F238E27FC236}">
                <a16:creationId xmlns="" xmlns:a16="http://schemas.microsoft.com/office/drawing/2014/main" id="{E75565EE-1886-4BCB-948B-CE98105EC3B2}"/>
              </a:ext>
            </a:extLst>
          </p:cNvPr>
          <p:cNvSpPr txBox="1">
            <a:spLocks/>
          </p:cNvSpPr>
          <p:nvPr/>
        </p:nvSpPr>
        <p:spPr>
          <a:xfrm flipV="1">
            <a:off x="6822830" y="2117366"/>
            <a:ext cx="2049029" cy="45719"/>
          </a:xfrm>
          <a:prstGeom prst="rect">
            <a:avLst/>
          </a:prstGeom>
          <a:ln>
            <a:noFill/>
          </a:ln>
        </p:spPr>
        <p:txBody>
          <a:bodyPr vert="horz" lIns="91440" tIns="45720" rIns="91440" bIns="45720" rtlCol="0" anchor="t">
            <a:normAutofit fontScale="25000" lnSpcReduction="20000"/>
          </a:bodyPr>
          <a:lstStyle>
            <a:lvl1pPr marL="0" indent="0" algn="l" defTabSz="914377" rtl="0" eaLnBrk="1" latinLnBrk="0" hangingPunct="1">
              <a:lnSpc>
                <a:spcPct val="90000"/>
              </a:lnSpc>
              <a:spcBef>
                <a:spcPts val="1000"/>
              </a:spcBef>
              <a:buFontTx/>
              <a:buNone/>
              <a:defRPr sz="2800" b="0" kern="1200">
                <a:solidFill>
                  <a:schemeClr val="tx2"/>
                </a:solidFill>
                <a:latin typeface="Arial" charset="0"/>
                <a:ea typeface="Arial" charset="0"/>
                <a:cs typeface="Arial" charset="0"/>
              </a:defRPr>
            </a:lvl1pPr>
            <a:lvl2pPr marL="685783" indent="-228594" algn="l" defTabSz="914377" rtl="0" eaLnBrk="1" latinLnBrk="0" hangingPunct="1">
              <a:lnSpc>
                <a:spcPct val="90000"/>
              </a:lnSpc>
              <a:spcBef>
                <a:spcPts val="1000"/>
              </a:spcBef>
              <a:buFont typeface="Arial"/>
              <a:buChar char="•"/>
              <a:defRPr sz="2400" b="0" kern="1200">
                <a:solidFill>
                  <a:schemeClr val="tx2"/>
                </a:solidFill>
                <a:latin typeface="Arial" charset="0"/>
                <a:ea typeface="Arial" charset="0"/>
                <a:cs typeface="Arial" charset="0"/>
              </a:defRPr>
            </a:lvl2pPr>
            <a:lvl3pPr marL="1142971" indent="-228594" algn="l" defTabSz="914377" rtl="0" eaLnBrk="1" latinLnBrk="0" hangingPunct="1">
              <a:lnSpc>
                <a:spcPct val="90000"/>
              </a:lnSpc>
              <a:spcBef>
                <a:spcPts val="1100"/>
              </a:spcBef>
              <a:buFont typeface="Meiryo-Bold" charset="-128"/>
              <a:buChar char="►"/>
              <a:defRPr sz="1600" b="0" kern="1200">
                <a:solidFill>
                  <a:schemeClr val="accent1"/>
                </a:solidFill>
                <a:latin typeface="Arial" charset="0"/>
                <a:ea typeface="Arial" charset="0"/>
                <a:cs typeface="Arial" charset="0"/>
              </a:defRPr>
            </a:lvl3pPr>
            <a:lvl4pPr marL="1600160" indent="-182875" algn="l" defTabSz="914377" rtl="0" eaLnBrk="1" latinLnBrk="0" hangingPunct="1">
              <a:lnSpc>
                <a:spcPct val="90000"/>
              </a:lnSpc>
              <a:spcBef>
                <a:spcPts val="1100"/>
              </a:spcBef>
              <a:buFont typeface=".AppleSystemUIFont" charset="-120"/>
              <a:buChar char="−"/>
              <a:defRPr sz="1600" b="0" kern="1200">
                <a:solidFill>
                  <a:schemeClr val="accent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a:buChar char="•"/>
              <a:defRPr sz="1800" kern="1200">
                <a:solidFill>
                  <a:schemeClr val="tx2"/>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lvl="0" indent="-342900">
              <a:buFont typeface="Arial"/>
              <a:buChar char="•"/>
            </a:pPr>
            <a:endParaRPr lang="en-US" sz="2000" dirty="0"/>
          </a:p>
          <a:p>
            <a:pPr marL="342900" indent="-342900">
              <a:buFont typeface="Arial"/>
              <a:buChar char="•"/>
            </a:pPr>
            <a:endParaRPr lang="en-US" sz="2000" dirty="0"/>
          </a:p>
          <a:p>
            <a:endParaRPr lang="en-US" sz="2000" b="1" dirty="0">
              <a:solidFill>
                <a:schemeClr val="tx1"/>
              </a:solidFill>
              <a:latin typeface="Corbel" charset="0"/>
              <a:ea typeface="Corbel" charset="0"/>
              <a:cs typeface="Corbel" charset="0"/>
            </a:endParaRPr>
          </a:p>
          <a:p>
            <a:pPr marL="514350" indent="-514350">
              <a:buFontTx/>
              <a:buAutoNum type="arabicPeriod"/>
            </a:pPr>
            <a:endParaRPr lang="en-US" sz="2000" b="1" dirty="0">
              <a:solidFill>
                <a:schemeClr val="tx1"/>
              </a:solidFill>
              <a:latin typeface="Corbel" charset="0"/>
              <a:ea typeface="Corbel" charset="0"/>
              <a:cs typeface="Corbel" charset="0"/>
            </a:endParaRPr>
          </a:p>
          <a:p>
            <a:pPr marL="514350" indent="-514350">
              <a:buFontTx/>
              <a:buAutoNum type="arabicPeriod"/>
            </a:pPr>
            <a:endParaRPr lang="en-US" sz="2000" b="1" dirty="0">
              <a:solidFill>
                <a:schemeClr val="tx1"/>
              </a:solidFill>
              <a:latin typeface="Corbel" charset="0"/>
              <a:ea typeface="Corbel" charset="0"/>
              <a:cs typeface="Corbel" charset="0"/>
            </a:endParaRPr>
          </a:p>
          <a:p>
            <a:endParaRPr lang="en-US" sz="2400" dirty="0">
              <a:latin typeface="Corbel" charset="0"/>
              <a:ea typeface="Corbel" charset="0"/>
              <a:cs typeface="Corbel" charset="0"/>
            </a:endParaRPr>
          </a:p>
          <a:p>
            <a:endParaRPr lang="en-US" sz="2400" dirty="0">
              <a:latin typeface="Corbel" charset="0"/>
              <a:ea typeface="Corbel" charset="0"/>
              <a:cs typeface="Corbel" charset="0"/>
            </a:endParaRPr>
          </a:p>
          <a:p>
            <a:endParaRPr lang="en-US" sz="2400" dirty="0">
              <a:latin typeface="Corbel" charset="0"/>
              <a:ea typeface="Corbel" charset="0"/>
              <a:cs typeface="Corbel" charset="0"/>
            </a:endParaRPr>
          </a:p>
        </p:txBody>
      </p:sp>
      <p:sp>
        <p:nvSpPr>
          <p:cNvPr id="5" name="TextBox 4"/>
          <p:cNvSpPr txBox="1"/>
          <p:nvPr/>
        </p:nvSpPr>
        <p:spPr>
          <a:xfrm>
            <a:off x="2583896" y="3722810"/>
            <a:ext cx="914400" cy="914400"/>
          </a:xfrm>
          <a:prstGeom prst="rect">
            <a:avLst/>
          </a:prstGeom>
        </p:spPr>
        <p:txBody>
          <a:bodyPr vert="horz" wrap="none" lIns="91440" tIns="45720" rIns="91440" bIns="45720" rtlCol="0">
            <a:normAutofit/>
          </a:bodyPr>
          <a:lstStyle/>
          <a:p>
            <a:endParaRPr lang="en-US" dirty="0"/>
          </a:p>
        </p:txBody>
      </p:sp>
    </p:spTree>
    <p:extLst>
      <p:ext uri="{BB962C8B-B14F-4D97-AF65-F5344CB8AC3E}">
        <p14:creationId xmlns:p14="http://schemas.microsoft.com/office/powerpoint/2010/main" val="1558116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604614"/>
            <a:ext cx="6447063" cy="1325563"/>
          </a:xfrm>
        </p:spPr>
        <p:txBody>
          <a:bodyPr>
            <a:normAutofit fontScale="90000"/>
          </a:bodyPr>
          <a:lstStyle/>
          <a:p>
            <a:r>
              <a:rPr lang="en-US" b="1" dirty="0"/>
              <a:t>Professional Development Interests</a:t>
            </a:r>
            <a:r>
              <a:rPr lang="en-US" dirty="0"/>
              <a:t/>
            </a:r>
            <a:br>
              <a:rPr lang="en-US" dirty="0"/>
            </a:br>
            <a:endParaRPr lang="en-US" dirty="0"/>
          </a:p>
        </p:txBody>
      </p:sp>
      <p:sp>
        <p:nvSpPr>
          <p:cNvPr id="3" name="Content Placeholder 2"/>
          <p:cNvSpPr>
            <a:spLocks noGrp="1"/>
          </p:cNvSpPr>
          <p:nvPr>
            <p:ph idx="1"/>
          </p:nvPr>
        </p:nvSpPr>
        <p:spPr>
          <a:xfrm>
            <a:off x="628651" y="1930177"/>
            <a:ext cx="5510892" cy="4351338"/>
          </a:xfrm>
        </p:spPr>
        <p:txBody>
          <a:bodyPr>
            <a:normAutofit/>
          </a:bodyPr>
          <a:lstStyle/>
          <a:p>
            <a:r>
              <a:rPr lang="en-US" sz="2000" b="1" dirty="0">
                <a:latin typeface="Corbel" charset="0"/>
                <a:ea typeface="Corbel" charset="0"/>
                <a:cs typeface="Corbel" charset="0"/>
              </a:rPr>
              <a:t>Additional emerging themes (from analysis of open-ended responses)</a:t>
            </a:r>
          </a:p>
          <a:p>
            <a:endParaRPr lang="en-US" sz="2000" b="1" dirty="0">
              <a:latin typeface="Corbel" charset="0"/>
              <a:ea typeface="Corbel" charset="0"/>
              <a:cs typeface="Corbel" charset="0"/>
            </a:endParaRPr>
          </a:p>
          <a:p>
            <a:pPr marL="342900" lvl="0" indent="-342900">
              <a:buFont typeface="Arial" charset="0"/>
              <a:buChar char="•"/>
            </a:pPr>
            <a:r>
              <a:rPr lang="en-US" sz="2400" dirty="0">
                <a:latin typeface="Corbel" charset="0"/>
                <a:ea typeface="Corbel" charset="0"/>
                <a:cs typeface="Corbel" charset="0"/>
              </a:rPr>
              <a:t>Employer engagement and sector information</a:t>
            </a:r>
          </a:p>
          <a:p>
            <a:pPr marL="342900" lvl="0" indent="-342900">
              <a:buFont typeface="Arial" charset="0"/>
              <a:buChar char="•"/>
            </a:pPr>
            <a:r>
              <a:rPr lang="en-US" sz="2400" dirty="0">
                <a:latin typeface="Corbel" charset="0"/>
                <a:ea typeface="Corbel" charset="0"/>
                <a:cs typeface="Corbel" charset="0"/>
              </a:rPr>
              <a:t>Incentivize participation in professional development opportunities</a:t>
            </a:r>
          </a:p>
          <a:p>
            <a:pPr marL="342900" indent="-342900">
              <a:buFont typeface="Arial" charset="0"/>
              <a:buChar char="•"/>
            </a:pPr>
            <a:r>
              <a:rPr lang="en-US" sz="2400" dirty="0" smtClean="0">
                <a:latin typeface="Corbel" charset="0"/>
                <a:ea typeface="Corbel" charset="0"/>
                <a:cs typeface="Corbel" charset="0"/>
              </a:rPr>
              <a:t>Technology </a:t>
            </a:r>
          </a:p>
          <a:p>
            <a:pPr marL="342900" indent="-342900">
              <a:buFont typeface="Arial" charset="0"/>
              <a:buChar char="•"/>
            </a:pPr>
            <a:r>
              <a:rPr lang="en-US" sz="2400" dirty="0" smtClean="0">
                <a:latin typeface="Corbel" charset="0"/>
                <a:ea typeface="Corbel" charset="0"/>
                <a:cs typeface="Corbel" charset="0"/>
              </a:rPr>
              <a:t>Delivery of professional development</a:t>
            </a:r>
            <a:endParaRPr lang="en-US" sz="2400" dirty="0" smtClean="0">
              <a:highlight>
                <a:srgbClr val="FFFF00"/>
              </a:highlight>
              <a:latin typeface="Corbel" charset="0"/>
              <a:ea typeface="Corbel" charset="0"/>
              <a:cs typeface="Corbel" charset="0"/>
            </a:endParaRPr>
          </a:p>
        </p:txBody>
      </p:sp>
    </p:spTree>
    <p:extLst>
      <p:ext uri="{BB962C8B-B14F-4D97-AF65-F5344CB8AC3E}">
        <p14:creationId xmlns:p14="http://schemas.microsoft.com/office/powerpoint/2010/main" val="1180360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01886" y="2180348"/>
            <a:ext cx="4757058" cy="2248989"/>
          </a:xfrm>
        </p:spPr>
        <p:txBody>
          <a:bodyPr/>
          <a:lstStyle/>
          <a:p>
            <a:r>
              <a:rPr lang="en-US"/>
              <a:t>Employer Engagement</a:t>
            </a:r>
            <a:endParaRPr lang="en-US" dirty="0"/>
          </a:p>
        </p:txBody>
      </p:sp>
      <p:sp>
        <p:nvSpPr>
          <p:cNvPr id="3" name="Slide Number Placeholder 2"/>
          <p:cNvSpPr>
            <a:spLocks noGrp="1"/>
          </p:cNvSpPr>
          <p:nvPr>
            <p:ph type="sldNum" sz="quarter" idx="12"/>
          </p:nvPr>
        </p:nvSpPr>
        <p:spPr/>
        <p:txBody>
          <a:bodyPr/>
          <a:lstStyle/>
          <a:p>
            <a:fld id="{EB5F17B8-507F-E644-928E-C5CCEC3C812F}" type="slidenum">
              <a:rPr lang="en-US" smtClean="0"/>
              <a:pPr/>
              <a:t>31</a:t>
            </a:fld>
            <a:endParaRPr lang="en-US" dirty="0"/>
          </a:p>
        </p:txBody>
      </p:sp>
    </p:spTree>
    <p:extLst>
      <p:ext uri="{BB962C8B-B14F-4D97-AF65-F5344CB8AC3E}">
        <p14:creationId xmlns:p14="http://schemas.microsoft.com/office/powerpoint/2010/main" val="797374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828" y="457197"/>
            <a:ext cx="3407229" cy="1719941"/>
          </a:xfrm>
        </p:spPr>
        <p:txBody>
          <a:bodyPr>
            <a:noAutofit/>
          </a:bodyPr>
          <a:lstStyle/>
          <a:p>
            <a:r>
              <a:rPr lang="en-US" sz="3600" b="1" dirty="0"/>
              <a:t>Employer Engagement: Current Support</a:t>
            </a:r>
          </a:p>
        </p:txBody>
      </p:sp>
      <p:pic>
        <p:nvPicPr>
          <p:cNvPr id="4" name="Content Placeholder 3" descr="../Screen%20Shot%202018-12-03%20at%204.37.09%20PM.p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29679" y="1045029"/>
            <a:ext cx="5514321" cy="5018314"/>
          </a:xfrm>
          <a:prstGeom prst="rect">
            <a:avLst/>
          </a:prstGeom>
          <a:noFill/>
          <a:ln>
            <a:noFill/>
          </a:ln>
        </p:spPr>
      </p:pic>
      <p:sp>
        <p:nvSpPr>
          <p:cNvPr id="5" name="TextBox 4"/>
          <p:cNvSpPr txBox="1"/>
          <p:nvPr/>
        </p:nvSpPr>
        <p:spPr>
          <a:xfrm>
            <a:off x="3722915" y="674910"/>
            <a:ext cx="3113315" cy="381002"/>
          </a:xfrm>
          <a:prstGeom prst="rect">
            <a:avLst/>
          </a:prstGeom>
        </p:spPr>
        <p:txBody>
          <a:bodyPr vert="horz" wrap="square" lIns="91440" tIns="45720" rIns="91440" bIns="45720" rtlCol="0">
            <a:normAutofit/>
          </a:bodyPr>
          <a:lstStyle/>
          <a:p>
            <a:r>
              <a:rPr lang="en-US" b="1" dirty="0"/>
              <a:t>College Perspective</a:t>
            </a:r>
          </a:p>
        </p:txBody>
      </p:sp>
      <p:sp>
        <p:nvSpPr>
          <p:cNvPr id="6" name="TextBox 5"/>
          <p:cNvSpPr txBox="1"/>
          <p:nvPr/>
        </p:nvSpPr>
        <p:spPr>
          <a:xfrm>
            <a:off x="393828" y="2231569"/>
            <a:ext cx="2523544" cy="3483428"/>
          </a:xfrm>
          <a:prstGeom prst="rect">
            <a:avLst/>
          </a:prstGeom>
        </p:spPr>
        <p:txBody>
          <a:bodyPr vert="horz" wrap="square" lIns="91440" tIns="45720" rIns="91440" bIns="45720" rtlCol="0">
            <a:normAutofit/>
          </a:bodyPr>
          <a:lstStyle/>
          <a:p>
            <a:endParaRPr lang="en-US" dirty="0"/>
          </a:p>
        </p:txBody>
      </p:sp>
      <p:sp>
        <p:nvSpPr>
          <p:cNvPr id="7" name="Rectangle 6"/>
          <p:cNvSpPr/>
          <p:nvPr/>
        </p:nvSpPr>
        <p:spPr>
          <a:xfrm>
            <a:off x="255829" y="2308469"/>
            <a:ext cx="3304050" cy="3754874"/>
          </a:xfrm>
          <a:prstGeom prst="rect">
            <a:avLst/>
          </a:prstGeom>
        </p:spPr>
        <p:txBody>
          <a:bodyPr wrap="square">
            <a:spAutoFit/>
          </a:bodyPr>
          <a:lstStyle/>
          <a:p>
            <a:pPr marL="342900" indent="-342900">
              <a:buFont typeface="Symbol" charset="2"/>
              <a:buChar char=""/>
            </a:pPr>
            <a:r>
              <a:rPr lang="en-US" sz="1400" dirty="0">
                <a:latin typeface="Calibri" charset="0"/>
                <a:ea typeface="ＭＳ 明朝" charset="-128"/>
                <a:cs typeface="pÒø/ÛÙ" charset="0"/>
              </a:rPr>
              <a:t>Students reach out to employers on their own</a:t>
            </a:r>
            <a:endParaRPr lang="en-US" sz="1400" dirty="0">
              <a:latin typeface="Cambria" charset="0"/>
              <a:ea typeface="ＭＳ 明朝" charset="-128"/>
              <a:cs typeface="Times New Roman" charset="0"/>
            </a:endParaRPr>
          </a:p>
          <a:p>
            <a:pPr marL="342900" marR="0" lvl="0" indent="-342900">
              <a:spcBef>
                <a:spcPts val="0"/>
              </a:spcBef>
              <a:spcAft>
                <a:spcPts val="0"/>
              </a:spcAft>
              <a:buFont typeface="Symbol" charset="2"/>
              <a:buChar char=""/>
            </a:pPr>
            <a:r>
              <a:rPr lang="en-US" sz="1400" dirty="0">
                <a:latin typeface="Calibri" charset="0"/>
                <a:ea typeface="ＭＳ 明朝" charset="-128"/>
                <a:cs typeface="pÒø/ÛÙ" charset="0"/>
              </a:rPr>
              <a:t>Career center staff facilitate outreach</a:t>
            </a:r>
            <a:endParaRPr lang="en-US" sz="1400" dirty="0">
              <a:latin typeface="Cambria" charset="0"/>
              <a:ea typeface="ＭＳ 明朝" charset="-128"/>
              <a:cs typeface="Times New Roman" charset="0"/>
            </a:endParaRPr>
          </a:p>
          <a:p>
            <a:pPr marL="342900" marR="0" lvl="0" indent="-342900">
              <a:spcBef>
                <a:spcPts val="0"/>
              </a:spcBef>
              <a:spcAft>
                <a:spcPts val="0"/>
              </a:spcAft>
              <a:buFont typeface="Symbol" charset="2"/>
              <a:buChar char=""/>
            </a:pPr>
            <a:r>
              <a:rPr lang="en-US" sz="1400" dirty="0">
                <a:latin typeface="Calibri" charset="0"/>
                <a:ea typeface="ＭＳ 明朝" charset="-128"/>
                <a:cs typeface="pÒø/ÛÙ" charset="0"/>
              </a:rPr>
              <a:t>Department/faculty facilitate for the entire department/program</a:t>
            </a:r>
          </a:p>
          <a:p>
            <a:pPr marL="342900" indent="-342900">
              <a:buFont typeface="Symbol" charset="2"/>
              <a:buChar char=""/>
            </a:pPr>
            <a:r>
              <a:rPr lang="en-US" sz="1400" dirty="0">
                <a:latin typeface="Calibri" charset="0"/>
                <a:ea typeface="ＭＳ 明朝" charset="-128"/>
                <a:cs typeface="pÒø/ÛÙ" charset="0"/>
              </a:rPr>
              <a:t>Existing coordinator facilitates outreach</a:t>
            </a:r>
            <a:endParaRPr lang="en-US" sz="1400" dirty="0">
              <a:latin typeface="Cambria" charset="0"/>
              <a:ea typeface="ＭＳ 明朝" charset="-128"/>
              <a:cs typeface="Times New Roman" charset="0"/>
            </a:endParaRPr>
          </a:p>
          <a:p>
            <a:pPr marL="342900" marR="0" lvl="0" indent="-342900">
              <a:spcBef>
                <a:spcPts val="0"/>
              </a:spcBef>
              <a:spcAft>
                <a:spcPts val="0"/>
              </a:spcAft>
              <a:buFont typeface="Symbol" charset="2"/>
              <a:buChar char=""/>
            </a:pPr>
            <a:r>
              <a:rPr lang="en-US" sz="1400" dirty="0">
                <a:latin typeface="Calibri" charset="0"/>
                <a:ea typeface="ＭＳ 明朝" charset="-128"/>
                <a:cs typeface="pÒø/ÛÙ" charset="0"/>
              </a:rPr>
              <a:t>Special program staff facilitate outreach</a:t>
            </a:r>
          </a:p>
          <a:p>
            <a:pPr marL="342900" indent="-342900">
              <a:buFont typeface="Symbol" charset="2"/>
              <a:buChar char=""/>
            </a:pPr>
            <a:r>
              <a:rPr lang="en-US" sz="1400" dirty="0">
                <a:latin typeface="Calibri" charset="0"/>
                <a:ea typeface="ＭＳ 明朝" charset="-128"/>
                <a:cs typeface="Times New Roman" charset="0"/>
              </a:rPr>
              <a:t>Deputy Sector Navigators (DSNs) facilitate outreach by sector</a:t>
            </a:r>
          </a:p>
          <a:p>
            <a:pPr marL="342900" lvl="0" indent="-342900">
              <a:buFont typeface="Symbol" charset="2"/>
              <a:buChar char=""/>
            </a:pPr>
            <a:r>
              <a:rPr lang="en-US" sz="1400" dirty="0">
                <a:latin typeface="Calibri" charset="0"/>
                <a:ea typeface="ＭＳ 明朝" charset="-128"/>
                <a:cs typeface="pÒø/ÛÙ" charset="0"/>
              </a:rPr>
              <a:t>Work through an outside organization such as a local nonprofit organization</a:t>
            </a:r>
            <a:endParaRPr lang="en-US" sz="1400" dirty="0">
              <a:latin typeface="Helvetica" charset="0"/>
              <a:ea typeface="ＭＳ 明朝" charset="-128"/>
              <a:cs typeface="Times New Roman" charset="0"/>
            </a:endParaRPr>
          </a:p>
          <a:p>
            <a:pPr marL="342900" indent="-342900">
              <a:buFont typeface="Symbol" charset="2"/>
              <a:buChar char=""/>
            </a:pPr>
            <a:r>
              <a:rPr lang="en-US" sz="1400" dirty="0">
                <a:latin typeface="Calibri" charset="0"/>
                <a:ea typeface="ＭＳ 明朝" charset="-128"/>
                <a:cs typeface="pÒø/ÛÙ" charset="0"/>
              </a:rPr>
              <a:t>Employment office facilitates </a:t>
            </a:r>
            <a:r>
              <a:rPr lang="en-US" sz="1400" dirty="0" smtClean="0">
                <a:latin typeface="Calibri" charset="0"/>
                <a:ea typeface="ＭＳ 明朝" charset="-128"/>
                <a:cs typeface="pÒø/ÛÙ" charset="0"/>
              </a:rPr>
              <a:t>outreach</a:t>
            </a:r>
            <a:endParaRPr lang="en-US" sz="1400" dirty="0" smtClean="0">
              <a:latin typeface="Calibri" charset="0"/>
              <a:ea typeface="ＭＳ 明朝" charset="-128"/>
              <a:cs typeface="Times New Roman" charset="0"/>
            </a:endParaRPr>
          </a:p>
          <a:p>
            <a:pPr marL="342900" marR="0" lvl="0" indent="-342900">
              <a:spcBef>
                <a:spcPts val="0"/>
              </a:spcBef>
              <a:spcAft>
                <a:spcPts val="0"/>
              </a:spcAft>
              <a:buFont typeface="Symbol" charset="2"/>
              <a:buChar char=""/>
            </a:pPr>
            <a:r>
              <a:rPr lang="en-US" sz="1400" dirty="0" smtClean="0">
                <a:latin typeface="Calibri" charset="0"/>
                <a:ea typeface="ＭＳ 明朝" charset="-128"/>
                <a:cs typeface="Times New Roman" charset="0"/>
              </a:rPr>
              <a:t>Other </a:t>
            </a:r>
            <a:endParaRPr lang="en-US" sz="1400" dirty="0">
              <a:latin typeface="Cambria" charset="0"/>
              <a:ea typeface="ＭＳ 明朝" charset="-128"/>
              <a:cs typeface="Times New Roman" charset="0"/>
            </a:endParaRPr>
          </a:p>
          <a:p>
            <a:pPr marL="342900" marR="0" lvl="0" indent="-342900">
              <a:spcBef>
                <a:spcPts val="0"/>
              </a:spcBef>
              <a:spcAft>
                <a:spcPts val="0"/>
              </a:spcAft>
              <a:buFont typeface="Symbol" charset="2"/>
              <a:buChar char=""/>
            </a:pPr>
            <a:r>
              <a:rPr lang="en-US" sz="1400" dirty="0" smtClean="0">
                <a:latin typeface="Calibri" charset="0"/>
                <a:ea typeface="ＭＳ 明朝" charset="-128"/>
                <a:cs typeface="pÒø/ÛÙ" charset="0"/>
              </a:rPr>
              <a:t>Work </a:t>
            </a:r>
            <a:r>
              <a:rPr lang="en-US" sz="1400" dirty="0">
                <a:latin typeface="Calibri" charset="0"/>
                <a:ea typeface="ＭＳ 明朝" charset="-128"/>
                <a:cs typeface="pÒø/ÛÙ" charset="0"/>
              </a:rPr>
              <a:t>through the Workforce Board</a:t>
            </a:r>
            <a:endParaRPr lang="en-US" sz="1400" dirty="0">
              <a:latin typeface="Cambria" charset="0"/>
              <a:ea typeface="ＭＳ 明朝" charset="-128"/>
              <a:cs typeface="Times New Roman" charset="0"/>
            </a:endParaRPr>
          </a:p>
        </p:txBody>
      </p:sp>
    </p:spTree>
    <p:extLst>
      <p:ext uri="{BB962C8B-B14F-4D97-AF65-F5344CB8AC3E}">
        <p14:creationId xmlns:p14="http://schemas.microsoft.com/office/powerpoint/2010/main" val="7715156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485" y="1116720"/>
            <a:ext cx="8598515" cy="696685"/>
          </a:xfrm>
        </p:spPr>
        <p:txBody>
          <a:bodyPr>
            <a:noAutofit/>
          </a:bodyPr>
          <a:lstStyle/>
          <a:p>
            <a:r>
              <a:rPr lang="en-US" sz="3600" b="1" dirty="0"/>
              <a:t>Employer Engagement: Current Support</a:t>
            </a:r>
            <a:br>
              <a:rPr lang="en-US" sz="3600" b="1" dirty="0"/>
            </a:br>
            <a:endParaRPr lang="en-US" sz="3600" dirty="0"/>
          </a:p>
        </p:txBody>
      </p:sp>
      <p:sp>
        <p:nvSpPr>
          <p:cNvPr id="3" name="Content Placeholder 2"/>
          <p:cNvSpPr>
            <a:spLocks noGrp="1"/>
          </p:cNvSpPr>
          <p:nvPr>
            <p:ph sz="half" idx="1"/>
          </p:nvPr>
        </p:nvSpPr>
        <p:spPr/>
        <p:txBody>
          <a:bodyPr>
            <a:normAutofit/>
          </a:bodyPr>
          <a:lstStyle/>
          <a:p>
            <a:r>
              <a:rPr lang="en-US" sz="2400" b="1" dirty="0">
                <a:latin typeface="Corbel" charset="0"/>
                <a:ea typeface="Corbel" charset="0"/>
                <a:cs typeface="Corbel" charset="0"/>
              </a:rPr>
              <a:t>Top 3 Responses:</a:t>
            </a:r>
          </a:p>
          <a:p>
            <a:pPr marL="514350" indent="-514350">
              <a:buFont typeface="+mj-lt"/>
              <a:buAutoNum type="arabicPeriod"/>
            </a:pPr>
            <a:r>
              <a:rPr lang="en-US" sz="2400" dirty="0">
                <a:latin typeface="Corbel" charset="0"/>
                <a:ea typeface="Corbel" charset="0"/>
                <a:cs typeface="Corbel" charset="0"/>
              </a:rPr>
              <a:t>Students reach out to employers on their </a:t>
            </a:r>
            <a:r>
              <a:rPr lang="en-US" sz="2400" dirty="0" smtClean="0">
                <a:latin typeface="Corbel" charset="0"/>
                <a:ea typeface="Corbel" charset="0"/>
                <a:cs typeface="Corbel" charset="0"/>
              </a:rPr>
              <a:t>own (67%)</a:t>
            </a:r>
          </a:p>
          <a:p>
            <a:pPr marL="514350" indent="-514350">
              <a:buFont typeface="+mj-lt"/>
              <a:buAutoNum type="arabicPeriod"/>
            </a:pPr>
            <a:r>
              <a:rPr lang="en-US" sz="2400" dirty="0" smtClean="0">
                <a:latin typeface="Corbel" charset="0"/>
                <a:ea typeface="Corbel" charset="0"/>
                <a:cs typeface="Corbel" charset="0"/>
              </a:rPr>
              <a:t>Career </a:t>
            </a:r>
            <a:r>
              <a:rPr lang="en-US" sz="2400" dirty="0">
                <a:latin typeface="Corbel" charset="0"/>
                <a:ea typeface="Corbel" charset="0"/>
                <a:cs typeface="Corbel" charset="0"/>
              </a:rPr>
              <a:t>center facilitates outreach (64%)</a:t>
            </a:r>
          </a:p>
          <a:p>
            <a:pPr marL="514350" indent="-514350">
              <a:buFont typeface="+mj-lt"/>
              <a:buAutoNum type="arabicPeriod"/>
            </a:pPr>
            <a:r>
              <a:rPr lang="en-US" sz="2400" dirty="0">
                <a:latin typeface="Corbel" charset="0"/>
                <a:ea typeface="Corbel" charset="0"/>
                <a:cs typeface="Corbel" charset="0"/>
              </a:rPr>
              <a:t>Department/faculty facilitate their own department/program (58%)</a:t>
            </a:r>
          </a:p>
        </p:txBody>
      </p:sp>
      <p:sp>
        <p:nvSpPr>
          <p:cNvPr id="4" name="Content Placeholder 3"/>
          <p:cNvSpPr>
            <a:spLocks noGrp="1"/>
          </p:cNvSpPr>
          <p:nvPr>
            <p:ph sz="half" idx="2"/>
          </p:nvPr>
        </p:nvSpPr>
        <p:spPr/>
        <p:txBody>
          <a:bodyPr>
            <a:normAutofit/>
          </a:bodyPr>
          <a:lstStyle/>
          <a:p>
            <a:r>
              <a:rPr lang="en-US" sz="2400" b="1" dirty="0">
                <a:latin typeface="Corbel" charset="0"/>
                <a:ea typeface="Corbel" charset="0"/>
                <a:cs typeface="Corbel" charset="0"/>
              </a:rPr>
              <a:t>Top 3 Responses:</a:t>
            </a:r>
          </a:p>
          <a:p>
            <a:pPr marL="514350" indent="-514350">
              <a:buFont typeface="+mj-lt"/>
              <a:buAutoNum type="arabicPeriod"/>
            </a:pPr>
            <a:r>
              <a:rPr lang="en-US" sz="2400" dirty="0">
                <a:latin typeface="Corbel" charset="0"/>
                <a:ea typeface="Corbel" charset="0"/>
                <a:cs typeface="Corbel" charset="0"/>
              </a:rPr>
              <a:t>Career center facilitates outreach (55%)</a:t>
            </a:r>
          </a:p>
          <a:p>
            <a:pPr marL="514350" indent="-514350">
              <a:buFont typeface="+mj-lt"/>
              <a:buAutoNum type="arabicPeriod"/>
            </a:pPr>
            <a:r>
              <a:rPr lang="en-US" sz="2400" dirty="0">
                <a:latin typeface="Corbel" charset="0"/>
                <a:ea typeface="Corbel" charset="0"/>
                <a:cs typeface="Corbel" charset="0"/>
              </a:rPr>
              <a:t>Students reach out to employers on their own (49%)</a:t>
            </a:r>
          </a:p>
          <a:p>
            <a:pPr marL="514350" indent="-514350">
              <a:buFont typeface="+mj-lt"/>
              <a:buAutoNum type="arabicPeriod"/>
            </a:pPr>
            <a:r>
              <a:rPr lang="en-US" sz="2400" dirty="0">
                <a:latin typeface="Corbel" charset="0"/>
                <a:ea typeface="Corbel" charset="0"/>
                <a:cs typeface="Corbel" charset="0"/>
              </a:rPr>
              <a:t>Department/faculty facilitate their own department/program (47%)</a:t>
            </a:r>
          </a:p>
          <a:p>
            <a:endParaRPr lang="en-US" sz="2400" dirty="0"/>
          </a:p>
        </p:txBody>
      </p:sp>
      <p:sp>
        <p:nvSpPr>
          <p:cNvPr id="7" name="TextBox 6"/>
          <p:cNvSpPr txBox="1"/>
          <p:nvPr/>
        </p:nvSpPr>
        <p:spPr>
          <a:xfrm>
            <a:off x="914400" y="1230086"/>
            <a:ext cx="2928257" cy="533400"/>
          </a:xfrm>
          <a:prstGeom prst="rect">
            <a:avLst/>
          </a:prstGeom>
        </p:spPr>
        <p:txBody>
          <a:bodyPr vert="horz" wrap="square" lIns="91440" tIns="45720" rIns="91440" bIns="45720" rtlCol="0">
            <a:normAutofit/>
          </a:bodyPr>
          <a:lstStyle/>
          <a:p>
            <a:endParaRPr lang="en-US" dirty="0"/>
          </a:p>
        </p:txBody>
      </p:sp>
      <p:sp>
        <p:nvSpPr>
          <p:cNvPr id="8" name="TextBox 7"/>
          <p:cNvSpPr txBox="1"/>
          <p:nvPr/>
        </p:nvSpPr>
        <p:spPr>
          <a:xfrm>
            <a:off x="447518" y="1491744"/>
            <a:ext cx="2830286" cy="500743"/>
          </a:xfrm>
          <a:prstGeom prst="rect">
            <a:avLst/>
          </a:prstGeom>
        </p:spPr>
        <p:txBody>
          <a:bodyPr vert="horz" wrap="square" lIns="91440" tIns="45720" rIns="91440" bIns="45720" rtlCol="0">
            <a:normAutofit/>
          </a:bodyPr>
          <a:lstStyle/>
          <a:p>
            <a:r>
              <a:rPr lang="en-US" sz="2400" b="1" dirty="0"/>
              <a:t>College Perspective</a:t>
            </a:r>
          </a:p>
        </p:txBody>
      </p:sp>
      <p:sp>
        <p:nvSpPr>
          <p:cNvPr id="9" name="TextBox 8"/>
          <p:cNvSpPr txBox="1"/>
          <p:nvPr/>
        </p:nvSpPr>
        <p:spPr>
          <a:xfrm>
            <a:off x="4608032" y="1287479"/>
            <a:ext cx="2928257" cy="533400"/>
          </a:xfrm>
          <a:prstGeom prst="rect">
            <a:avLst/>
          </a:prstGeom>
        </p:spPr>
        <p:txBody>
          <a:bodyPr vert="horz" wrap="square" lIns="91440" tIns="45720" rIns="91440" bIns="45720" rtlCol="0">
            <a:normAutofit/>
          </a:bodyPr>
          <a:lstStyle/>
          <a:p>
            <a:endParaRPr lang="en-US" dirty="0"/>
          </a:p>
        </p:txBody>
      </p:sp>
      <p:sp>
        <p:nvSpPr>
          <p:cNvPr id="10" name="TextBox 9"/>
          <p:cNvSpPr txBox="1"/>
          <p:nvPr/>
        </p:nvSpPr>
        <p:spPr>
          <a:xfrm>
            <a:off x="4706003" y="1513114"/>
            <a:ext cx="2830286" cy="500743"/>
          </a:xfrm>
          <a:prstGeom prst="rect">
            <a:avLst/>
          </a:prstGeom>
        </p:spPr>
        <p:txBody>
          <a:bodyPr vert="horz" wrap="square" lIns="91440" tIns="45720" rIns="91440" bIns="45720" rtlCol="0">
            <a:normAutofit/>
          </a:bodyPr>
          <a:lstStyle/>
          <a:p>
            <a:r>
              <a:rPr lang="en-US" sz="2400" b="1" dirty="0"/>
              <a:t>Faculty</a:t>
            </a:r>
          </a:p>
        </p:txBody>
      </p:sp>
    </p:spTree>
    <p:extLst>
      <p:ext uri="{BB962C8B-B14F-4D97-AF65-F5344CB8AC3E}">
        <p14:creationId xmlns:p14="http://schemas.microsoft.com/office/powerpoint/2010/main" val="6071205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518" y="696685"/>
            <a:ext cx="8271944" cy="1004450"/>
          </a:xfrm>
        </p:spPr>
        <p:txBody>
          <a:bodyPr>
            <a:noAutofit/>
          </a:bodyPr>
          <a:lstStyle/>
          <a:p>
            <a:r>
              <a:rPr lang="en-US" sz="3200" b="1" dirty="0"/>
              <a:t>Goals and Ideas for Expanding or Improving Applied &amp; WBL</a:t>
            </a:r>
            <a:endParaRPr lang="en-US" sz="3200" dirty="0"/>
          </a:p>
        </p:txBody>
      </p:sp>
      <p:sp>
        <p:nvSpPr>
          <p:cNvPr id="3" name="Content Placeholder 2"/>
          <p:cNvSpPr>
            <a:spLocks noGrp="1"/>
          </p:cNvSpPr>
          <p:nvPr>
            <p:ph sz="half" idx="1"/>
          </p:nvPr>
        </p:nvSpPr>
        <p:spPr>
          <a:xfrm>
            <a:off x="447518" y="2055986"/>
            <a:ext cx="4342196" cy="4464557"/>
          </a:xfrm>
        </p:spPr>
        <p:txBody>
          <a:bodyPr>
            <a:normAutofit/>
          </a:bodyPr>
          <a:lstStyle/>
          <a:p>
            <a:pPr marL="571500" indent="-571500">
              <a:spcBef>
                <a:spcPts val="1600"/>
              </a:spcBef>
              <a:buFont typeface="Wingdings" charset="2"/>
              <a:buChar char="Ø"/>
            </a:pPr>
            <a:r>
              <a:rPr lang="en-US" sz="2000" dirty="0">
                <a:latin typeface="Corbel" charset="0"/>
                <a:ea typeface="Corbel" charset="0"/>
                <a:cs typeface="Corbel" charset="0"/>
              </a:rPr>
              <a:t>Increase awareness about applied and WBL opportunities (communication and technology)</a:t>
            </a:r>
          </a:p>
          <a:p>
            <a:pPr marL="571500" indent="-571500">
              <a:spcBef>
                <a:spcPts val="1600"/>
              </a:spcBef>
              <a:buFont typeface="Wingdings" charset="2"/>
              <a:buChar char="Ø"/>
            </a:pPr>
            <a:r>
              <a:rPr lang="en-US" sz="2000" dirty="0">
                <a:latin typeface="Corbel" charset="0"/>
                <a:ea typeface="Corbel" charset="0"/>
                <a:cs typeface="Corbel" charset="0"/>
              </a:rPr>
              <a:t>Increase the number and types of applied and WBL opportunities</a:t>
            </a:r>
          </a:p>
          <a:p>
            <a:pPr marL="571500" indent="-571500">
              <a:spcBef>
                <a:spcPts val="1600"/>
              </a:spcBef>
              <a:buFont typeface="Wingdings" charset="2"/>
              <a:buChar char="Ø"/>
            </a:pPr>
            <a:r>
              <a:rPr lang="en-US" sz="2000" dirty="0">
                <a:latin typeface="Corbel" charset="0"/>
                <a:ea typeface="Corbel" charset="0"/>
                <a:cs typeface="Corbel" charset="0"/>
              </a:rPr>
              <a:t>Institutionalize and improve collaboration for more structure and support</a:t>
            </a:r>
          </a:p>
          <a:p>
            <a:pPr marL="571500" indent="-571500">
              <a:spcBef>
                <a:spcPts val="1600"/>
              </a:spcBef>
              <a:buFont typeface="Wingdings" charset="2"/>
              <a:buChar char="Ø"/>
            </a:pPr>
            <a:r>
              <a:rPr lang="en-US" sz="2000" dirty="0">
                <a:latin typeface="Corbel" charset="0"/>
                <a:ea typeface="Corbel" charset="0"/>
                <a:cs typeface="Corbel" charset="0"/>
              </a:rPr>
              <a:t>Create curriculum and learning opportunities related to industry or employability skills</a:t>
            </a:r>
          </a:p>
          <a:p>
            <a:pPr marL="457200" indent="-457200">
              <a:buFont typeface="Wingdings" charset="2"/>
              <a:buChar char="Ø"/>
            </a:pPr>
            <a:endParaRPr lang="en-US" sz="2000" dirty="0"/>
          </a:p>
        </p:txBody>
      </p:sp>
      <p:sp>
        <p:nvSpPr>
          <p:cNvPr id="4" name="Content Placeholder 3"/>
          <p:cNvSpPr>
            <a:spLocks noGrp="1"/>
          </p:cNvSpPr>
          <p:nvPr>
            <p:ph sz="half" idx="2"/>
          </p:nvPr>
        </p:nvSpPr>
        <p:spPr>
          <a:xfrm>
            <a:off x="4789714" y="2055985"/>
            <a:ext cx="4136572" cy="4464558"/>
          </a:xfrm>
        </p:spPr>
        <p:txBody>
          <a:bodyPr>
            <a:noAutofit/>
          </a:bodyPr>
          <a:lstStyle/>
          <a:p>
            <a:pPr marL="342900" indent="-342900">
              <a:spcBef>
                <a:spcPts val="1600"/>
              </a:spcBef>
              <a:buFont typeface="Wingdings" charset="2"/>
              <a:buChar char="Ø"/>
            </a:pPr>
            <a:r>
              <a:rPr lang="en-US" sz="2000" dirty="0">
                <a:latin typeface="Corbel" charset="0"/>
                <a:ea typeface="Corbel" charset="0"/>
                <a:cs typeface="Corbel" charset="0"/>
              </a:rPr>
              <a:t>Incentivize students / help them see the relevance and importance </a:t>
            </a:r>
          </a:p>
          <a:p>
            <a:pPr marL="342900" indent="-342900">
              <a:buFont typeface="Wingdings" charset="2"/>
              <a:buChar char="Ø"/>
            </a:pPr>
            <a:r>
              <a:rPr lang="en-US" sz="2000" dirty="0">
                <a:latin typeface="Corbel" charset="0"/>
                <a:ea typeface="Corbel" charset="0"/>
                <a:cs typeface="Corbel" charset="0"/>
              </a:rPr>
              <a:t>Increase professional development</a:t>
            </a:r>
          </a:p>
          <a:p>
            <a:pPr marL="342900" indent="-342900">
              <a:buFont typeface="Wingdings" charset="2"/>
              <a:buChar char="Ø"/>
            </a:pPr>
            <a:r>
              <a:rPr lang="en-US" sz="2000" dirty="0">
                <a:latin typeface="Corbel" charset="0"/>
                <a:ea typeface="Corbel" charset="0"/>
                <a:cs typeface="Corbel" charset="0"/>
              </a:rPr>
              <a:t>Increase employer engagement</a:t>
            </a:r>
          </a:p>
          <a:p>
            <a:pPr marL="342900" indent="-342900">
              <a:buFont typeface="Wingdings" charset="2"/>
              <a:buChar char="Ø"/>
            </a:pPr>
            <a:r>
              <a:rPr lang="en-US" sz="2000" dirty="0">
                <a:latin typeface="Corbel" charset="0"/>
                <a:ea typeface="Corbel" charset="0"/>
                <a:cs typeface="Corbel" charset="0"/>
              </a:rPr>
              <a:t>Improve data and tracking systems</a:t>
            </a:r>
          </a:p>
          <a:p>
            <a:pPr marL="342900" indent="-342900">
              <a:buFont typeface="Wingdings" charset="2"/>
              <a:buChar char="Ø"/>
            </a:pPr>
            <a:r>
              <a:rPr lang="en-US" sz="2000" dirty="0">
                <a:latin typeface="Corbel" charset="0"/>
                <a:ea typeface="Corbel" charset="0"/>
                <a:cs typeface="Corbel" charset="0"/>
              </a:rPr>
              <a:t>Technology</a:t>
            </a:r>
          </a:p>
          <a:p>
            <a:pPr marL="342900" indent="-342900">
              <a:buFont typeface="Wingdings" charset="2"/>
              <a:buChar char="Ø"/>
            </a:pPr>
            <a:r>
              <a:rPr lang="en-US" sz="2000" dirty="0">
                <a:latin typeface="Corbel" charset="0"/>
                <a:ea typeface="Corbel" charset="0"/>
                <a:cs typeface="Corbel" charset="0"/>
              </a:rPr>
              <a:t>English language support</a:t>
            </a:r>
          </a:p>
        </p:txBody>
      </p:sp>
    </p:spTree>
    <p:extLst>
      <p:ext uri="{BB962C8B-B14F-4D97-AF65-F5344CB8AC3E}">
        <p14:creationId xmlns:p14="http://schemas.microsoft.com/office/powerpoint/2010/main" val="11022468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721605" y="730909"/>
            <a:ext cx="7364776" cy="1323439"/>
          </a:xfrm>
          <a:prstGeom prst="rect">
            <a:avLst/>
          </a:prstGeom>
        </p:spPr>
        <p:txBody>
          <a:bodyPr wrap="square">
            <a:spAutoFit/>
          </a:bodyPr>
          <a:lstStyle/>
          <a:p>
            <a:r>
              <a:rPr lang="en-US" sz="4000" b="1" dirty="0" smtClean="0">
                <a:latin typeface="Corbel"/>
                <a:ea typeface="Corbel" charset="0"/>
                <a:cs typeface="Corbel"/>
              </a:rPr>
              <a:t>Recommendations &amp; Next Steps</a:t>
            </a:r>
            <a:r>
              <a:rPr lang="en-US" sz="4000" b="1" dirty="0">
                <a:latin typeface="Corbel"/>
                <a:ea typeface="Corbel" charset="0"/>
                <a:cs typeface="Corbel"/>
              </a:rPr>
              <a:t/>
            </a:r>
            <a:br>
              <a:rPr lang="en-US" sz="4000" b="1" dirty="0">
                <a:latin typeface="Corbel"/>
                <a:ea typeface="Corbel" charset="0"/>
                <a:cs typeface="Corbel"/>
              </a:rPr>
            </a:br>
            <a:endParaRPr lang="en-US" sz="4000" dirty="0"/>
          </a:p>
        </p:txBody>
      </p:sp>
      <p:sp>
        <p:nvSpPr>
          <p:cNvPr id="3" name="Rectangle 2"/>
          <p:cNvSpPr/>
          <p:nvPr/>
        </p:nvSpPr>
        <p:spPr>
          <a:xfrm>
            <a:off x="721605" y="1473836"/>
            <a:ext cx="7519012" cy="4884414"/>
          </a:xfrm>
          <a:prstGeom prst="rect">
            <a:avLst/>
          </a:prstGeom>
        </p:spPr>
        <p:txBody>
          <a:bodyPr wrap="square">
            <a:spAutoFit/>
          </a:bodyPr>
          <a:lstStyle/>
          <a:p>
            <a:pPr marL="228600" indent="0">
              <a:lnSpc>
                <a:spcPct val="120000"/>
              </a:lnSpc>
            </a:pPr>
            <a:r>
              <a:rPr lang="en-US" sz="2000" b="1" dirty="0">
                <a:solidFill>
                  <a:schemeClr val="tx2"/>
                </a:solidFill>
                <a:latin typeface="Corbel" charset="0"/>
                <a:ea typeface="Corbel" charset="0"/>
                <a:cs typeface="Corbel" charset="0"/>
              </a:rPr>
              <a:t>Goal:</a:t>
            </a:r>
          </a:p>
          <a:p>
            <a:pPr marL="514350" indent="-285750">
              <a:lnSpc>
                <a:spcPct val="120000"/>
              </a:lnSpc>
              <a:spcBef>
                <a:spcPts val="600"/>
              </a:spcBef>
              <a:buFont typeface="Wingdings" charset="2"/>
              <a:buChar char="Ø"/>
            </a:pPr>
            <a:r>
              <a:rPr lang="en-US" dirty="0">
                <a:latin typeface="Corbel" charset="0"/>
                <a:ea typeface="Corbel" charset="0"/>
                <a:cs typeface="Corbel" charset="0"/>
              </a:rPr>
              <a:t>Use these survey data to institutionalize WBL practices across the region</a:t>
            </a:r>
          </a:p>
          <a:p>
            <a:pPr marL="228600" indent="0"/>
            <a:endParaRPr lang="en-US" sz="1200" dirty="0">
              <a:latin typeface="Corbel" charset="0"/>
              <a:ea typeface="Corbel" charset="0"/>
              <a:cs typeface="Corbel" charset="0"/>
            </a:endParaRPr>
          </a:p>
          <a:p>
            <a:pPr marL="228600" indent="0"/>
            <a:r>
              <a:rPr lang="en-US" b="1" dirty="0">
                <a:solidFill>
                  <a:schemeClr val="tx2"/>
                </a:solidFill>
                <a:latin typeface="Corbel" charset="0"/>
                <a:ea typeface="Corbel" charset="0"/>
                <a:cs typeface="Corbel" charset="0"/>
              </a:rPr>
              <a:t>Next Steps</a:t>
            </a:r>
            <a:r>
              <a:rPr lang="en-US" b="1" dirty="0" smtClean="0">
                <a:solidFill>
                  <a:schemeClr val="tx2"/>
                </a:solidFill>
                <a:latin typeface="Corbel" charset="0"/>
                <a:ea typeface="Corbel" charset="0"/>
                <a:cs typeface="Corbel" charset="0"/>
              </a:rPr>
              <a:t>:</a:t>
            </a:r>
            <a:endParaRPr lang="en-US" dirty="0">
              <a:latin typeface="Corbel" charset="0"/>
              <a:ea typeface="Corbel" charset="0"/>
              <a:cs typeface="Corbel" charset="0"/>
            </a:endParaRPr>
          </a:p>
          <a:p>
            <a:pPr marL="571500" indent="-342900">
              <a:lnSpc>
                <a:spcPct val="110000"/>
              </a:lnSpc>
              <a:buFont typeface="Wingdings" charset="2"/>
              <a:buChar char="Ø"/>
            </a:pPr>
            <a:r>
              <a:rPr lang="en-US" dirty="0">
                <a:latin typeface="Corbel" charset="0"/>
                <a:ea typeface="Corbel" charset="0"/>
                <a:cs typeface="Corbel" charset="0"/>
              </a:rPr>
              <a:t>Onboarding for WBL Coordinators and Job Placement Case Managers (JPCMs)</a:t>
            </a:r>
          </a:p>
          <a:p>
            <a:pPr marL="228600" indent="0">
              <a:lnSpc>
                <a:spcPct val="110000"/>
              </a:lnSpc>
            </a:pPr>
            <a:endParaRPr lang="en-US" dirty="0">
              <a:latin typeface="Corbel" charset="0"/>
              <a:ea typeface="Corbel" charset="0"/>
              <a:cs typeface="Corbel" charset="0"/>
            </a:endParaRPr>
          </a:p>
          <a:p>
            <a:pPr marL="571500" indent="-342900">
              <a:lnSpc>
                <a:spcPct val="110000"/>
              </a:lnSpc>
              <a:buFont typeface="Wingdings" charset="2"/>
              <a:buChar char="Ø"/>
            </a:pPr>
            <a:r>
              <a:rPr lang="en-US" dirty="0">
                <a:latin typeface="Corbel" charset="0"/>
              </a:rPr>
              <a:t>Provide college level teams, including WBL Coordinators, JPCMs, and existing WBL staff from each college, data from  all 4 surveys for review</a:t>
            </a:r>
          </a:p>
          <a:p>
            <a:pPr marL="571500" indent="-342900">
              <a:lnSpc>
                <a:spcPct val="110000"/>
              </a:lnSpc>
              <a:buFont typeface="Wingdings" charset="2"/>
              <a:buChar char="Ø"/>
            </a:pPr>
            <a:endParaRPr lang="en-US" dirty="0">
              <a:latin typeface="Corbel" charset="0"/>
              <a:ea typeface="Corbel" charset="0"/>
              <a:cs typeface="Corbel" charset="0"/>
            </a:endParaRPr>
          </a:p>
          <a:p>
            <a:pPr marL="571500" indent="-342900">
              <a:lnSpc>
                <a:spcPct val="110000"/>
              </a:lnSpc>
              <a:buFont typeface="Wingdings" charset="2"/>
              <a:buChar char="Ø"/>
            </a:pPr>
            <a:r>
              <a:rPr lang="en-US" dirty="0">
                <a:latin typeface="Corbel" charset="0"/>
              </a:rPr>
              <a:t>Establish WBL Community of Practice (</a:t>
            </a:r>
            <a:r>
              <a:rPr lang="en-US" dirty="0" err="1">
                <a:latin typeface="Corbel" charset="0"/>
              </a:rPr>
              <a:t>CoP</a:t>
            </a:r>
            <a:r>
              <a:rPr lang="en-US" dirty="0">
                <a:latin typeface="Corbel" charset="0"/>
              </a:rPr>
              <a:t>) including teams from each campus</a:t>
            </a:r>
          </a:p>
          <a:p>
            <a:pPr marL="228600" indent="0">
              <a:lnSpc>
                <a:spcPct val="110000"/>
              </a:lnSpc>
            </a:pPr>
            <a:r>
              <a:rPr lang="en-US" dirty="0">
                <a:latin typeface="Corbel" charset="0"/>
                <a:ea typeface="Corbel" charset="0"/>
                <a:cs typeface="Corbel" charset="0"/>
              </a:rPr>
              <a:t> </a:t>
            </a:r>
          </a:p>
          <a:p>
            <a:pPr marL="571500" indent="-342900">
              <a:lnSpc>
                <a:spcPct val="110000"/>
              </a:lnSpc>
              <a:buFont typeface="Wingdings" charset="2"/>
              <a:buChar char="Ø"/>
            </a:pPr>
            <a:r>
              <a:rPr lang="en-US" dirty="0">
                <a:latin typeface="Corbel" charset="0"/>
              </a:rPr>
              <a:t>Convene  WBL </a:t>
            </a:r>
            <a:r>
              <a:rPr lang="en-US" dirty="0" err="1">
                <a:latin typeface="Corbel" charset="0"/>
              </a:rPr>
              <a:t>CoP</a:t>
            </a:r>
            <a:r>
              <a:rPr lang="en-US" dirty="0">
                <a:latin typeface="Corbel" charset="0"/>
              </a:rPr>
              <a:t> to review regional and college data and conduct SWOT analysis for strategic planning</a:t>
            </a:r>
          </a:p>
          <a:p>
            <a:pPr marL="571500" indent="-342900">
              <a:lnSpc>
                <a:spcPct val="110000"/>
              </a:lnSpc>
              <a:buFont typeface="Wingdings" charset="2"/>
              <a:buChar char="Ø"/>
            </a:pPr>
            <a:endParaRPr lang="en-US" sz="1400" dirty="0">
              <a:latin typeface="Corbel" charset="0"/>
              <a:ea typeface="Corbel" charset="0"/>
              <a:cs typeface="Corbel" charset="0"/>
            </a:endParaRPr>
          </a:p>
        </p:txBody>
      </p:sp>
    </p:spTree>
    <p:extLst>
      <p:ext uri="{BB962C8B-B14F-4D97-AF65-F5344CB8AC3E}">
        <p14:creationId xmlns:p14="http://schemas.microsoft.com/office/powerpoint/2010/main" val="2232192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49884" y="914004"/>
            <a:ext cx="8260319" cy="593709"/>
          </a:xfrm>
        </p:spPr>
        <p:txBody>
          <a:bodyPr>
            <a:normAutofit fontScale="90000"/>
          </a:bodyPr>
          <a:lstStyle/>
          <a:p>
            <a:r>
              <a:rPr lang="en-US" sz="2700" b="1" dirty="0" smtClean="0">
                <a:solidFill>
                  <a:srgbClr val="C00000"/>
                </a:solidFill>
              </a:rPr>
              <a:t>(Optional Slide to include)</a:t>
            </a:r>
            <a:br>
              <a:rPr lang="en-US" sz="2700" b="1" dirty="0" smtClean="0">
                <a:solidFill>
                  <a:srgbClr val="C00000"/>
                </a:solidFill>
              </a:rPr>
            </a:br>
            <a:r>
              <a:rPr lang="en-US" sz="2700" b="1" dirty="0" smtClean="0"/>
              <a:t>WBL Inventory: Number </a:t>
            </a:r>
            <a:r>
              <a:rPr lang="en-US" sz="2700" b="1" dirty="0"/>
              <a:t>of opportunities offered </a:t>
            </a:r>
            <a:r>
              <a:rPr lang="en-US" sz="2700" b="1" dirty="0" smtClean="0"/>
              <a:t/>
            </a:r>
            <a:br>
              <a:rPr lang="en-US" sz="2700" b="1" dirty="0" smtClean="0"/>
            </a:br>
            <a:r>
              <a:rPr lang="en-US" sz="2700" b="1" dirty="0" smtClean="0"/>
              <a:t>in </a:t>
            </a:r>
            <a:r>
              <a:rPr lang="en-US" sz="2700" b="1" dirty="0"/>
              <a:t>your program (2017-18</a:t>
            </a:r>
            <a:r>
              <a:rPr lang="en-US" sz="2700" b="1" dirty="0" smtClean="0"/>
              <a:t>)</a:t>
            </a:r>
            <a:r>
              <a:rPr lang="en-US" sz="4000" b="1" dirty="0" smtClean="0"/>
              <a:t/>
            </a:r>
            <a:br>
              <a:rPr lang="en-US" sz="4000" b="1" dirty="0" smtClean="0"/>
            </a:br>
            <a:r>
              <a:rPr lang="en-US" sz="2200" b="1" dirty="0" smtClean="0"/>
              <a:t> </a:t>
            </a:r>
            <a:r>
              <a:rPr lang="en-US" sz="2200" b="1" i="1" dirty="0" smtClean="0"/>
              <a:t>(117 programs reporting across the region – includes 9 of 10 colleges)</a:t>
            </a:r>
            <a:r>
              <a:rPr lang="en-US" b="1" i="1" dirty="0"/>
              <a:t/>
            </a:r>
            <a:br>
              <a:rPr lang="en-US" b="1" i="1" dirty="0"/>
            </a:br>
            <a:endParaRPr lang="en-US" i="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1222" y="1687926"/>
            <a:ext cx="7923074" cy="5052680"/>
          </a:xfrm>
        </p:spPr>
      </p:pic>
    </p:spTree>
    <p:extLst>
      <p:ext uri="{BB962C8B-B14F-4D97-AF65-F5344CB8AC3E}">
        <p14:creationId xmlns:p14="http://schemas.microsoft.com/office/powerpoint/2010/main" val="302649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49B12A-F833-EE4E-9890-58C507FF4935}"/>
              </a:ext>
            </a:extLst>
          </p:cNvPr>
          <p:cNvSpPr>
            <a:spLocks noGrp="1"/>
          </p:cNvSpPr>
          <p:nvPr>
            <p:ph type="title"/>
          </p:nvPr>
        </p:nvSpPr>
        <p:spPr>
          <a:xfrm>
            <a:off x="780230" y="941924"/>
            <a:ext cx="8260319" cy="1186993"/>
          </a:xfrm>
        </p:spPr>
        <p:txBody>
          <a:bodyPr>
            <a:normAutofit/>
          </a:bodyPr>
          <a:lstStyle/>
          <a:p>
            <a:r>
              <a:rPr lang="en-US" sz="4000" b="1" dirty="0"/>
              <a:t>Purpose of the Inventory</a:t>
            </a:r>
          </a:p>
        </p:txBody>
      </p:sp>
      <p:sp>
        <p:nvSpPr>
          <p:cNvPr id="3" name="Content Placeholder 2">
            <a:extLst>
              <a:ext uri="{FF2B5EF4-FFF2-40B4-BE49-F238E27FC236}">
                <a16:creationId xmlns="" xmlns:a16="http://schemas.microsoft.com/office/drawing/2014/main" id="{C58C8972-29C6-DB47-A184-8E861F689437}"/>
              </a:ext>
            </a:extLst>
          </p:cNvPr>
          <p:cNvSpPr>
            <a:spLocks noGrp="1"/>
          </p:cNvSpPr>
          <p:nvPr>
            <p:ph idx="1"/>
          </p:nvPr>
        </p:nvSpPr>
        <p:spPr>
          <a:xfrm>
            <a:off x="959654" y="2128917"/>
            <a:ext cx="7202658" cy="3896463"/>
          </a:xfrm>
        </p:spPr>
        <p:txBody>
          <a:bodyPr/>
          <a:lstStyle/>
          <a:p>
            <a:pPr marL="342900" indent="-342900">
              <a:buFont typeface="Arial" panose="020B0604020202020204" pitchFamily="34" charset="0"/>
              <a:buChar char="•"/>
            </a:pPr>
            <a:r>
              <a:rPr lang="en-US" sz="2400" dirty="0">
                <a:solidFill>
                  <a:schemeClr val="tx1"/>
                </a:solidFill>
                <a:latin typeface="Corbel"/>
              </a:rPr>
              <a:t>Establish baseline data at each college, for the college as a whole and/or in key target areas for growth</a:t>
            </a:r>
          </a:p>
          <a:p>
            <a:pPr marL="342900" indent="-342900">
              <a:buFont typeface="Arial" panose="020B0604020202020204" pitchFamily="34" charset="0"/>
              <a:buChar char="•"/>
            </a:pPr>
            <a:r>
              <a:rPr lang="en-US" sz="2400" dirty="0">
                <a:solidFill>
                  <a:schemeClr val="tx1"/>
                </a:solidFill>
                <a:latin typeface="Corbel"/>
              </a:rPr>
              <a:t>Support planning for next steps in WBL expansion efforts</a:t>
            </a:r>
          </a:p>
          <a:p>
            <a:r>
              <a:rPr lang="en-US" sz="2400" dirty="0">
                <a:solidFill>
                  <a:schemeClr val="tx1"/>
                </a:solidFill>
                <a:latin typeface="Corbel"/>
              </a:rPr>
              <a:t> </a:t>
            </a:r>
          </a:p>
        </p:txBody>
      </p:sp>
    </p:spTree>
    <p:extLst>
      <p:ext uri="{BB962C8B-B14F-4D97-AF65-F5344CB8AC3E}">
        <p14:creationId xmlns:p14="http://schemas.microsoft.com/office/powerpoint/2010/main" val="4176166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544" y="934944"/>
            <a:ext cx="8088917" cy="1186993"/>
          </a:xfrm>
        </p:spPr>
        <p:txBody>
          <a:bodyPr>
            <a:normAutofit/>
          </a:bodyPr>
          <a:lstStyle/>
          <a:p>
            <a:pPr lvl="0"/>
            <a:r>
              <a:rPr lang="en-US" sz="3400" b="1" dirty="0"/>
              <a:t>Applied/ Work-Based Learning Surveys </a:t>
            </a:r>
            <a:endParaRPr lang="en-US" sz="3400" dirty="0"/>
          </a:p>
        </p:txBody>
      </p:sp>
      <p:sp>
        <p:nvSpPr>
          <p:cNvPr id="3" name="Content Placeholder 2"/>
          <p:cNvSpPr>
            <a:spLocks noGrp="1"/>
          </p:cNvSpPr>
          <p:nvPr>
            <p:ph idx="1"/>
          </p:nvPr>
        </p:nvSpPr>
        <p:spPr>
          <a:xfrm>
            <a:off x="459142" y="2010685"/>
            <a:ext cx="8260318" cy="3896463"/>
          </a:xfrm>
        </p:spPr>
        <p:txBody>
          <a:bodyPr vert="horz" lIns="91440" tIns="45720" rIns="91440" bIns="45720" rtlCol="0" anchor="t">
            <a:normAutofit/>
          </a:bodyPr>
          <a:lstStyle/>
          <a:p>
            <a:pPr marL="457189" lvl="1" indent="0">
              <a:buNone/>
            </a:pPr>
            <a:r>
              <a:rPr lang="en-US" dirty="0">
                <a:solidFill>
                  <a:schemeClr val="tx1"/>
                </a:solidFill>
                <a:latin typeface="Corbel"/>
                <a:cs typeface="Corbel"/>
              </a:rPr>
              <a:t>Surveys collect information on:</a:t>
            </a:r>
          </a:p>
          <a:p>
            <a:pPr lvl="2">
              <a:buFont typeface="Arial" panose="020B0604020202020204" pitchFamily="34" charset="0"/>
              <a:buChar char="•"/>
            </a:pPr>
            <a:r>
              <a:rPr lang="en-US" sz="2400" dirty="0">
                <a:solidFill>
                  <a:schemeClr val="tx2"/>
                </a:solidFill>
                <a:latin typeface="Corbel" charset="0"/>
              </a:rPr>
              <a:t>Types of applied and work-based learning offered</a:t>
            </a:r>
          </a:p>
          <a:p>
            <a:pPr lvl="2">
              <a:buFont typeface="Arial" panose="020B0604020202020204" pitchFamily="34" charset="0"/>
              <a:buChar char="•"/>
            </a:pPr>
            <a:r>
              <a:rPr lang="en-US" sz="2400" dirty="0">
                <a:solidFill>
                  <a:schemeClr val="tx2"/>
                </a:solidFill>
                <a:latin typeface="Corbel" charset="0"/>
              </a:rPr>
              <a:t>Ways that colleges and faculty implement WBL and                                        job  placement</a:t>
            </a:r>
          </a:p>
          <a:p>
            <a:pPr lvl="2">
              <a:buFont typeface="Arial" panose="020B0604020202020204" pitchFamily="34" charset="0"/>
              <a:buChar char="•"/>
            </a:pPr>
            <a:r>
              <a:rPr lang="en-US" sz="2400" dirty="0">
                <a:solidFill>
                  <a:schemeClr val="tx2"/>
                </a:solidFill>
                <a:latin typeface="Corbel" charset="0"/>
              </a:rPr>
              <a:t>Challenges faced </a:t>
            </a:r>
          </a:p>
          <a:p>
            <a:pPr lvl="2">
              <a:buFont typeface="Arial" panose="020B0604020202020204" pitchFamily="34" charset="0"/>
              <a:buChar char="•"/>
            </a:pPr>
            <a:r>
              <a:rPr lang="en-US" sz="2400" dirty="0">
                <a:solidFill>
                  <a:schemeClr val="tx1"/>
                </a:solidFill>
                <a:latin typeface="Corbel" charset="0"/>
              </a:rPr>
              <a:t>Requests </a:t>
            </a:r>
            <a:r>
              <a:rPr lang="en-US" sz="2400" dirty="0">
                <a:solidFill>
                  <a:schemeClr val="tx1"/>
                </a:solidFill>
                <a:latin typeface="Corbel"/>
                <a:cs typeface="Corbel"/>
              </a:rPr>
              <a:t>for support and professional development</a:t>
            </a:r>
          </a:p>
          <a:p>
            <a:pPr marL="914377" lvl="2" indent="0">
              <a:buNone/>
            </a:pPr>
            <a:endParaRPr lang="en-US" dirty="0">
              <a:solidFill>
                <a:schemeClr val="tx1"/>
              </a:solidFill>
              <a:latin typeface="Corbel"/>
              <a:cs typeface="Corbel"/>
            </a:endParaRPr>
          </a:p>
          <a:p>
            <a:pPr marL="457189" lvl="1" indent="0">
              <a:buNone/>
            </a:pPr>
            <a:r>
              <a:rPr lang="en-US" dirty="0">
                <a:solidFill>
                  <a:schemeClr val="tx1"/>
                </a:solidFill>
                <a:latin typeface="Corbel"/>
                <a:cs typeface="Corbel"/>
              </a:rPr>
              <a:t>2 versions of this survey </a:t>
            </a:r>
            <a:r>
              <a:rPr lang="mr-IN" dirty="0">
                <a:solidFill>
                  <a:schemeClr val="tx1"/>
                </a:solidFill>
                <a:latin typeface="Corbel"/>
                <a:cs typeface="Corbel"/>
              </a:rPr>
              <a:t>–</a:t>
            </a:r>
            <a:r>
              <a:rPr lang="en-US" dirty="0">
                <a:solidFill>
                  <a:schemeClr val="tx1"/>
                </a:solidFill>
                <a:latin typeface="Corbel"/>
                <a:cs typeface="Corbel"/>
              </a:rPr>
              <a:t> a faculty survey and a college perspective survey</a:t>
            </a:r>
          </a:p>
          <a:p>
            <a:pPr lvl="1"/>
            <a:endParaRPr lang="en-US" sz="2800" dirty="0">
              <a:solidFill>
                <a:schemeClr val="tx1"/>
              </a:solidFill>
              <a:latin typeface="Corbel"/>
              <a:ea typeface="Corbel" charset="0"/>
              <a:cs typeface="Corbel"/>
            </a:endParaRPr>
          </a:p>
          <a:p>
            <a:pPr lvl="1"/>
            <a:endParaRPr lang="en-US" sz="2800" dirty="0"/>
          </a:p>
          <a:p>
            <a:pPr lvl="2"/>
            <a:endParaRPr lang="en-US" sz="1800" dirty="0">
              <a:solidFill>
                <a:schemeClr val="tx1"/>
              </a:solidFill>
              <a:latin typeface="Corbel"/>
              <a:cs typeface="Corbel"/>
            </a:endParaRPr>
          </a:p>
        </p:txBody>
      </p:sp>
      <p:sp>
        <p:nvSpPr>
          <p:cNvPr id="4" name="Content Placeholder 2">
            <a:extLst>
              <a:ext uri="{FF2B5EF4-FFF2-40B4-BE49-F238E27FC236}">
                <a16:creationId xmlns="" xmlns:a16="http://schemas.microsoft.com/office/drawing/2014/main" id="{E75565EE-1886-4BCB-948B-CE98105EC3B2}"/>
              </a:ext>
            </a:extLst>
          </p:cNvPr>
          <p:cNvSpPr txBox="1">
            <a:spLocks/>
          </p:cNvSpPr>
          <p:nvPr/>
        </p:nvSpPr>
        <p:spPr>
          <a:xfrm>
            <a:off x="1077462" y="2163085"/>
            <a:ext cx="7794398" cy="3896463"/>
          </a:xfrm>
          <a:prstGeom prst="rect">
            <a:avLst/>
          </a:prstGeom>
          <a:ln>
            <a:noFill/>
          </a:ln>
        </p:spPr>
        <p:txBody>
          <a:bodyPr vert="horz" lIns="91440" tIns="45720" rIns="91440" bIns="45720" rtlCol="0" anchor="t">
            <a:normAutofit/>
          </a:bodyPr>
          <a:lstStyle>
            <a:lvl1pPr marL="0" indent="0" algn="l" defTabSz="914377" rtl="0" eaLnBrk="1" latinLnBrk="0" hangingPunct="1">
              <a:lnSpc>
                <a:spcPct val="90000"/>
              </a:lnSpc>
              <a:spcBef>
                <a:spcPts val="1000"/>
              </a:spcBef>
              <a:buFontTx/>
              <a:buNone/>
              <a:defRPr sz="2800" b="0" kern="1200">
                <a:solidFill>
                  <a:schemeClr val="tx2"/>
                </a:solidFill>
                <a:latin typeface="Arial" charset="0"/>
                <a:ea typeface="Arial" charset="0"/>
                <a:cs typeface="Arial" charset="0"/>
              </a:defRPr>
            </a:lvl1pPr>
            <a:lvl2pPr marL="685783" indent="-228594" algn="l" defTabSz="914377" rtl="0" eaLnBrk="1" latinLnBrk="0" hangingPunct="1">
              <a:lnSpc>
                <a:spcPct val="90000"/>
              </a:lnSpc>
              <a:spcBef>
                <a:spcPts val="1000"/>
              </a:spcBef>
              <a:buFont typeface="Arial"/>
              <a:buChar char="•"/>
              <a:defRPr sz="2400" b="0" kern="1200">
                <a:solidFill>
                  <a:schemeClr val="tx2"/>
                </a:solidFill>
                <a:latin typeface="Arial" charset="0"/>
                <a:ea typeface="Arial" charset="0"/>
                <a:cs typeface="Arial" charset="0"/>
              </a:defRPr>
            </a:lvl2pPr>
            <a:lvl3pPr marL="1142971" indent="-228594" algn="l" defTabSz="914377" rtl="0" eaLnBrk="1" latinLnBrk="0" hangingPunct="1">
              <a:lnSpc>
                <a:spcPct val="90000"/>
              </a:lnSpc>
              <a:spcBef>
                <a:spcPts val="1100"/>
              </a:spcBef>
              <a:buFont typeface="Meiryo-Bold" charset="-128"/>
              <a:buChar char="►"/>
              <a:defRPr sz="1600" b="0" kern="1200">
                <a:solidFill>
                  <a:schemeClr val="accent1"/>
                </a:solidFill>
                <a:latin typeface="Arial" charset="0"/>
                <a:ea typeface="Arial" charset="0"/>
                <a:cs typeface="Arial" charset="0"/>
              </a:defRPr>
            </a:lvl3pPr>
            <a:lvl4pPr marL="1600160" indent="-182875" algn="l" defTabSz="914377" rtl="0" eaLnBrk="1" latinLnBrk="0" hangingPunct="1">
              <a:lnSpc>
                <a:spcPct val="90000"/>
              </a:lnSpc>
              <a:spcBef>
                <a:spcPts val="1100"/>
              </a:spcBef>
              <a:buFont typeface=".AppleSystemUIFont" charset="-120"/>
              <a:buChar char="−"/>
              <a:defRPr sz="1600" b="0" kern="1200">
                <a:solidFill>
                  <a:schemeClr val="accent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a:buChar char="•"/>
              <a:defRPr sz="1800" kern="1200">
                <a:solidFill>
                  <a:schemeClr val="tx2"/>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400" dirty="0">
              <a:latin typeface="Corbel" charset="0"/>
              <a:ea typeface="Corbel" charset="0"/>
              <a:cs typeface="Corbel" charset="0"/>
            </a:endParaRPr>
          </a:p>
          <a:p>
            <a:endParaRPr lang="en-US" sz="2400" dirty="0">
              <a:latin typeface="Corbel" charset="0"/>
              <a:ea typeface="Corbel" charset="0"/>
              <a:cs typeface="Corbel" charset="0"/>
            </a:endParaRPr>
          </a:p>
        </p:txBody>
      </p:sp>
    </p:spTree>
    <p:extLst>
      <p:ext uri="{BB962C8B-B14F-4D97-AF65-F5344CB8AC3E}">
        <p14:creationId xmlns:p14="http://schemas.microsoft.com/office/powerpoint/2010/main" val="1300305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340" y="627616"/>
            <a:ext cx="7795922" cy="904562"/>
          </a:xfrm>
        </p:spPr>
        <p:txBody>
          <a:bodyPr>
            <a:normAutofit/>
          </a:bodyPr>
          <a:lstStyle/>
          <a:p>
            <a:r>
              <a:rPr lang="en-US" sz="4400" b="1" dirty="0">
                <a:latin typeface="Corbel"/>
                <a:ea typeface="Corbel" charset="0"/>
                <a:cs typeface="Corbel"/>
              </a:rPr>
              <a:t>Methodology</a:t>
            </a:r>
          </a:p>
        </p:txBody>
      </p:sp>
      <p:sp>
        <p:nvSpPr>
          <p:cNvPr id="3" name="Content Placeholder 2"/>
          <p:cNvSpPr>
            <a:spLocks noGrp="1"/>
          </p:cNvSpPr>
          <p:nvPr>
            <p:ph idx="1"/>
          </p:nvPr>
        </p:nvSpPr>
        <p:spPr>
          <a:xfrm>
            <a:off x="459142" y="2010685"/>
            <a:ext cx="8260318" cy="3896463"/>
          </a:xfrm>
        </p:spPr>
        <p:txBody>
          <a:bodyPr vert="horz" lIns="91440" tIns="45720" rIns="91440" bIns="45720" rtlCol="0" anchor="t">
            <a:normAutofit/>
          </a:bodyPr>
          <a:lstStyle/>
          <a:p>
            <a:endParaRPr lang="en-US" sz="2400" dirty="0">
              <a:latin typeface="Corbel" charset="0"/>
              <a:ea typeface="Corbel" charset="0"/>
              <a:cs typeface="Corbel" charset="0"/>
            </a:endParaRPr>
          </a:p>
          <a:p>
            <a:endParaRPr lang="en-US" sz="2400" dirty="0">
              <a:latin typeface="Corbel" charset="0"/>
              <a:ea typeface="Corbel" charset="0"/>
              <a:cs typeface="Corbel" charset="0"/>
            </a:endParaRPr>
          </a:p>
        </p:txBody>
      </p:sp>
      <p:sp>
        <p:nvSpPr>
          <p:cNvPr id="4" name="Content Placeholder 2">
            <a:extLst>
              <a:ext uri="{FF2B5EF4-FFF2-40B4-BE49-F238E27FC236}">
                <a16:creationId xmlns="" xmlns:a16="http://schemas.microsoft.com/office/drawing/2014/main" id="{E75565EE-1886-4BCB-948B-CE98105EC3B2}"/>
              </a:ext>
            </a:extLst>
          </p:cNvPr>
          <p:cNvSpPr txBox="1">
            <a:spLocks/>
          </p:cNvSpPr>
          <p:nvPr/>
        </p:nvSpPr>
        <p:spPr>
          <a:xfrm>
            <a:off x="459141" y="1695463"/>
            <a:ext cx="8576001" cy="4378766"/>
          </a:xfrm>
          <a:prstGeom prst="rect">
            <a:avLst/>
          </a:prstGeom>
          <a:ln>
            <a:noFill/>
          </a:ln>
        </p:spPr>
        <p:txBody>
          <a:bodyPr vert="horz" lIns="91440" tIns="45720" rIns="91440" bIns="45720" rtlCol="0" anchor="t">
            <a:normAutofit fontScale="47500" lnSpcReduction="20000"/>
          </a:bodyPr>
          <a:lstStyle>
            <a:lvl1pPr marL="0" indent="0" algn="l" defTabSz="914377" rtl="0" eaLnBrk="1" latinLnBrk="0" hangingPunct="1">
              <a:lnSpc>
                <a:spcPct val="90000"/>
              </a:lnSpc>
              <a:spcBef>
                <a:spcPts val="1000"/>
              </a:spcBef>
              <a:buFontTx/>
              <a:buNone/>
              <a:defRPr sz="2800" b="0" kern="1200">
                <a:solidFill>
                  <a:schemeClr val="tx2"/>
                </a:solidFill>
                <a:latin typeface="Arial" charset="0"/>
                <a:ea typeface="Arial" charset="0"/>
                <a:cs typeface="Arial" charset="0"/>
              </a:defRPr>
            </a:lvl1pPr>
            <a:lvl2pPr marL="685783" indent="-228594" algn="l" defTabSz="914377" rtl="0" eaLnBrk="1" latinLnBrk="0" hangingPunct="1">
              <a:lnSpc>
                <a:spcPct val="90000"/>
              </a:lnSpc>
              <a:spcBef>
                <a:spcPts val="1000"/>
              </a:spcBef>
              <a:buFont typeface="Arial"/>
              <a:buChar char="•"/>
              <a:defRPr sz="2400" b="0" kern="1200">
                <a:solidFill>
                  <a:schemeClr val="tx2"/>
                </a:solidFill>
                <a:latin typeface="Arial" charset="0"/>
                <a:ea typeface="Arial" charset="0"/>
                <a:cs typeface="Arial" charset="0"/>
              </a:defRPr>
            </a:lvl2pPr>
            <a:lvl3pPr marL="1142971" indent="-228594" algn="l" defTabSz="914377" rtl="0" eaLnBrk="1" latinLnBrk="0" hangingPunct="1">
              <a:lnSpc>
                <a:spcPct val="90000"/>
              </a:lnSpc>
              <a:spcBef>
                <a:spcPts val="1100"/>
              </a:spcBef>
              <a:buFont typeface="Meiryo-Bold" charset="-128"/>
              <a:buChar char="►"/>
              <a:defRPr sz="1600" b="0" kern="1200">
                <a:solidFill>
                  <a:schemeClr val="accent1"/>
                </a:solidFill>
                <a:latin typeface="Arial" charset="0"/>
                <a:ea typeface="Arial" charset="0"/>
                <a:cs typeface="Arial" charset="0"/>
              </a:defRPr>
            </a:lvl3pPr>
            <a:lvl4pPr marL="1600160" indent="-182875" algn="l" defTabSz="914377" rtl="0" eaLnBrk="1" latinLnBrk="0" hangingPunct="1">
              <a:lnSpc>
                <a:spcPct val="90000"/>
              </a:lnSpc>
              <a:spcBef>
                <a:spcPts val="1100"/>
              </a:spcBef>
              <a:buFont typeface=".AppleSystemUIFont" charset="-120"/>
              <a:buChar char="−"/>
              <a:defRPr sz="1600" b="0" kern="1200">
                <a:solidFill>
                  <a:schemeClr val="accent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a:buChar char="•"/>
              <a:defRPr sz="1800" kern="1200">
                <a:solidFill>
                  <a:schemeClr val="tx2"/>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71500" lvl="0" indent="-571500">
              <a:lnSpc>
                <a:spcPct val="120000"/>
              </a:lnSpc>
              <a:buFont typeface="Arial" charset="0"/>
              <a:buChar char="•"/>
            </a:pPr>
            <a:r>
              <a:rPr lang="en-US" sz="5100" dirty="0">
                <a:solidFill>
                  <a:schemeClr val="tx1"/>
                </a:solidFill>
                <a:latin typeface="Corbel"/>
                <a:cs typeface="Corbel"/>
              </a:rPr>
              <a:t>Surveys developed by WG 4</a:t>
            </a:r>
          </a:p>
          <a:p>
            <a:pPr marL="571500" lvl="0" indent="-571500">
              <a:lnSpc>
                <a:spcPct val="120000"/>
              </a:lnSpc>
              <a:buFont typeface="Arial" charset="0"/>
              <a:buChar char="•"/>
            </a:pPr>
            <a:r>
              <a:rPr lang="en-US" sz="5100" dirty="0">
                <a:solidFill>
                  <a:schemeClr val="tx1"/>
                </a:solidFill>
                <a:latin typeface="Corbel"/>
                <a:cs typeface="Corbel"/>
              </a:rPr>
              <a:t>Single Point of Contact at each college led the effort to collect data for 4 surveys</a:t>
            </a:r>
          </a:p>
          <a:p>
            <a:pPr marL="1257283" lvl="1" indent="-571500">
              <a:lnSpc>
                <a:spcPct val="120000"/>
              </a:lnSpc>
              <a:buFont typeface="Arial" charset="0"/>
              <a:buChar char="•"/>
            </a:pPr>
            <a:r>
              <a:rPr lang="en-US" sz="5100" dirty="0">
                <a:solidFill>
                  <a:schemeClr val="accent5">
                    <a:lumMod val="75000"/>
                  </a:schemeClr>
                </a:solidFill>
                <a:latin typeface="Corbel"/>
                <a:cs typeface="Corbel"/>
              </a:rPr>
              <a:t>Applied and WBL Faculty Survey</a:t>
            </a:r>
          </a:p>
          <a:p>
            <a:pPr marL="1257283" lvl="1" indent="-571500">
              <a:lnSpc>
                <a:spcPct val="120000"/>
              </a:lnSpc>
              <a:buFont typeface="Arial" charset="0"/>
              <a:buChar char="•"/>
            </a:pPr>
            <a:r>
              <a:rPr lang="en-US" sz="5100" dirty="0">
                <a:solidFill>
                  <a:schemeClr val="accent5">
                    <a:lumMod val="75000"/>
                  </a:schemeClr>
                </a:solidFill>
                <a:latin typeface="Corbel"/>
                <a:cs typeface="Corbel"/>
              </a:rPr>
              <a:t>Applied and WBL College Perspective</a:t>
            </a:r>
          </a:p>
          <a:p>
            <a:pPr marL="1257283" lvl="1" indent="-571500">
              <a:lnSpc>
                <a:spcPct val="120000"/>
              </a:lnSpc>
              <a:buFont typeface="Arial" charset="0"/>
              <a:buChar char="•"/>
            </a:pPr>
            <a:r>
              <a:rPr lang="en-US" sz="5100" dirty="0">
                <a:solidFill>
                  <a:schemeClr val="tx1"/>
                </a:solidFill>
                <a:latin typeface="Corbel"/>
                <a:cs typeface="Corbel"/>
              </a:rPr>
              <a:t>Applied and WBL Inventory</a:t>
            </a:r>
          </a:p>
          <a:p>
            <a:pPr marL="1257283" lvl="1" indent="-571500">
              <a:lnSpc>
                <a:spcPct val="120000"/>
              </a:lnSpc>
              <a:buFont typeface="Arial" charset="0"/>
              <a:buChar char="•"/>
            </a:pPr>
            <a:r>
              <a:rPr lang="en-US" sz="5100" dirty="0">
                <a:solidFill>
                  <a:schemeClr val="tx1"/>
                </a:solidFill>
                <a:latin typeface="Corbel"/>
                <a:cs typeface="Corbel"/>
              </a:rPr>
              <a:t>21</a:t>
            </a:r>
            <a:r>
              <a:rPr lang="en-US" sz="5100" baseline="30000" dirty="0">
                <a:solidFill>
                  <a:schemeClr val="tx1"/>
                </a:solidFill>
                <a:latin typeface="Corbel"/>
                <a:cs typeface="Corbel"/>
              </a:rPr>
              <a:t>st</a:t>
            </a:r>
            <a:r>
              <a:rPr lang="en-US" sz="5100" dirty="0">
                <a:solidFill>
                  <a:schemeClr val="tx1"/>
                </a:solidFill>
                <a:latin typeface="Corbel"/>
                <a:cs typeface="Corbel"/>
              </a:rPr>
              <a:t> Century Skills</a:t>
            </a:r>
          </a:p>
          <a:p>
            <a:pPr marL="571500" indent="-571500">
              <a:lnSpc>
                <a:spcPct val="120000"/>
              </a:lnSpc>
              <a:buFont typeface="Arial" charset="0"/>
              <a:buChar char="•"/>
            </a:pPr>
            <a:r>
              <a:rPr lang="en-US" sz="5100" dirty="0">
                <a:solidFill>
                  <a:schemeClr val="tx1"/>
                </a:solidFill>
                <a:latin typeface="Corbel"/>
                <a:cs typeface="Corbel"/>
              </a:rPr>
              <a:t>3 week window to collect as much data as possible from each college </a:t>
            </a:r>
            <a:r>
              <a:rPr lang="en-US" sz="3600" dirty="0">
                <a:solidFill>
                  <a:schemeClr val="tx1"/>
                </a:solidFill>
                <a:latin typeface="Corbel"/>
                <a:cs typeface="Corbel"/>
              </a:rPr>
              <a:t/>
            </a:r>
            <a:br>
              <a:rPr lang="en-US" sz="3600" dirty="0">
                <a:solidFill>
                  <a:schemeClr val="tx1"/>
                </a:solidFill>
                <a:latin typeface="Corbel"/>
                <a:cs typeface="Corbel"/>
              </a:rPr>
            </a:br>
            <a:endParaRPr lang="en-US" dirty="0">
              <a:solidFill>
                <a:schemeClr val="tx1"/>
              </a:solidFill>
              <a:latin typeface="Corbel"/>
              <a:cs typeface="Corbel"/>
            </a:endParaRPr>
          </a:p>
          <a:p>
            <a:endParaRPr lang="en-US" sz="2400" dirty="0">
              <a:latin typeface="Corbel" charset="0"/>
              <a:ea typeface="Corbel" charset="0"/>
              <a:cs typeface="Corbel" charset="0"/>
            </a:endParaRPr>
          </a:p>
          <a:p>
            <a:endParaRPr lang="en-US" sz="2400" dirty="0">
              <a:latin typeface="Corbel" charset="0"/>
              <a:ea typeface="Corbel" charset="0"/>
              <a:cs typeface="Corbel" charset="0"/>
            </a:endParaRPr>
          </a:p>
        </p:txBody>
      </p:sp>
    </p:spTree>
    <p:extLst>
      <p:ext uri="{BB962C8B-B14F-4D97-AF65-F5344CB8AC3E}">
        <p14:creationId xmlns:p14="http://schemas.microsoft.com/office/powerpoint/2010/main" val="3197424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7D7F17-8BA7-3046-9116-2992F3DA8911}"/>
              </a:ext>
            </a:extLst>
          </p:cNvPr>
          <p:cNvSpPr>
            <a:spLocks noGrp="1"/>
          </p:cNvSpPr>
          <p:nvPr>
            <p:ph type="title"/>
          </p:nvPr>
        </p:nvSpPr>
        <p:spPr>
          <a:xfrm>
            <a:off x="459142" y="934944"/>
            <a:ext cx="8260319" cy="3257228"/>
          </a:xfrm>
        </p:spPr>
        <p:txBody>
          <a:bodyPr/>
          <a:lstStyle/>
          <a:p>
            <a:pPr algn="ctr"/>
            <a:r>
              <a:rPr lang="en-US" b="1" dirty="0" smtClean="0"/>
              <a:t>Regional Responses for </a:t>
            </a:r>
            <a:br>
              <a:rPr lang="en-US" b="1" dirty="0" smtClean="0"/>
            </a:br>
            <a:r>
              <a:rPr lang="en-US" b="1" dirty="0" smtClean="0"/>
              <a:t>Applied and Work-Based Learning Surveys</a:t>
            </a:r>
            <a:endParaRPr lang="en-US" b="1" dirty="0"/>
          </a:p>
        </p:txBody>
      </p:sp>
    </p:spTree>
    <p:extLst>
      <p:ext uri="{BB962C8B-B14F-4D97-AF65-F5344CB8AC3E}">
        <p14:creationId xmlns:p14="http://schemas.microsoft.com/office/powerpoint/2010/main" val="65093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518" y="266384"/>
            <a:ext cx="8271944" cy="746423"/>
          </a:xfrm>
        </p:spPr>
        <p:txBody>
          <a:bodyPr>
            <a:normAutofit/>
          </a:bodyPr>
          <a:lstStyle/>
          <a:p>
            <a:pPr lvl="0"/>
            <a:r>
              <a:rPr lang="en-US" sz="3600" b="1" dirty="0"/>
              <a:t>Purposes for WBL as a Teaching Strategy</a:t>
            </a:r>
          </a:p>
        </p:txBody>
      </p:sp>
      <p:sp>
        <p:nvSpPr>
          <p:cNvPr id="3" name="Content Placeholder 2"/>
          <p:cNvSpPr>
            <a:spLocks noGrp="1"/>
          </p:cNvSpPr>
          <p:nvPr>
            <p:ph sz="half" idx="1"/>
          </p:nvPr>
        </p:nvSpPr>
        <p:spPr/>
        <p:txBody>
          <a:bodyPr vert="horz" lIns="91440" tIns="45720" rIns="91440" bIns="45720" rtlCol="0" anchor="t">
            <a:normAutofit/>
          </a:bodyPr>
          <a:lstStyle/>
          <a:p>
            <a:endParaRPr lang="en-US" sz="2400" dirty="0">
              <a:latin typeface="Corbel" charset="0"/>
              <a:ea typeface="Corbel" charset="0"/>
              <a:cs typeface="Corbel" charset="0"/>
            </a:endParaRPr>
          </a:p>
          <a:p>
            <a:endParaRPr lang="en-US" sz="2400" dirty="0">
              <a:latin typeface="Corbel" charset="0"/>
              <a:ea typeface="Corbel" charset="0"/>
              <a:cs typeface="Corbel" charset="0"/>
            </a:endParaRPr>
          </a:p>
        </p:txBody>
      </p:sp>
      <p:sp>
        <p:nvSpPr>
          <p:cNvPr id="4" name="Content Placeholder 2">
            <a:extLst>
              <a:ext uri="{FF2B5EF4-FFF2-40B4-BE49-F238E27FC236}">
                <a16:creationId xmlns="" xmlns:a16="http://schemas.microsoft.com/office/drawing/2014/main" id="{E75565EE-1886-4BCB-948B-CE98105EC3B2}"/>
              </a:ext>
            </a:extLst>
          </p:cNvPr>
          <p:cNvSpPr txBox="1">
            <a:spLocks/>
          </p:cNvSpPr>
          <p:nvPr/>
        </p:nvSpPr>
        <p:spPr>
          <a:xfrm>
            <a:off x="1416827" y="1688985"/>
            <a:ext cx="7794398" cy="3679869"/>
          </a:xfrm>
          <a:prstGeom prst="rect">
            <a:avLst/>
          </a:prstGeom>
          <a:ln>
            <a:noFill/>
          </a:ln>
        </p:spPr>
        <p:txBody>
          <a:bodyPr vert="horz" lIns="91440" tIns="45720" rIns="91440" bIns="45720" rtlCol="0" anchor="t">
            <a:normAutofit/>
          </a:bodyPr>
          <a:lstStyle>
            <a:lvl1pPr marL="0" indent="0" algn="l" defTabSz="914377" rtl="0" eaLnBrk="1" latinLnBrk="0" hangingPunct="1">
              <a:lnSpc>
                <a:spcPct val="90000"/>
              </a:lnSpc>
              <a:spcBef>
                <a:spcPts val="1000"/>
              </a:spcBef>
              <a:buFontTx/>
              <a:buNone/>
              <a:defRPr sz="2800" b="0" kern="1200">
                <a:solidFill>
                  <a:schemeClr val="tx2"/>
                </a:solidFill>
                <a:latin typeface="Arial" charset="0"/>
                <a:ea typeface="Arial" charset="0"/>
                <a:cs typeface="Arial" charset="0"/>
              </a:defRPr>
            </a:lvl1pPr>
            <a:lvl2pPr marL="685783" indent="-228594" algn="l" defTabSz="914377" rtl="0" eaLnBrk="1" latinLnBrk="0" hangingPunct="1">
              <a:lnSpc>
                <a:spcPct val="90000"/>
              </a:lnSpc>
              <a:spcBef>
                <a:spcPts val="1000"/>
              </a:spcBef>
              <a:buFont typeface="Arial"/>
              <a:buChar char="•"/>
              <a:defRPr sz="2400" b="0" kern="1200">
                <a:solidFill>
                  <a:schemeClr val="tx2"/>
                </a:solidFill>
                <a:latin typeface="Arial" charset="0"/>
                <a:ea typeface="Arial" charset="0"/>
                <a:cs typeface="Arial" charset="0"/>
              </a:defRPr>
            </a:lvl2pPr>
            <a:lvl3pPr marL="1142971" indent="-228594" algn="l" defTabSz="914377" rtl="0" eaLnBrk="1" latinLnBrk="0" hangingPunct="1">
              <a:lnSpc>
                <a:spcPct val="90000"/>
              </a:lnSpc>
              <a:spcBef>
                <a:spcPts val="1100"/>
              </a:spcBef>
              <a:buFont typeface="Meiryo-Bold" charset="-128"/>
              <a:buChar char="►"/>
              <a:defRPr sz="1600" b="0" kern="1200">
                <a:solidFill>
                  <a:schemeClr val="accent1"/>
                </a:solidFill>
                <a:latin typeface="Arial" charset="0"/>
                <a:ea typeface="Arial" charset="0"/>
                <a:cs typeface="Arial" charset="0"/>
              </a:defRPr>
            </a:lvl3pPr>
            <a:lvl4pPr marL="1600160" indent="-182875" algn="l" defTabSz="914377" rtl="0" eaLnBrk="1" latinLnBrk="0" hangingPunct="1">
              <a:lnSpc>
                <a:spcPct val="90000"/>
              </a:lnSpc>
              <a:spcBef>
                <a:spcPts val="1100"/>
              </a:spcBef>
              <a:buFont typeface=".AppleSystemUIFont" charset="-120"/>
              <a:buChar char="−"/>
              <a:defRPr sz="1600" b="0" kern="1200">
                <a:solidFill>
                  <a:schemeClr val="accent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a:buChar char="•"/>
              <a:defRPr sz="1800" kern="1200">
                <a:solidFill>
                  <a:schemeClr val="tx2"/>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400" dirty="0">
              <a:latin typeface="Corbel" charset="0"/>
              <a:ea typeface="Corbel" charset="0"/>
              <a:cs typeface="Corbel" charset="0"/>
            </a:endParaRPr>
          </a:p>
        </p:txBody>
      </p:sp>
      <p:pic>
        <p:nvPicPr>
          <p:cNvPr id="6" name="Content Placeholder 5" descr="../Desktop/Screen%20Shot%202018-12-03%20at%2010.19.36%20AM.png"/>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289580" y="1365036"/>
            <a:ext cx="8587819" cy="4920792"/>
          </a:xfrm>
          <a:prstGeom prst="rect">
            <a:avLst/>
          </a:prstGeom>
          <a:noFill/>
          <a:ln>
            <a:noFill/>
          </a:ln>
        </p:spPr>
      </p:pic>
      <p:sp>
        <p:nvSpPr>
          <p:cNvPr id="5" name="TextBox 4"/>
          <p:cNvSpPr txBox="1"/>
          <p:nvPr/>
        </p:nvSpPr>
        <p:spPr>
          <a:xfrm>
            <a:off x="707566" y="1012807"/>
            <a:ext cx="2688771" cy="370114"/>
          </a:xfrm>
          <a:prstGeom prst="rect">
            <a:avLst/>
          </a:prstGeom>
        </p:spPr>
        <p:txBody>
          <a:bodyPr vert="horz" wrap="square" lIns="91440" tIns="45720" rIns="91440" bIns="45720" rtlCol="0">
            <a:normAutofit/>
          </a:bodyPr>
          <a:lstStyle/>
          <a:p>
            <a:r>
              <a:rPr lang="en-US"/>
              <a:t>College Perspective</a:t>
            </a:r>
            <a:endParaRPr lang="en-US" dirty="0"/>
          </a:p>
        </p:txBody>
      </p:sp>
      <p:sp>
        <p:nvSpPr>
          <p:cNvPr id="7" name="TextBox 6"/>
          <p:cNvSpPr txBox="1"/>
          <p:nvPr/>
        </p:nvSpPr>
        <p:spPr>
          <a:xfrm>
            <a:off x="4713514" y="949192"/>
            <a:ext cx="2688771" cy="370114"/>
          </a:xfrm>
          <a:prstGeom prst="rect">
            <a:avLst/>
          </a:prstGeom>
        </p:spPr>
        <p:txBody>
          <a:bodyPr vert="horz" wrap="square" lIns="91440" tIns="45720" rIns="91440" bIns="45720" rtlCol="0">
            <a:normAutofit/>
          </a:bodyPr>
          <a:lstStyle/>
          <a:p>
            <a:r>
              <a:rPr lang="en-US" dirty="0"/>
              <a:t>Faculty</a:t>
            </a:r>
          </a:p>
        </p:txBody>
      </p:sp>
    </p:spTree>
    <p:extLst>
      <p:ext uri="{BB962C8B-B14F-4D97-AF65-F5344CB8AC3E}">
        <p14:creationId xmlns:p14="http://schemas.microsoft.com/office/powerpoint/2010/main" val="284032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494" y="2131679"/>
            <a:ext cx="5951464" cy="1810126"/>
          </a:xfrm>
        </p:spPr>
        <p:txBody>
          <a:bodyPr>
            <a:normAutofit/>
          </a:bodyPr>
          <a:lstStyle/>
          <a:p>
            <a:r>
              <a:rPr lang="en-US" sz="3200" dirty="0"/>
              <a:t/>
            </a:r>
            <a:br>
              <a:rPr lang="en-US" sz="3200" dirty="0"/>
            </a:br>
            <a:r>
              <a:rPr lang="en-US" sz="3200" dirty="0"/>
              <a:t/>
            </a:r>
            <a:br>
              <a:rPr lang="en-US" sz="3200" dirty="0"/>
            </a:br>
            <a:r>
              <a:rPr lang="en-US" sz="3600" dirty="0"/>
              <a:t>Opportunities Offered</a:t>
            </a:r>
          </a:p>
        </p:txBody>
      </p:sp>
      <p:sp>
        <p:nvSpPr>
          <p:cNvPr id="3" name="Subtitle 2"/>
          <p:cNvSpPr>
            <a:spLocks noGrp="1"/>
          </p:cNvSpPr>
          <p:nvPr>
            <p:ph type="subTitle" idx="1"/>
          </p:nvPr>
        </p:nvSpPr>
        <p:spPr>
          <a:xfrm>
            <a:off x="647900" y="4135903"/>
            <a:ext cx="4522345" cy="1997612"/>
          </a:xfrm>
        </p:spPr>
        <p:txBody>
          <a:bodyPr>
            <a:normAutofit/>
          </a:bodyPr>
          <a:lstStyle/>
          <a:p>
            <a:r>
              <a:rPr lang="en-US" b="0" dirty="0"/>
              <a:t>Career Assessment &amp; Planning</a:t>
            </a:r>
          </a:p>
          <a:p>
            <a:r>
              <a:rPr lang="en-US" b="0" dirty="0"/>
              <a:t>WBL: Career Awareness &amp; Exploration</a:t>
            </a:r>
          </a:p>
          <a:p>
            <a:r>
              <a:rPr lang="en-US" b="0" dirty="0"/>
              <a:t>WBL: Career Preparation &amp; Training </a:t>
            </a:r>
          </a:p>
        </p:txBody>
      </p:sp>
    </p:spTree>
    <p:extLst>
      <p:ext uri="{BB962C8B-B14F-4D97-AF65-F5344CB8AC3E}">
        <p14:creationId xmlns:p14="http://schemas.microsoft.com/office/powerpoint/2010/main" val="993138765"/>
      </p:ext>
    </p:extLst>
  </p:cSld>
  <p:clrMapOvr>
    <a:masterClrMapping/>
  </p:clrMapOvr>
</p:sld>
</file>

<file path=ppt/theme/theme1.xml><?xml version="1.0" encoding="utf-8"?>
<a:theme xmlns:a="http://schemas.openxmlformats.org/drawingml/2006/main" name="Base Slid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rmAutofit/>
      </a:bodyPr>
      <a:lstStyle>
        <a:defPPr>
          <a:defRPr dirty="0"/>
        </a:defPPr>
      </a:lstStyle>
    </a:txDef>
  </a:objectDefaults>
  <a:extraClrSchemeLst/>
  <a:extLst>
    <a:ext uri="{05A4C25C-085E-4340-85A3-A5531E510DB2}">
      <thm15:themeFamily xmlns:thm15="http://schemas.microsoft.com/office/thememl/2012/main" name="WestEd Agency Powerpoint Template - HS and POSTSECONDARY" id="{7DFA30E6-C27C-6640-9A6E-E009AC9C2BBA}" vid="{D20F524D-E69D-3440-8ABA-F93C9B1989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3891</TotalTime>
  <Words>2656</Words>
  <Application>Microsoft Macintosh PowerPoint</Application>
  <PresentationFormat>On-screen Show (4:3)</PresentationFormat>
  <Paragraphs>479</Paragraphs>
  <Slides>36</Slides>
  <Notes>26</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36</vt:i4>
      </vt:variant>
    </vt:vector>
  </HeadingPairs>
  <TitlesOfParts>
    <vt:vector size="52" baseType="lpstr">
      <vt:lpstr>.AppleSystemUIFont</vt:lpstr>
      <vt:lpstr>Cabin</vt:lpstr>
      <vt:lpstr>Calibri</vt:lpstr>
      <vt:lpstr>Cambria</vt:lpstr>
      <vt:lpstr>Corbel</vt:lpstr>
      <vt:lpstr>Courier New</vt:lpstr>
      <vt:lpstr>Helvetica</vt:lpstr>
      <vt:lpstr>Meiryo-Bold</vt:lpstr>
      <vt:lpstr>ＭＳ 明朝</vt:lpstr>
      <vt:lpstr>pÒø/ÛÙ</vt:lpstr>
      <vt:lpstr>Symbol</vt:lpstr>
      <vt:lpstr>Times New Roman</vt:lpstr>
      <vt:lpstr>Trebuchet MS</vt:lpstr>
      <vt:lpstr>Wingdings</vt:lpstr>
      <vt:lpstr>Arial</vt:lpstr>
      <vt:lpstr>Base Slide</vt:lpstr>
      <vt:lpstr>PowerPoint Presentation</vt:lpstr>
      <vt:lpstr>Agenda</vt:lpstr>
      <vt:lpstr>Purpose of the Surveys</vt:lpstr>
      <vt:lpstr>Purpose of the Inventory</vt:lpstr>
      <vt:lpstr>Applied/ Work-Based Learning Surveys </vt:lpstr>
      <vt:lpstr>Methodology</vt:lpstr>
      <vt:lpstr>Regional Responses for  Applied and Work-Based Learning Surveys</vt:lpstr>
      <vt:lpstr>Purposes for WBL as a Teaching Strategy</vt:lpstr>
      <vt:lpstr>  Opportunities Offered</vt:lpstr>
      <vt:lpstr>Career Assessment &amp; Planning</vt:lpstr>
      <vt:lpstr> Types of career assessment, planning, or job readiness activities available at your college? </vt:lpstr>
      <vt:lpstr>Work-based Learning Continuum</vt:lpstr>
      <vt:lpstr>WBL: Career Awareness and Exploration Opportunities Offered</vt:lpstr>
      <vt:lpstr>WBL: Career Awareness and Exploration Primary broker/facilitator of opportunities</vt:lpstr>
      <vt:lpstr>WBL: Career Preparation and Training Opportunities Offered</vt:lpstr>
      <vt:lpstr>WBL: Career Preparation and Training  Opportunities Offered</vt:lpstr>
      <vt:lpstr>WBL: Career Preparation &amp; Training Primary broker/facilitator of opportunities </vt:lpstr>
      <vt:lpstr>Challenges to Applied/WBL &amp;  Job Placement</vt:lpstr>
      <vt:lpstr>Challenges to Implementing  Applied &amp; WBL </vt:lpstr>
      <vt:lpstr>Challenges to Implementing Applied &amp; WBL (continued)  Most frequently reported challenges:</vt:lpstr>
      <vt:lpstr>Challenges to Implementing Applied &amp; WBL (continued)  Additional emerging themes (from analysis of open-ended responses)</vt:lpstr>
      <vt:lpstr>Challenges Related to Job Placement   Most frequently reported challenges:</vt:lpstr>
      <vt:lpstr>Challenges to Job Placement (continued)  Additional emerging themes (from analysis of open-ended responses)</vt:lpstr>
      <vt:lpstr>Supports and Professional Development Needed</vt:lpstr>
      <vt:lpstr>Support Needed: To expand/improve Applied &amp; WBL</vt:lpstr>
      <vt:lpstr>Supports Needed for Applied &amp; WBL Additional emerging themes (from analysis of open-ended responses)</vt:lpstr>
      <vt:lpstr>Support Needed: To expand/improve  Job Placement</vt:lpstr>
      <vt:lpstr>Supports Needed for  Job Placement Additional emerging themes (from analysis of open-ended responses)</vt:lpstr>
      <vt:lpstr>Professional Development Interests</vt:lpstr>
      <vt:lpstr>Professional Development Interests </vt:lpstr>
      <vt:lpstr>Employer Engagement</vt:lpstr>
      <vt:lpstr>Employer Engagement: Current Support</vt:lpstr>
      <vt:lpstr>Employer Engagement: Current Support </vt:lpstr>
      <vt:lpstr>Goals and Ideas for Expanding or Improving Applied &amp; WBL</vt:lpstr>
      <vt:lpstr>PowerPoint Presentation</vt:lpstr>
      <vt:lpstr>(Optional Slide to include) WBL Inventory: Number of opportunities offered  in your program (2017-18)  (117 programs reporting across the region – includes 9 of 10 colleges) </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Hill Jr</dc:creator>
  <cp:lastModifiedBy>Joy Lewis</cp:lastModifiedBy>
  <cp:revision>296</cp:revision>
  <cp:lastPrinted>2018-12-11T16:17:48Z</cp:lastPrinted>
  <dcterms:created xsi:type="dcterms:W3CDTF">2017-10-03T12:12:22Z</dcterms:created>
  <dcterms:modified xsi:type="dcterms:W3CDTF">2018-12-11T16:26:15Z</dcterms:modified>
</cp:coreProperties>
</file>