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37"/>
  </p:notesMasterIdLst>
  <p:handoutMasterIdLst>
    <p:handoutMasterId r:id="rId38"/>
  </p:handoutMasterIdLst>
  <p:sldIdLst>
    <p:sldId id="320" r:id="rId2"/>
    <p:sldId id="259" r:id="rId3"/>
    <p:sldId id="325" r:id="rId4"/>
    <p:sldId id="326" r:id="rId5"/>
    <p:sldId id="352" r:id="rId6"/>
    <p:sldId id="355" r:id="rId7"/>
    <p:sldId id="353" r:id="rId8"/>
    <p:sldId id="354" r:id="rId9"/>
    <p:sldId id="329" r:id="rId10"/>
    <p:sldId id="318" r:id="rId11"/>
    <p:sldId id="336" r:id="rId12"/>
    <p:sldId id="334" r:id="rId13"/>
    <p:sldId id="335" r:id="rId14"/>
    <p:sldId id="331" r:id="rId15"/>
    <p:sldId id="367" r:id="rId16"/>
    <p:sldId id="327" r:id="rId17"/>
    <p:sldId id="366" r:id="rId18"/>
    <p:sldId id="338" r:id="rId19"/>
    <p:sldId id="330" r:id="rId20"/>
    <p:sldId id="339" r:id="rId21"/>
    <p:sldId id="344" r:id="rId22"/>
    <p:sldId id="359" r:id="rId23"/>
    <p:sldId id="340" r:id="rId24"/>
    <p:sldId id="364" r:id="rId25"/>
    <p:sldId id="345" r:id="rId26"/>
    <p:sldId id="360" r:id="rId27"/>
    <p:sldId id="343" r:id="rId28"/>
    <p:sldId id="361" r:id="rId29"/>
    <p:sldId id="342" r:id="rId30"/>
    <p:sldId id="365" r:id="rId31"/>
    <p:sldId id="348" r:id="rId32"/>
    <p:sldId id="332" r:id="rId33"/>
    <p:sldId id="333" r:id="rId34"/>
    <p:sldId id="328" r:id="rId35"/>
    <p:sldId id="349"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FB6B0"/>
    <a:srgbClr val="E4E6E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813"/>
    <p:restoredTop sz="76937"/>
  </p:normalViewPr>
  <p:slideViewPr>
    <p:cSldViewPr snapToGrid="0" snapToObjects="1">
      <p:cViewPr>
        <p:scale>
          <a:sx n="72" d="100"/>
          <a:sy n="72" d="100"/>
        </p:scale>
        <p:origin x="-2792" y="-568"/>
      </p:cViewPr>
      <p:guideLst>
        <p:guide orient="horz" pos="2160"/>
        <p:guide pos="2880"/>
      </p:guideLst>
    </p:cSldViewPr>
  </p:slideViewPr>
  <p:outlineViewPr>
    <p:cViewPr>
      <p:scale>
        <a:sx n="33" d="100"/>
        <a:sy n="33" d="100"/>
      </p:scale>
      <p:origin x="0" y="-15312"/>
    </p:cViewPr>
  </p:outlineViewPr>
  <p:notesTextViewPr>
    <p:cViewPr>
      <p:scale>
        <a:sx n="1" d="1"/>
        <a:sy n="1" d="1"/>
      </p:scale>
      <p:origin x="0" y="0"/>
    </p:cViewPr>
  </p:notesTextViewPr>
  <p:sorterViewPr>
    <p:cViewPr>
      <p:scale>
        <a:sx n="200" d="100"/>
        <a:sy n="200" d="100"/>
      </p:scale>
      <p:origin x="0" y="37320"/>
    </p:cViewPr>
  </p:sorterViewPr>
  <p:notesViewPr>
    <p:cSldViewPr snapToGrid="0" snapToObjects="1">
      <p:cViewPr varScale="1">
        <p:scale>
          <a:sx n="96" d="100"/>
          <a:sy n="96" d="100"/>
        </p:scale>
        <p:origin x="2944" y="176"/>
      </p:cViewPr>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notesMaster" Target="notesMasters/notesMaster1.xml"/><Relationship Id="rId38" Type="http://schemas.openxmlformats.org/officeDocument/2006/relationships/handoutMaster" Target="handoutMasters/handoutMaster1.xml"/><Relationship Id="rId39" Type="http://schemas.openxmlformats.org/officeDocument/2006/relationships/printerSettings" Target="printerSettings/printerSettings1.bin"/><Relationship Id="rId40" Type="http://schemas.openxmlformats.org/officeDocument/2006/relationships/presProps" Target="presProps.xml"/><Relationship Id="rId41" Type="http://schemas.openxmlformats.org/officeDocument/2006/relationships/viewProps" Target="viewProps.xml"/><Relationship Id="rId42" Type="http://schemas.openxmlformats.org/officeDocument/2006/relationships/theme" Target="theme/theme1.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1348316-B15E-5B4E-9982-66BE3B57B8B3}" type="datetimeFigureOut">
              <a:rPr lang="en-US" smtClean="0"/>
              <a:t>10/5/18</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B8C2178-A172-384D-B6D9-09020490442A}" type="slidenum">
              <a:rPr lang="en-US" smtClean="0"/>
              <a:t>‹#›</a:t>
            </a:fld>
            <a:endParaRPr lang="en-US"/>
          </a:p>
        </p:txBody>
      </p:sp>
    </p:spTree>
    <p:extLst>
      <p:ext uri="{BB962C8B-B14F-4D97-AF65-F5344CB8AC3E}">
        <p14:creationId xmlns:p14="http://schemas.microsoft.com/office/powerpoint/2010/main" val="5097531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D9F4F82-305E-2A4F-B7FA-4F0B6C873EA3}" type="datetimeFigureOut">
              <a:rPr lang="en-US" smtClean="0"/>
              <a:t>10/5/18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A3409D5-3883-A14C-A7BE-13C3276768B0}" type="slidenum">
              <a:rPr lang="en-US" smtClean="0"/>
              <a:t>‹#›</a:t>
            </a:fld>
            <a:endParaRPr lang="en-US"/>
          </a:p>
        </p:txBody>
      </p:sp>
    </p:spTree>
    <p:extLst>
      <p:ext uri="{BB962C8B-B14F-4D97-AF65-F5344CB8AC3E}">
        <p14:creationId xmlns:p14="http://schemas.microsoft.com/office/powerpoint/2010/main" val="10570165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2" name="Google Shape;342;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dirty="0">
              <a:solidFill>
                <a:schemeClr val="dk1"/>
              </a:solidFill>
              <a:latin typeface="Calibri"/>
              <a:ea typeface="Calibri"/>
              <a:cs typeface="Calibri"/>
              <a:sym typeface="Calibri"/>
            </a:endParaRPr>
          </a:p>
        </p:txBody>
      </p:sp>
      <p:sp>
        <p:nvSpPr>
          <p:cNvPr id="343" name="Google Shape;343;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1</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Each of the 10 community colleges in San Diego and Imperial Counties has identified core competencies that graduating students are expected to have mastered. The competencies cited as “core” vary only slightly from one institution to another and vary only slightly from the 21st century skills cited by universities and employers as critical to student success. The list of competencies/skills included in this survey is a combination of core competencies identified by the 10 community colleges in Region 10, the New World of Work, and the National Association of Colleges and Employers.</a:t>
            </a:r>
            <a:endParaRPr lang="en-US" dirty="0"/>
          </a:p>
        </p:txBody>
      </p:sp>
      <p:sp>
        <p:nvSpPr>
          <p:cNvPr id="4" name="Slide Number Placeholder 3"/>
          <p:cNvSpPr>
            <a:spLocks noGrp="1"/>
          </p:cNvSpPr>
          <p:nvPr>
            <p:ph type="sldNum" sz="quarter" idx="10"/>
          </p:nvPr>
        </p:nvSpPr>
        <p:spPr/>
        <p:txBody>
          <a:bodyPr/>
          <a:lstStyle/>
          <a:p>
            <a:fld id="{4A3409D5-3883-A14C-A7BE-13C3276768B0}" type="slidenum">
              <a:rPr lang="en-US" smtClean="0"/>
              <a:t>11</a:t>
            </a:fld>
            <a:endParaRPr lang="en-US"/>
          </a:p>
        </p:txBody>
      </p:sp>
    </p:spTree>
    <p:extLst>
      <p:ext uri="{BB962C8B-B14F-4D97-AF65-F5344CB8AC3E}">
        <p14:creationId xmlns:p14="http://schemas.microsoft.com/office/powerpoint/2010/main" val="16128616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A3409D5-3883-A14C-A7BE-13C3276768B0}" type="slidenum">
              <a:rPr lang="en-US" smtClean="0"/>
              <a:t>12</a:t>
            </a:fld>
            <a:endParaRPr lang="en-US"/>
          </a:p>
        </p:txBody>
      </p:sp>
    </p:spTree>
    <p:extLst>
      <p:ext uri="{BB962C8B-B14F-4D97-AF65-F5344CB8AC3E}">
        <p14:creationId xmlns:p14="http://schemas.microsoft.com/office/powerpoint/2010/main" val="16128616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A3409D5-3883-A14C-A7BE-13C3276768B0}" type="slidenum">
              <a:rPr lang="en-US" smtClean="0"/>
              <a:t>13</a:t>
            </a:fld>
            <a:endParaRPr lang="en-US"/>
          </a:p>
        </p:txBody>
      </p:sp>
    </p:spTree>
    <p:extLst>
      <p:ext uri="{BB962C8B-B14F-4D97-AF65-F5344CB8AC3E}">
        <p14:creationId xmlns:p14="http://schemas.microsoft.com/office/powerpoint/2010/main" val="16128616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schemeClr val="tx1"/>
                </a:solidFill>
                <a:latin typeface="Corbel"/>
                <a:cs typeface="Corbel"/>
              </a:rPr>
              <a:t>This will involved engaging faculty and staff on campus to collect WBL participation data and, ideally, building relationships</a:t>
            </a:r>
            <a:endParaRPr lang="en-US" dirty="0"/>
          </a:p>
        </p:txBody>
      </p:sp>
      <p:sp>
        <p:nvSpPr>
          <p:cNvPr id="4" name="Slide Number Placeholder 3"/>
          <p:cNvSpPr>
            <a:spLocks noGrp="1"/>
          </p:cNvSpPr>
          <p:nvPr>
            <p:ph type="sldNum" sz="quarter" idx="10"/>
          </p:nvPr>
        </p:nvSpPr>
        <p:spPr/>
        <p:txBody>
          <a:bodyPr/>
          <a:lstStyle/>
          <a:p>
            <a:fld id="{4A3409D5-3883-A14C-A7BE-13C3276768B0}" type="slidenum">
              <a:rPr lang="en-US" smtClean="0"/>
              <a:t>14</a:t>
            </a:fld>
            <a:endParaRPr lang="en-US"/>
          </a:p>
        </p:txBody>
      </p:sp>
    </p:spTree>
    <p:extLst>
      <p:ext uri="{BB962C8B-B14F-4D97-AF65-F5344CB8AC3E}">
        <p14:creationId xmlns:p14="http://schemas.microsoft.com/office/powerpoint/2010/main" val="16128616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A3409D5-3883-A14C-A7BE-13C3276768B0}" type="slidenum">
              <a:rPr lang="en-US" smtClean="0"/>
              <a:t>16</a:t>
            </a:fld>
            <a:endParaRPr lang="en-US"/>
          </a:p>
        </p:txBody>
      </p:sp>
    </p:spTree>
    <p:extLst>
      <p:ext uri="{BB962C8B-B14F-4D97-AF65-F5344CB8AC3E}">
        <p14:creationId xmlns:p14="http://schemas.microsoft.com/office/powerpoint/2010/main" val="16128616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4A3409D5-3883-A14C-A7BE-13C3276768B0}" type="slidenum">
              <a:rPr lang="en-US" smtClean="0"/>
              <a:t>17</a:t>
            </a:fld>
            <a:endParaRPr lang="en-US"/>
          </a:p>
        </p:txBody>
      </p:sp>
    </p:spTree>
    <p:extLst>
      <p:ext uri="{BB962C8B-B14F-4D97-AF65-F5344CB8AC3E}">
        <p14:creationId xmlns:p14="http://schemas.microsoft.com/office/powerpoint/2010/main" val="16128616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latin typeface="Corbel"/>
                <a:cs typeface="Corbel"/>
              </a:rPr>
              <a:t>WBL and JP as strategies to support better planning/decision making, better learning and engagement, more job placements, and more long term educational and career and success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tx1"/>
              </a:solidFill>
              <a:latin typeface="Corbel"/>
              <a:cs typeface="Corbel"/>
            </a:endParaRPr>
          </a:p>
        </p:txBody>
      </p:sp>
      <p:sp>
        <p:nvSpPr>
          <p:cNvPr id="4" name="Slide Number Placeholder 3"/>
          <p:cNvSpPr>
            <a:spLocks noGrp="1"/>
          </p:cNvSpPr>
          <p:nvPr>
            <p:ph type="sldNum" sz="quarter" idx="10"/>
          </p:nvPr>
        </p:nvSpPr>
        <p:spPr/>
        <p:txBody>
          <a:bodyPr/>
          <a:lstStyle/>
          <a:p>
            <a:fld id="{4A3409D5-3883-A14C-A7BE-13C3276768B0}" type="slidenum">
              <a:rPr lang="en-US" smtClean="0"/>
              <a:t>18</a:t>
            </a:fld>
            <a:endParaRPr lang="en-US"/>
          </a:p>
        </p:txBody>
      </p:sp>
    </p:spTree>
    <p:extLst>
      <p:ext uri="{BB962C8B-B14F-4D97-AF65-F5344CB8AC3E}">
        <p14:creationId xmlns:p14="http://schemas.microsoft.com/office/powerpoint/2010/main" val="16128616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assessments </a:t>
            </a:r>
          </a:p>
        </p:txBody>
      </p:sp>
      <p:sp>
        <p:nvSpPr>
          <p:cNvPr id="4" name="Slide Number Placeholder 3"/>
          <p:cNvSpPr>
            <a:spLocks noGrp="1"/>
          </p:cNvSpPr>
          <p:nvPr>
            <p:ph type="sldNum" sz="quarter" idx="10"/>
          </p:nvPr>
        </p:nvSpPr>
        <p:spPr/>
        <p:txBody>
          <a:bodyPr/>
          <a:lstStyle/>
          <a:p>
            <a:fld id="{4A3409D5-3883-A14C-A7BE-13C3276768B0}" type="slidenum">
              <a:rPr lang="en-US" smtClean="0"/>
              <a:t>19</a:t>
            </a:fld>
            <a:endParaRPr lang="en-US"/>
          </a:p>
        </p:txBody>
      </p:sp>
    </p:spTree>
    <p:extLst>
      <p:ext uri="{BB962C8B-B14F-4D97-AF65-F5344CB8AC3E}">
        <p14:creationId xmlns:p14="http://schemas.microsoft.com/office/powerpoint/2010/main" val="16128616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solidFill>
                <a:srgbClr val="FF0000"/>
              </a:solidFill>
            </a:endParaRPr>
          </a:p>
        </p:txBody>
      </p:sp>
      <p:sp>
        <p:nvSpPr>
          <p:cNvPr id="4" name="Slide Number Placeholder 3"/>
          <p:cNvSpPr>
            <a:spLocks noGrp="1"/>
          </p:cNvSpPr>
          <p:nvPr>
            <p:ph type="sldNum" sz="quarter" idx="10"/>
          </p:nvPr>
        </p:nvSpPr>
        <p:spPr/>
        <p:txBody>
          <a:bodyPr/>
          <a:lstStyle/>
          <a:p>
            <a:fld id="{4A3409D5-3883-A14C-A7BE-13C3276768B0}" type="slidenum">
              <a:rPr lang="en-US" smtClean="0"/>
              <a:t>20</a:t>
            </a:fld>
            <a:endParaRPr lang="en-US"/>
          </a:p>
        </p:txBody>
      </p:sp>
    </p:spTree>
    <p:extLst>
      <p:ext uri="{BB962C8B-B14F-4D97-AF65-F5344CB8AC3E}">
        <p14:creationId xmlns:p14="http://schemas.microsoft.com/office/powerpoint/2010/main" val="16128616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 </a:t>
            </a:r>
            <a:r>
              <a:rPr lang="en-US" sz="1200" b="0" i="1" kern="1200" dirty="0">
                <a:solidFill>
                  <a:schemeClr val="tx1"/>
                </a:solidFill>
                <a:effectLst/>
                <a:latin typeface="+mn-lt"/>
                <a:ea typeface="+mn-ea"/>
                <a:cs typeface="+mn-cs"/>
              </a:rPr>
              <a:t>Instruction</a:t>
            </a:r>
            <a:r>
              <a:rPr lang="en-US" sz="1200" b="0" i="1" kern="1200" baseline="0" dirty="0">
                <a:solidFill>
                  <a:schemeClr val="tx1"/>
                </a:solidFill>
                <a:effectLst/>
                <a:latin typeface="+mn-lt"/>
                <a:ea typeface="+mn-ea"/>
                <a:cs typeface="+mn-cs"/>
              </a:rPr>
              <a:t>al faculty = </a:t>
            </a:r>
            <a:r>
              <a:rPr lang="en-US" sz="1200" i="1" kern="1200" dirty="0">
                <a:solidFill>
                  <a:schemeClr val="tx1"/>
                </a:solidFill>
                <a:effectLst/>
                <a:latin typeface="+mn-lt"/>
                <a:ea typeface="+mn-ea"/>
                <a:cs typeface="+mn-cs"/>
              </a:rPr>
              <a:t>those teaching not running a program unless they do both</a:t>
            </a:r>
          </a:p>
          <a:p>
            <a:endParaRPr lang="en-US" sz="1200" b="1" i="1"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SPCs will need to work with their college to obtain an email distribution list that they can use to send the survey out to ALL faculty.</a:t>
            </a:r>
            <a:endParaRPr lang="en-US" b="1" dirty="0">
              <a:solidFill>
                <a:srgbClr val="FF0000"/>
              </a:solidFill>
            </a:endParaRPr>
          </a:p>
        </p:txBody>
      </p:sp>
      <p:sp>
        <p:nvSpPr>
          <p:cNvPr id="4" name="Slide Number Placeholder 3"/>
          <p:cNvSpPr>
            <a:spLocks noGrp="1"/>
          </p:cNvSpPr>
          <p:nvPr>
            <p:ph type="sldNum" sz="quarter" idx="10"/>
          </p:nvPr>
        </p:nvSpPr>
        <p:spPr/>
        <p:txBody>
          <a:bodyPr/>
          <a:lstStyle/>
          <a:p>
            <a:fld id="{4A3409D5-3883-A14C-A7BE-13C3276768B0}" type="slidenum">
              <a:rPr lang="en-US" smtClean="0"/>
              <a:t>21</a:t>
            </a:fld>
            <a:endParaRPr lang="en-US"/>
          </a:p>
        </p:txBody>
      </p:sp>
    </p:spTree>
    <p:extLst>
      <p:ext uri="{BB962C8B-B14F-4D97-AF65-F5344CB8AC3E}">
        <p14:creationId xmlns:p14="http://schemas.microsoft.com/office/powerpoint/2010/main" val="16128616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A3409D5-3883-A14C-A7BE-13C3276768B0}" type="slidenum">
              <a:rPr lang="en-US" smtClean="0"/>
              <a:t>3</a:t>
            </a:fld>
            <a:endParaRPr lang="en-US"/>
          </a:p>
        </p:txBody>
      </p:sp>
    </p:spTree>
    <p:extLst>
      <p:ext uri="{BB962C8B-B14F-4D97-AF65-F5344CB8AC3E}">
        <p14:creationId xmlns:p14="http://schemas.microsoft.com/office/powerpoint/2010/main" val="16128616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3" indent="0" algn="l" defTabSz="914400" rtl="0" eaLnBrk="1" fontAlgn="auto" latinLnBrk="0" hangingPunct="1">
              <a:lnSpc>
                <a:spcPct val="100000"/>
              </a:lnSpc>
              <a:spcBef>
                <a:spcPts val="0"/>
              </a:spcBef>
              <a:spcAft>
                <a:spcPts val="0"/>
              </a:spcAft>
              <a:buClrTx/>
              <a:buSzTx/>
              <a:buFontTx/>
              <a:buNone/>
              <a:tabLst/>
              <a:defRPr/>
            </a:pPr>
            <a:r>
              <a:rPr lang="en-US" sz="1200" i="0" kern="1200" dirty="0">
                <a:solidFill>
                  <a:schemeClr val="tx1"/>
                </a:solidFill>
                <a:effectLst/>
                <a:latin typeface="+mn-lt"/>
                <a:ea typeface="+mn-ea"/>
                <a:cs typeface="+mn-cs"/>
              </a:rPr>
              <a:t>This survey is almost identical to the faculty survey is specifically targeted towards 3-4 people at each college who can provide a “snap shot” or 360 degree view on WBL and JP at their college. SPCs can work with the CE Deans and others at the college to determine who should complete this survey. )  </a:t>
            </a:r>
            <a:endParaRPr lang="en-US" sz="1400" i="0" kern="1200" dirty="0">
              <a:solidFill>
                <a:schemeClr val="tx1"/>
              </a:solidFill>
              <a:effectLst/>
              <a:latin typeface="+mn-lt"/>
              <a:ea typeface="+mn-ea"/>
              <a:cs typeface="+mn-cs"/>
            </a:endParaRPr>
          </a:p>
          <a:p>
            <a:endParaRPr lang="en-US" sz="1200" i="0" kern="1200" dirty="0">
              <a:solidFill>
                <a:schemeClr val="tx1"/>
              </a:solidFill>
              <a:effectLst/>
              <a:latin typeface="+mn-lt"/>
              <a:ea typeface="+mn-ea"/>
              <a:cs typeface="+mn-cs"/>
            </a:endParaRPr>
          </a:p>
          <a:p>
            <a:r>
              <a:rPr lang="en-US" sz="1200" i="0" kern="1200" dirty="0">
                <a:solidFill>
                  <a:schemeClr val="tx1"/>
                </a:solidFill>
                <a:effectLst/>
                <a:latin typeface="+mn-lt"/>
                <a:ea typeface="+mn-ea"/>
                <a:cs typeface="+mn-cs"/>
              </a:rPr>
              <a:t>We recommend talking to at least 3 of the roles listed.</a:t>
            </a:r>
          </a:p>
          <a:p>
            <a:endParaRPr lang="en-US" sz="1200" b="1" i="0" kern="1200" dirty="0">
              <a:solidFill>
                <a:schemeClr val="tx1"/>
              </a:solidFill>
              <a:effectLst/>
              <a:latin typeface="+mn-lt"/>
              <a:ea typeface="+mn-ea"/>
              <a:cs typeface="+mn-cs"/>
            </a:endParaRPr>
          </a:p>
          <a:p>
            <a:pPr marL="0" marR="0" lvl="3" indent="0" algn="l" defTabSz="914400" rtl="0" eaLnBrk="1" fontAlgn="auto" latinLnBrk="0" hangingPunct="1">
              <a:lnSpc>
                <a:spcPct val="100000"/>
              </a:lnSpc>
              <a:spcBef>
                <a:spcPts val="0"/>
              </a:spcBef>
              <a:spcAft>
                <a:spcPts val="0"/>
              </a:spcAft>
              <a:buClrTx/>
              <a:buSzTx/>
              <a:buFontTx/>
              <a:buNone/>
              <a:tabLst/>
              <a:defRPr/>
            </a:pPr>
            <a:r>
              <a:rPr lang="en-US" sz="1200" i="0" kern="1200" dirty="0">
                <a:solidFill>
                  <a:schemeClr val="tx1"/>
                </a:solidFill>
                <a:effectLst/>
                <a:latin typeface="+mn-lt"/>
                <a:ea typeface="+mn-ea"/>
                <a:cs typeface="+mn-cs"/>
              </a:rPr>
              <a:t>Survey link sent via email after personal outreach with the intended respondents. </a:t>
            </a:r>
            <a:endParaRPr lang="en-US" b="1" i="0" dirty="0">
              <a:solidFill>
                <a:srgbClr val="FF0000"/>
              </a:solidFill>
            </a:endParaRPr>
          </a:p>
        </p:txBody>
      </p:sp>
      <p:sp>
        <p:nvSpPr>
          <p:cNvPr id="4" name="Slide Number Placeholder 3"/>
          <p:cNvSpPr>
            <a:spLocks noGrp="1"/>
          </p:cNvSpPr>
          <p:nvPr>
            <p:ph type="sldNum" sz="quarter" idx="10"/>
          </p:nvPr>
        </p:nvSpPr>
        <p:spPr/>
        <p:txBody>
          <a:bodyPr/>
          <a:lstStyle/>
          <a:p>
            <a:fld id="{4A3409D5-3883-A14C-A7BE-13C3276768B0}" type="slidenum">
              <a:rPr lang="en-US" smtClean="0"/>
              <a:t>23</a:t>
            </a:fld>
            <a:endParaRPr lang="en-US"/>
          </a:p>
        </p:txBody>
      </p:sp>
    </p:spTree>
    <p:extLst>
      <p:ext uri="{BB962C8B-B14F-4D97-AF65-F5344CB8AC3E}">
        <p14:creationId xmlns:p14="http://schemas.microsoft.com/office/powerpoint/2010/main" val="16128616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A3409D5-3883-A14C-A7BE-13C3276768B0}" type="slidenum">
              <a:rPr lang="en-US" smtClean="0"/>
              <a:t>24</a:t>
            </a:fld>
            <a:endParaRPr lang="en-US"/>
          </a:p>
        </p:txBody>
      </p:sp>
    </p:spTree>
    <p:extLst>
      <p:ext uri="{BB962C8B-B14F-4D97-AF65-F5344CB8AC3E}">
        <p14:creationId xmlns:p14="http://schemas.microsoft.com/office/powerpoint/2010/main" val="42934700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solidFill>
                  <a:srgbClr val="FF0000"/>
                </a:solidFill>
              </a:rPr>
              <a:t>HAND OUT copies</a:t>
            </a:r>
            <a:r>
              <a:rPr lang="en-US" b="1" baseline="0" dirty="0">
                <a:solidFill>
                  <a:srgbClr val="FF0000"/>
                </a:solidFill>
              </a:rPr>
              <a:t> of the Inventory for all to review</a:t>
            </a:r>
            <a:endParaRPr lang="en-US" b="1" dirty="0">
              <a:solidFill>
                <a:srgbClr val="FF0000"/>
              </a:solidFill>
            </a:endParaRPr>
          </a:p>
        </p:txBody>
      </p:sp>
      <p:sp>
        <p:nvSpPr>
          <p:cNvPr id="4" name="Slide Number Placeholder 3"/>
          <p:cNvSpPr>
            <a:spLocks noGrp="1"/>
          </p:cNvSpPr>
          <p:nvPr>
            <p:ph type="sldNum" sz="quarter" idx="10"/>
          </p:nvPr>
        </p:nvSpPr>
        <p:spPr/>
        <p:txBody>
          <a:bodyPr/>
          <a:lstStyle/>
          <a:p>
            <a:fld id="{4A3409D5-3883-A14C-A7BE-13C3276768B0}" type="slidenum">
              <a:rPr lang="en-US" smtClean="0"/>
              <a:t>25</a:t>
            </a:fld>
            <a:endParaRPr lang="en-US"/>
          </a:p>
        </p:txBody>
      </p:sp>
    </p:spTree>
    <p:extLst>
      <p:ext uri="{BB962C8B-B14F-4D97-AF65-F5344CB8AC3E}">
        <p14:creationId xmlns:p14="http://schemas.microsoft.com/office/powerpoint/2010/main" val="161286168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marR="0" lvl="2"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Each of the 10 community colleges in San Diego and Imperial Counties has identified core competencies that graduating students are expected to have mastered. The competencies cited as “core” vary only slightly from one institution to another and vary only slightly from the 21st century skills cited by universities and employers as critical to student success. The list of competencies/skills included in this survey is a combination of core competencies identified by the 10 community colleges in Region 10, the New World of Work, and the National Association of Colleges and Employers.</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This survey seeks to establish a baseline regarding which core competencies are being taught in which disciplines and how. It further seeks to solicit best practices for teaching core competencies and 21st century skills.</a:t>
            </a:r>
            <a:r>
              <a:rPr lang="en-US" sz="1200" b="1" kern="1200" dirty="0">
                <a:solidFill>
                  <a:schemeClr val="tx1"/>
                </a:solidFill>
                <a:effectLst/>
                <a:latin typeface="+mn-lt"/>
                <a:ea typeface="+mn-ea"/>
                <a:cs typeface="+mn-cs"/>
              </a:rPr>
              <a:t> </a:t>
            </a:r>
          </a:p>
          <a:p>
            <a:pPr marL="914400" marR="0" lvl="2"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mn-lt"/>
              <a:ea typeface="+mn-ea"/>
              <a:cs typeface="+mn-cs"/>
            </a:endParaRPr>
          </a:p>
          <a:p>
            <a:pPr marL="914400" marR="0" lvl="2"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Faculty will be invited to present their strategies, lessons, and/or materials at a Region 10 Skills Symposium planned for April of 2019 and to earn a stipend of $350 for doing so.</a:t>
            </a:r>
          </a:p>
          <a:p>
            <a:pPr lvl="2"/>
            <a:endParaRPr lang="en-US" sz="1800" i="1" dirty="0"/>
          </a:p>
        </p:txBody>
      </p:sp>
      <p:sp>
        <p:nvSpPr>
          <p:cNvPr id="4" name="Slide Number Placeholder 3"/>
          <p:cNvSpPr>
            <a:spLocks noGrp="1"/>
          </p:cNvSpPr>
          <p:nvPr>
            <p:ph type="sldNum" sz="quarter" idx="10"/>
          </p:nvPr>
        </p:nvSpPr>
        <p:spPr/>
        <p:txBody>
          <a:bodyPr/>
          <a:lstStyle/>
          <a:p>
            <a:fld id="{4A3409D5-3883-A14C-A7BE-13C3276768B0}" type="slidenum">
              <a:rPr lang="en-US" smtClean="0"/>
              <a:t>27</a:t>
            </a:fld>
            <a:endParaRPr lang="en-US"/>
          </a:p>
        </p:txBody>
      </p:sp>
    </p:spTree>
    <p:extLst>
      <p:ext uri="{BB962C8B-B14F-4D97-AF65-F5344CB8AC3E}">
        <p14:creationId xmlns:p14="http://schemas.microsoft.com/office/powerpoint/2010/main" val="161286168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a:p>
            <a:pPr lvl="0"/>
            <a:r>
              <a:rPr lang="en-US" sz="1200" i="1" kern="1200" dirty="0">
                <a:solidFill>
                  <a:schemeClr val="tx1"/>
                </a:solidFill>
                <a:effectLst/>
                <a:latin typeface="+mn-lt"/>
                <a:ea typeface="+mn-ea"/>
                <a:cs typeface="+mn-cs"/>
              </a:rPr>
              <a:t>WestEd will provide email with link by 10/11/18 for SPCs to customize for their campus</a:t>
            </a:r>
          </a:p>
          <a:p>
            <a:pPr lvl="0"/>
            <a:endParaRPr lang="en-US" sz="1200" kern="1200" dirty="0">
              <a:solidFill>
                <a:schemeClr val="tx1"/>
              </a:solidFill>
              <a:effectLst/>
              <a:latin typeface="+mn-lt"/>
              <a:ea typeface="+mn-ea"/>
              <a:cs typeface="+mn-cs"/>
            </a:endParaRPr>
          </a:p>
          <a:p>
            <a:pPr lvl="0"/>
            <a:r>
              <a:rPr lang="en-US" sz="1200" i="1" kern="1200" dirty="0">
                <a:solidFill>
                  <a:schemeClr val="tx1"/>
                </a:solidFill>
                <a:effectLst/>
                <a:latin typeface="+mn-lt"/>
                <a:ea typeface="+mn-ea"/>
                <a:cs typeface="+mn-cs"/>
              </a:rPr>
              <a:t>WestEd will provide reminder emails for SPCs to send out approximately 2 times </a:t>
            </a:r>
          </a:p>
          <a:p>
            <a:pPr lvl="0"/>
            <a:endParaRPr lang="en-US" sz="1200" i="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kern="1200" dirty="0">
                <a:solidFill>
                  <a:schemeClr val="tx1"/>
                </a:solidFill>
                <a:effectLst/>
                <a:latin typeface="+mn-lt"/>
                <a:ea typeface="+mn-ea"/>
                <a:cs typeface="+mn-cs"/>
              </a:rPr>
              <a:t>WestEd will provide unique survey links for each college to track which responses come from which college. Responses are anonymous unless respondent chooses to include their name for follow-up purposes. </a:t>
            </a:r>
            <a:endParaRPr lang="en-US" sz="1200" kern="1200" dirty="0">
              <a:solidFill>
                <a:schemeClr val="tx1"/>
              </a:solidFill>
              <a:effectLst/>
              <a:latin typeface="+mn-lt"/>
              <a:ea typeface="+mn-ea"/>
              <a:cs typeface="+mn-cs"/>
            </a:endParaRPr>
          </a:p>
          <a:p>
            <a:endParaRPr lang="en-US" b="1" dirty="0">
              <a:solidFill>
                <a:srgbClr val="FF0000"/>
              </a:solidFill>
            </a:endParaRPr>
          </a:p>
        </p:txBody>
      </p:sp>
      <p:sp>
        <p:nvSpPr>
          <p:cNvPr id="4" name="Slide Number Placeholder 3"/>
          <p:cNvSpPr>
            <a:spLocks noGrp="1"/>
          </p:cNvSpPr>
          <p:nvPr>
            <p:ph type="sldNum" sz="quarter" idx="10"/>
          </p:nvPr>
        </p:nvSpPr>
        <p:spPr/>
        <p:txBody>
          <a:bodyPr/>
          <a:lstStyle/>
          <a:p>
            <a:fld id="{4A3409D5-3883-A14C-A7BE-13C3276768B0}" type="slidenum">
              <a:rPr lang="en-US" smtClean="0"/>
              <a:t>29</a:t>
            </a:fld>
            <a:endParaRPr lang="en-US"/>
          </a:p>
        </p:txBody>
      </p:sp>
    </p:spTree>
    <p:extLst>
      <p:ext uri="{BB962C8B-B14F-4D97-AF65-F5344CB8AC3E}">
        <p14:creationId xmlns:p14="http://schemas.microsoft.com/office/powerpoint/2010/main" val="161286168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a:p>
            <a:pPr lvl="0"/>
            <a:r>
              <a:rPr lang="en-US" sz="1200" i="1" kern="1200" dirty="0">
                <a:solidFill>
                  <a:schemeClr val="tx1"/>
                </a:solidFill>
                <a:effectLst/>
                <a:latin typeface="+mn-lt"/>
                <a:ea typeface="+mn-ea"/>
                <a:cs typeface="+mn-cs"/>
              </a:rPr>
              <a:t>WestEd will provide email with link by 10/11/18 for SPCs to customize for their campus</a:t>
            </a:r>
          </a:p>
          <a:p>
            <a:pPr lvl="0"/>
            <a:endParaRPr lang="en-US" sz="1200" kern="1200" dirty="0">
              <a:solidFill>
                <a:schemeClr val="tx1"/>
              </a:solidFill>
              <a:effectLst/>
              <a:latin typeface="+mn-lt"/>
              <a:ea typeface="+mn-ea"/>
              <a:cs typeface="+mn-cs"/>
            </a:endParaRPr>
          </a:p>
          <a:p>
            <a:pPr lvl="0"/>
            <a:r>
              <a:rPr lang="en-US" sz="1200" i="1" kern="1200" dirty="0">
                <a:solidFill>
                  <a:schemeClr val="tx1"/>
                </a:solidFill>
                <a:effectLst/>
                <a:latin typeface="+mn-lt"/>
                <a:ea typeface="+mn-ea"/>
                <a:cs typeface="+mn-cs"/>
              </a:rPr>
              <a:t>WestEd will provide reminder emails for SPCs to send out approximately 2 times </a:t>
            </a:r>
          </a:p>
          <a:p>
            <a:pPr lvl="0"/>
            <a:endParaRPr lang="en-US" sz="1200" i="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kern="1200" dirty="0">
                <a:solidFill>
                  <a:schemeClr val="tx1"/>
                </a:solidFill>
                <a:effectLst/>
                <a:latin typeface="+mn-lt"/>
                <a:ea typeface="+mn-ea"/>
                <a:cs typeface="+mn-cs"/>
              </a:rPr>
              <a:t>WestEd will provide unique survey links for each college, which will allow WestEd to track which responses come from which college.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kern="1200" dirty="0">
                <a:solidFill>
                  <a:schemeClr val="tx1"/>
                </a:solidFill>
                <a:effectLst/>
                <a:latin typeface="+mn-lt"/>
                <a:ea typeface="+mn-ea"/>
                <a:cs typeface="+mn-cs"/>
              </a:rPr>
              <a:t>Responses are anonymous unless respondent chooses to include their name for follow-up purposes.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kern="1200" dirty="0">
                <a:solidFill>
                  <a:schemeClr val="tx1"/>
                </a:solidFill>
                <a:effectLst/>
                <a:latin typeface="+mn-lt"/>
                <a:ea typeface="+mn-ea"/>
                <a:cs typeface="+mn-cs"/>
              </a:rPr>
              <a:t>WestEd will track responses weekly and provide numbers back to the SPCs for follow-up purposes.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kern="1200" dirty="0">
                <a:solidFill>
                  <a:schemeClr val="tx1"/>
                </a:solidFill>
                <a:effectLst/>
                <a:latin typeface="+mn-lt"/>
                <a:ea typeface="+mn-ea"/>
                <a:cs typeface="+mn-cs"/>
              </a:rPr>
              <a:t>Best to have respondents complete the surveys in one sitting.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kern="1200" dirty="0">
                <a:solidFill>
                  <a:schemeClr val="tx1"/>
                </a:solidFill>
                <a:effectLst/>
                <a:latin typeface="+mn-lt"/>
                <a:ea typeface="+mn-ea"/>
                <a:cs typeface="+mn-cs"/>
              </a:rPr>
              <a:t>For the inventory, in addition to providing a pdf of the assessments, WestEd has created a spreadsheet that the SPC or program staff can use to log data before they are ready to input the data to the online form – if needed.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kern="1200" dirty="0">
                <a:solidFill>
                  <a:schemeClr val="tx1"/>
                </a:solidFill>
                <a:effectLst/>
                <a:latin typeface="+mn-lt"/>
                <a:ea typeface="+mn-ea"/>
                <a:cs typeface="+mn-cs"/>
              </a:rPr>
              <a:t>(? Provide additional information on survey logistics from Joy or only if asked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b="1" dirty="0">
              <a:solidFill>
                <a:srgbClr val="FF0000"/>
              </a:solidFill>
            </a:endParaRPr>
          </a:p>
        </p:txBody>
      </p:sp>
      <p:sp>
        <p:nvSpPr>
          <p:cNvPr id="4" name="Slide Number Placeholder 3"/>
          <p:cNvSpPr>
            <a:spLocks noGrp="1"/>
          </p:cNvSpPr>
          <p:nvPr>
            <p:ph type="sldNum" sz="quarter" idx="10"/>
          </p:nvPr>
        </p:nvSpPr>
        <p:spPr/>
        <p:txBody>
          <a:bodyPr/>
          <a:lstStyle/>
          <a:p>
            <a:fld id="{4A3409D5-3883-A14C-A7BE-13C3276768B0}" type="slidenum">
              <a:rPr lang="en-US" smtClean="0"/>
              <a:t>30</a:t>
            </a:fld>
            <a:endParaRPr lang="en-US"/>
          </a:p>
        </p:txBody>
      </p:sp>
    </p:spTree>
    <p:extLst>
      <p:ext uri="{BB962C8B-B14F-4D97-AF65-F5344CB8AC3E}">
        <p14:creationId xmlns:p14="http://schemas.microsoft.com/office/powerpoint/2010/main" val="161286168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a:solidFill>
                  <a:srgbClr val="FF0000"/>
                </a:solidFill>
              </a:rPr>
              <a:t>(Hand out Tracking sheet</a:t>
            </a:r>
            <a:r>
              <a:rPr lang="en-US" b="1" baseline="0" dirty="0" smtClean="0">
                <a:solidFill>
                  <a:srgbClr val="FF0000"/>
                </a:solidFill>
              </a:rPr>
              <a:t>)</a:t>
            </a:r>
          </a:p>
          <a:p>
            <a:endParaRPr lang="en-US" b="1" i="0" baseline="0" dirty="0" smtClean="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 (Consider</a:t>
            </a:r>
            <a:r>
              <a:rPr lang="en-US" sz="1200" kern="1200" baseline="0" dirty="0" smtClean="0">
                <a:solidFill>
                  <a:schemeClr val="tx1"/>
                </a:solidFill>
                <a:effectLst/>
                <a:latin typeface="+mn-lt"/>
                <a:ea typeface="+mn-ea"/>
                <a:cs typeface="+mn-cs"/>
              </a:rPr>
              <a:t> </a:t>
            </a:r>
            <a:r>
              <a:rPr lang="en-US" sz="1200" kern="1200" baseline="0" dirty="0" smtClean="0">
                <a:solidFill>
                  <a:schemeClr val="tx1"/>
                </a:solidFill>
                <a:effectLst/>
                <a:latin typeface="+mn-lt"/>
                <a:ea typeface="+mn-ea"/>
                <a:cs typeface="+mn-cs"/>
              </a:rPr>
              <a:t>a strategic approach </a:t>
            </a:r>
            <a:r>
              <a:rPr lang="mr-IN" sz="1200" kern="1200" baseline="0" dirty="0" smtClean="0">
                <a:solidFill>
                  <a:schemeClr val="tx1"/>
                </a:solidFill>
                <a:effectLst/>
                <a:latin typeface="+mn-lt"/>
                <a:ea typeface="+mn-ea"/>
                <a:cs typeface="+mn-cs"/>
              </a:rPr>
              <a:t>–</a:t>
            </a:r>
            <a:r>
              <a:rPr lang="en-US" sz="1200" kern="1200" baseline="0" dirty="0" smtClean="0">
                <a:solidFill>
                  <a:schemeClr val="tx1"/>
                </a:solidFill>
                <a:effectLst/>
                <a:latin typeface="+mn-lt"/>
                <a:ea typeface="+mn-ea"/>
                <a:cs typeface="+mn-cs"/>
              </a:rPr>
              <a:t> perhaps start with the programs that will likely provide the most data (those that offer the most WBL opportunities) </a:t>
            </a:r>
            <a:r>
              <a:rPr lang="en-US" sz="1200" kern="1200" baseline="0" dirty="0" smtClean="0">
                <a:solidFill>
                  <a:schemeClr val="tx1"/>
                </a:solidFill>
                <a:effectLst/>
                <a:latin typeface="+mn-lt"/>
                <a:ea typeface="+mn-ea"/>
                <a:cs typeface="+mn-cs"/>
              </a:rPr>
              <a:t>*</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US" sz="1200" i="0" dirty="0">
              <a:solidFill>
                <a:schemeClr val="tx1"/>
              </a:solidFill>
              <a:latin typeface="+mn-lt"/>
              <a:cs typeface="+mn-cs"/>
            </a:endParaRPr>
          </a:p>
          <a:p>
            <a:pPr marL="0" marR="0" indent="0" algn="l" defTabSz="914400" rtl="0" eaLnBrk="1" fontAlgn="auto" latinLnBrk="0" hangingPunct="1">
              <a:lnSpc>
                <a:spcPct val="100000"/>
              </a:lnSpc>
              <a:spcBef>
                <a:spcPts val="0"/>
              </a:spcBef>
              <a:spcAft>
                <a:spcPts val="0"/>
              </a:spcAft>
              <a:buClrTx/>
              <a:buSzTx/>
              <a:buFont typeface="Arial"/>
              <a:buNone/>
              <a:tabLst/>
              <a:defRPr/>
            </a:pPr>
            <a:r>
              <a:rPr lang="en-US" sz="1200" dirty="0" smtClean="0">
                <a:solidFill>
                  <a:schemeClr val="tx1"/>
                </a:solidFill>
                <a:latin typeface="Corbel"/>
                <a:cs typeface="Corbel"/>
              </a:rPr>
              <a:t>Data is retrospective from the 2017-18 academic year. </a:t>
            </a:r>
            <a:r>
              <a:rPr lang="en-US" sz="1200" b="1" dirty="0" smtClean="0">
                <a:solidFill>
                  <a:schemeClr val="tx1"/>
                </a:solidFill>
                <a:latin typeface="Corbel"/>
                <a:cs typeface="Corbel"/>
              </a:rPr>
              <a:t>A year-long course should have one form submitted. A semester or winter session course should also have their own separate inventory forms.</a:t>
            </a:r>
          </a:p>
          <a:p>
            <a:pPr marL="0" indent="0">
              <a:buFont typeface="Arial"/>
              <a:buNone/>
            </a:pPr>
            <a:endParaRPr lang="en-US" sz="1200" b="1" dirty="0" smtClean="0">
              <a:solidFill>
                <a:schemeClr val="tx1"/>
              </a:solidFill>
              <a:latin typeface="Corbel"/>
              <a:cs typeface="Corbel"/>
            </a:endParaRPr>
          </a:p>
          <a:p>
            <a:pPr lvl="0"/>
            <a:r>
              <a:rPr lang="en-US" sz="1200" kern="1200" dirty="0" smtClean="0">
                <a:solidFill>
                  <a:schemeClr val="tx1"/>
                </a:solidFill>
                <a:effectLst/>
                <a:latin typeface="+mn-lt"/>
                <a:ea typeface="+mn-ea"/>
                <a:cs typeface="+mn-cs"/>
              </a:rPr>
              <a:t>Each </a:t>
            </a:r>
            <a:r>
              <a:rPr lang="en-US" sz="1200" kern="1200" dirty="0" smtClean="0">
                <a:solidFill>
                  <a:schemeClr val="tx1"/>
                </a:solidFill>
                <a:effectLst/>
                <a:latin typeface="+mn-lt"/>
                <a:ea typeface="+mn-ea"/>
                <a:cs typeface="+mn-cs"/>
              </a:rPr>
              <a:t>course</a:t>
            </a:r>
            <a:r>
              <a:rPr lang="en-US" sz="1200" kern="1200" baseline="0" dirty="0" smtClean="0">
                <a:solidFill>
                  <a:schemeClr val="tx1"/>
                </a:solidFill>
                <a:effectLst/>
                <a:latin typeface="+mn-lt"/>
                <a:ea typeface="+mn-ea"/>
                <a:cs typeface="+mn-cs"/>
              </a:rPr>
              <a:t> title (</a:t>
            </a:r>
            <a:r>
              <a:rPr lang="en-US" sz="1200" kern="1200" dirty="0" smtClean="0">
                <a:solidFill>
                  <a:schemeClr val="tx1"/>
                </a:solidFill>
                <a:effectLst/>
                <a:latin typeface="+mn-lt"/>
                <a:ea typeface="+mn-ea"/>
                <a:cs typeface="+mn-cs"/>
              </a:rPr>
              <a:t>even </a:t>
            </a:r>
            <a:r>
              <a:rPr lang="en-US" sz="1200" kern="1200" dirty="0">
                <a:solidFill>
                  <a:schemeClr val="tx1"/>
                </a:solidFill>
                <a:effectLst/>
                <a:latin typeface="+mn-lt"/>
                <a:ea typeface="+mn-ea"/>
                <a:cs typeface="+mn-cs"/>
              </a:rPr>
              <a:t>if taught in multiple </a:t>
            </a:r>
            <a:r>
              <a:rPr lang="en-US" sz="1200" kern="1200" dirty="0" smtClean="0">
                <a:solidFill>
                  <a:schemeClr val="tx1"/>
                </a:solidFill>
                <a:effectLst/>
                <a:latin typeface="+mn-lt"/>
                <a:ea typeface="+mn-ea"/>
                <a:cs typeface="+mn-cs"/>
              </a:rPr>
              <a:t>sections during a semester or trimester) can </a:t>
            </a:r>
            <a:r>
              <a:rPr lang="en-US" sz="1200" kern="1200" dirty="0">
                <a:solidFill>
                  <a:schemeClr val="tx1"/>
                </a:solidFill>
                <a:effectLst/>
                <a:latin typeface="+mn-lt"/>
                <a:ea typeface="+mn-ea"/>
                <a:cs typeface="+mn-cs"/>
              </a:rPr>
              <a:t>have only one inventory form completed so that there are no duplicate counts. For example, the number of opportunities offered and students served in the course “Auto </a:t>
            </a:r>
            <a:r>
              <a:rPr lang="en-US" sz="1200" kern="1200" dirty="0" smtClean="0">
                <a:solidFill>
                  <a:schemeClr val="tx1"/>
                </a:solidFill>
                <a:effectLst/>
                <a:latin typeface="+mn-lt"/>
                <a:ea typeface="+mn-ea"/>
                <a:cs typeface="+mn-cs"/>
              </a:rPr>
              <a:t>101” </a:t>
            </a:r>
            <a:r>
              <a:rPr lang="en-US" sz="1200" kern="1200" dirty="0">
                <a:solidFill>
                  <a:schemeClr val="tx1"/>
                </a:solidFill>
                <a:effectLst/>
                <a:latin typeface="+mn-lt"/>
                <a:ea typeface="+mn-ea"/>
                <a:cs typeface="+mn-cs"/>
              </a:rPr>
              <a:t>should be included in one inventory form. “Auto </a:t>
            </a:r>
            <a:r>
              <a:rPr lang="en-US" sz="1200" kern="1200" dirty="0" smtClean="0">
                <a:solidFill>
                  <a:schemeClr val="tx1"/>
                </a:solidFill>
                <a:effectLst/>
                <a:latin typeface="+mn-lt"/>
                <a:ea typeface="+mn-ea"/>
                <a:cs typeface="+mn-cs"/>
              </a:rPr>
              <a:t>102</a:t>
            </a:r>
            <a:r>
              <a:rPr lang="en-US" sz="1200" kern="1200" dirty="0">
                <a:solidFill>
                  <a:schemeClr val="tx1"/>
                </a:solidFill>
                <a:effectLst/>
                <a:latin typeface="+mn-lt"/>
                <a:ea typeface="+mn-ea"/>
                <a:cs typeface="+mn-cs"/>
              </a:rPr>
              <a:t>” would be considered a different course</a:t>
            </a:r>
            <a:r>
              <a:rPr lang="en-US" sz="1200" kern="1200" dirty="0" smtClean="0">
                <a:solidFill>
                  <a:schemeClr val="tx1"/>
                </a:solidFill>
                <a:effectLst/>
                <a:latin typeface="+mn-lt"/>
                <a:ea typeface="+mn-ea"/>
                <a:cs typeface="+mn-cs"/>
              </a:rPr>
              <a:t>.</a:t>
            </a: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We</a:t>
            </a:r>
            <a:r>
              <a:rPr lang="en-US" sz="1200" kern="1200" baseline="0" dirty="0" smtClean="0">
                <a:solidFill>
                  <a:schemeClr val="tx1"/>
                </a:solidFill>
                <a:effectLst/>
                <a:latin typeface="+mn-lt"/>
                <a:ea typeface="+mn-ea"/>
                <a:cs typeface="+mn-cs"/>
              </a:rPr>
              <a:t> are counting the number of discrete opportunities (actual opportunities offered) not the types of opportunities.) One field trip is just one opportunities that could be for 25 students but one job shadow could be for one student.</a:t>
            </a:r>
            <a:endParaRPr lang="en-US" sz="1200" kern="1200" dirty="0">
              <a:solidFill>
                <a:schemeClr val="tx1"/>
              </a:solidFill>
              <a:effectLst/>
              <a:latin typeface="+mn-lt"/>
              <a:ea typeface="+mn-ea"/>
              <a:cs typeface="+mn-cs"/>
            </a:endParaRP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SPCs should include a PDF version of the Inventory in their email with the link to the online inventory. The hard copy can be used to record numbers then the online inventory can be completed in one sitting. Once “Done” is pressed at the end of the survey it will be automatically sent to </a:t>
            </a:r>
            <a:r>
              <a:rPr lang="en-US" sz="1200" kern="1200" dirty="0" err="1">
                <a:solidFill>
                  <a:schemeClr val="tx1"/>
                </a:solidFill>
                <a:effectLst/>
                <a:latin typeface="+mn-lt"/>
                <a:ea typeface="+mn-ea"/>
                <a:cs typeface="+mn-cs"/>
              </a:rPr>
              <a:t>WestEd</a:t>
            </a:r>
            <a:r>
              <a:rPr lang="en-US" sz="1200" kern="1200" dirty="0" smtClean="0">
                <a:solidFill>
                  <a:schemeClr val="tx1"/>
                </a:solidFill>
                <a:effectLst/>
                <a:latin typeface="+mn-lt"/>
                <a:ea typeface="+mn-ea"/>
                <a:cs typeface="+mn-cs"/>
              </a:rPr>
              <a:t>.</a:t>
            </a:r>
          </a:p>
        </p:txBody>
      </p:sp>
      <p:sp>
        <p:nvSpPr>
          <p:cNvPr id="4" name="Slide Number Placeholder 3"/>
          <p:cNvSpPr>
            <a:spLocks noGrp="1"/>
          </p:cNvSpPr>
          <p:nvPr>
            <p:ph type="sldNum" sz="quarter" idx="10"/>
          </p:nvPr>
        </p:nvSpPr>
        <p:spPr/>
        <p:txBody>
          <a:bodyPr/>
          <a:lstStyle/>
          <a:p>
            <a:fld id="{4A3409D5-3883-A14C-A7BE-13C3276768B0}" type="slidenum">
              <a:rPr lang="en-US" smtClean="0"/>
              <a:t>31</a:t>
            </a:fld>
            <a:endParaRPr lang="en-US"/>
          </a:p>
        </p:txBody>
      </p:sp>
    </p:spTree>
    <p:extLst>
      <p:ext uri="{BB962C8B-B14F-4D97-AF65-F5344CB8AC3E}">
        <p14:creationId xmlns:p14="http://schemas.microsoft.com/office/powerpoint/2010/main" val="161286168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solidFill>
                  <a:srgbClr val="FF0000"/>
                </a:solidFill>
              </a:rPr>
              <a:t>Hand out</a:t>
            </a:r>
            <a:r>
              <a:rPr lang="en-US" b="1" baseline="0" dirty="0" smtClean="0">
                <a:solidFill>
                  <a:srgbClr val="FF0000"/>
                </a:solidFill>
              </a:rPr>
              <a:t> </a:t>
            </a:r>
            <a:r>
              <a:rPr lang="en-US" b="1" baseline="0" dirty="0">
                <a:solidFill>
                  <a:srgbClr val="FF0000"/>
                </a:solidFill>
              </a:rPr>
              <a:t>Instructions that includes this timeline</a:t>
            </a:r>
          </a:p>
          <a:p>
            <a:endParaRPr lang="en-US" dirty="0"/>
          </a:p>
        </p:txBody>
      </p:sp>
      <p:sp>
        <p:nvSpPr>
          <p:cNvPr id="4" name="Slide Number Placeholder 3"/>
          <p:cNvSpPr>
            <a:spLocks noGrp="1"/>
          </p:cNvSpPr>
          <p:nvPr>
            <p:ph type="sldNum" sz="quarter" idx="10"/>
          </p:nvPr>
        </p:nvSpPr>
        <p:spPr/>
        <p:txBody>
          <a:bodyPr/>
          <a:lstStyle/>
          <a:p>
            <a:fld id="{4A3409D5-3883-A14C-A7BE-13C3276768B0}" type="slidenum">
              <a:rPr lang="en-US" smtClean="0"/>
              <a:t>32</a:t>
            </a:fld>
            <a:endParaRPr lang="en-US"/>
          </a:p>
        </p:txBody>
      </p:sp>
    </p:spTree>
    <p:extLst>
      <p:ext uri="{BB962C8B-B14F-4D97-AF65-F5344CB8AC3E}">
        <p14:creationId xmlns:p14="http://schemas.microsoft.com/office/powerpoint/2010/main" val="161286168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a:solidFill>
                  <a:schemeClr val="tx1"/>
                </a:solidFill>
                <a:effectLst/>
                <a:latin typeface="+mn-lt"/>
                <a:ea typeface="+mn-ea"/>
                <a:cs typeface="+mn-cs"/>
              </a:rPr>
              <a:t>Give</a:t>
            </a:r>
            <a:r>
              <a:rPr lang="en-US" sz="1200" i="1" kern="1200" baseline="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SPCs and their teams time to discuss implementation.</a:t>
            </a:r>
          </a:p>
          <a:p>
            <a:endParaRPr lang="en-US" sz="1200" i="1"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WBL survey is approximately 30-40 minutes long and 21</a:t>
            </a:r>
            <a:r>
              <a:rPr lang="en-US" sz="1200" i="1" kern="1200" baseline="30000" dirty="0">
                <a:solidFill>
                  <a:schemeClr val="tx1"/>
                </a:solidFill>
                <a:effectLst/>
                <a:latin typeface="+mn-lt"/>
                <a:ea typeface="+mn-ea"/>
                <a:cs typeface="+mn-cs"/>
              </a:rPr>
              <a:t>st</a:t>
            </a:r>
            <a:r>
              <a:rPr lang="en-US" sz="1200" i="1" kern="1200" dirty="0">
                <a:solidFill>
                  <a:schemeClr val="tx1"/>
                </a:solidFill>
                <a:effectLst/>
                <a:latin typeface="+mn-lt"/>
                <a:ea typeface="+mn-ea"/>
                <a:cs typeface="+mn-cs"/>
              </a:rPr>
              <a:t> century skills/core competency survey is approximately 10 minutes long; WG4 had some ideas for motivating faculty to complete the surveys: provide time to complete the survey as a group activity during meetings on campus and offer food as an incentive; reserve the computer lab at certain times</a:t>
            </a:r>
          </a:p>
          <a:p>
            <a:endParaRPr lang="en-US" sz="1200" i="1"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i="1" kern="1200" dirty="0">
                <a:solidFill>
                  <a:schemeClr val="tx1"/>
                </a:solidFill>
                <a:effectLst/>
                <a:latin typeface="+mn-lt"/>
                <a:ea typeface="+mn-ea"/>
                <a:cs typeface="+mn-cs"/>
              </a:rPr>
              <a:t>(Note: SPCs may have questions about how best to administer</a:t>
            </a:r>
            <a:r>
              <a:rPr lang="en-US" sz="1200" i="1" kern="1200" baseline="0" dirty="0">
                <a:solidFill>
                  <a:schemeClr val="tx1"/>
                </a:solidFill>
                <a:effectLst/>
                <a:latin typeface="+mn-lt"/>
                <a:ea typeface="+mn-ea"/>
                <a:cs typeface="+mn-cs"/>
              </a:rPr>
              <a:t> the 2 surveys </a:t>
            </a:r>
            <a:r>
              <a:rPr lang="mr-IN" sz="1200" i="1" kern="1200" baseline="0" dirty="0">
                <a:solidFill>
                  <a:schemeClr val="tx1"/>
                </a:solidFill>
                <a:effectLst/>
                <a:latin typeface="+mn-lt"/>
                <a:ea typeface="+mn-ea"/>
                <a:cs typeface="+mn-cs"/>
              </a:rPr>
              <a:t>–</a:t>
            </a:r>
            <a:r>
              <a:rPr lang="en-US" sz="1200" i="1" kern="1200" baseline="0" dirty="0">
                <a:solidFill>
                  <a:schemeClr val="tx1"/>
                </a:solidFill>
                <a:effectLst/>
                <a:latin typeface="+mn-lt"/>
                <a:ea typeface="+mn-ea"/>
                <a:cs typeface="+mn-cs"/>
              </a:rPr>
              <a:t> timing for release of each. Surveys should be open for 2-3 weeks and closed by 10/31/18)</a:t>
            </a:r>
            <a:endParaRPr lang="en-US" dirty="0"/>
          </a:p>
          <a:p>
            <a:endParaRPr lang="en-US" sz="1200" i="1"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Inventory</a:t>
            </a:r>
            <a:r>
              <a:rPr lang="en-US" sz="1200" i="1" kern="1200" baseline="0" dirty="0">
                <a:solidFill>
                  <a:schemeClr val="tx1"/>
                </a:solidFill>
                <a:effectLst/>
                <a:latin typeface="+mn-lt"/>
                <a:ea typeface="+mn-ea"/>
                <a:cs typeface="+mn-cs"/>
              </a:rPr>
              <a:t> will also be administered during the same time period with one extra week (to be completed by 11/8/18)</a:t>
            </a:r>
            <a:endParaRPr lang="en-US" sz="1200" i="1" kern="1200" dirty="0">
              <a:solidFill>
                <a:schemeClr val="tx1"/>
              </a:solidFill>
              <a:effectLst/>
              <a:latin typeface="+mn-lt"/>
              <a:ea typeface="+mn-ea"/>
              <a:cs typeface="+mn-cs"/>
            </a:endParaRPr>
          </a:p>
          <a:p>
            <a:endParaRPr lang="en-US" sz="1200" i="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A3409D5-3883-A14C-A7BE-13C3276768B0}" type="slidenum">
              <a:rPr lang="en-US" smtClean="0"/>
              <a:t>33</a:t>
            </a:fld>
            <a:endParaRPr lang="en-US"/>
          </a:p>
        </p:txBody>
      </p:sp>
    </p:spTree>
    <p:extLst>
      <p:ext uri="{BB962C8B-B14F-4D97-AF65-F5344CB8AC3E}">
        <p14:creationId xmlns:p14="http://schemas.microsoft.com/office/powerpoint/2010/main" val="161286168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A3409D5-3883-A14C-A7BE-13C3276768B0}" type="slidenum">
              <a:rPr lang="en-US" smtClean="0"/>
              <a:t>34</a:t>
            </a:fld>
            <a:endParaRPr lang="en-US"/>
          </a:p>
        </p:txBody>
      </p:sp>
    </p:spTree>
    <p:extLst>
      <p:ext uri="{BB962C8B-B14F-4D97-AF65-F5344CB8AC3E}">
        <p14:creationId xmlns:p14="http://schemas.microsoft.com/office/powerpoint/2010/main" val="16128616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200" i="1" kern="1200" dirty="0">
                <a:solidFill>
                  <a:schemeClr val="tx1"/>
                </a:solidFill>
                <a:effectLst/>
                <a:latin typeface="+mn-lt"/>
                <a:ea typeface="+mn-ea"/>
                <a:cs typeface="+mn-cs"/>
              </a:rPr>
              <a:t>7 workgroups with highlight on WG4 – this workgroup is conducting needs assessments to learn more about the ways work-based learning and job placement are being implemented at the 10 colleges and any needs for support.</a:t>
            </a:r>
            <a:endParaRPr lang="en-US" sz="14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4A3409D5-3883-A14C-A7BE-13C3276768B0}" type="slidenum">
              <a:rPr lang="en-US" smtClean="0"/>
              <a:t>4</a:t>
            </a:fld>
            <a:endParaRPr lang="en-US"/>
          </a:p>
        </p:txBody>
      </p:sp>
    </p:spTree>
    <p:extLst>
      <p:ext uri="{BB962C8B-B14F-4D97-AF65-F5344CB8AC3E}">
        <p14:creationId xmlns:p14="http://schemas.microsoft.com/office/powerpoint/2010/main" val="161286168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A3409D5-3883-A14C-A7BE-13C3276768B0}" type="slidenum">
              <a:rPr lang="en-US" smtClean="0"/>
              <a:t>35</a:t>
            </a:fld>
            <a:endParaRPr lang="en-US"/>
          </a:p>
        </p:txBody>
      </p:sp>
    </p:spTree>
    <p:extLst>
      <p:ext uri="{BB962C8B-B14F-4D97-AF65-F5344CB8AC3E}">
        <p14:creationId xmlns:p14="http://schemas.microsoft.com/office/powerpoint/2010/main" val="16128616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5"/>
        <p:cNvGrpSpPr/>
        <p:nvPr/>
      </p:nvGrpSpPr>
      <p:grpSpPr>
        <a:xfrm>
          <a:off x="0" y="0"/>
          <a:ext cx="0" cy="0"/>
          <a:chOff x="0" y="0"/>
          <a:chExt cx="0" cy="0"/>
        </a:xfrm>
      </p:grpSpPr>
      <p:sp>
        <p:nvSpPr>
          <p:cNvPr id="606" name="Google Shape;606;p2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07" name="Google Shape;607;p2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608" name="Google Shape;608;p2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5</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1"/>
        <p:cNvGrpSpPr/>
        <p:nvPr/>
      </p:nvGrpSpPr>
      <p:grpSpPr>
        <a:xfrm>
          <a:off x="0" y="0"/>
          <a:ext cx="0" cy="0"/>
          <a:chOff x="0" y="0"/>
          <a:chExt cx="0" cy="0"/>
        </a:xfrm>
      </p:grpSpPr>
      <p:sp>
        <p:nvSpPr>
          <p:cNvPr id="472" name="Google Shape;472;p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3" name="Google Shape;473;p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200" b="0" i="0" u="none" strike="noStrike" cap="none" dirty="0">
                <a:solidFill>
                  <a:schemeClr val="tx1"/>
                </a:solidFill>
                <a:latin typeface="+mn-lt"/>
                <a:ea typeface="+mn-ea"/>
                <a:cs typeface="+mn-cs"/>
                <a:sym typeface="Calibri"/>
              </a:rPr>
              <a:t>WBL</a:t>
            </a:r>
            <a:r>
              <a:rPr lang="en-US" sz="1200" b="0" i="0" u="none" strike="noStrike" cap="none" baseline="0" dirty="0">
                <a:solidFill>
                  <a:schemeClr val="tx1"/>
                </a:solidFill>
                <a:latin typeface="+mn-lt"/>
                <a:ea typeface="+mn-ea"/>
                <a:cs typeface="+mn-cs"/>
                <a:sym typeface="Calibri"/>
              </a:rPr>
              <a:t> is the best way to align learning with the economy and develop core competencies.</a:t>
            </a:r>
            <a:endParaRPr sz="1200" b="0" i="0" u="none" strike="noStrike" cap="none" dirty="0">
              <a:solidFill>
                <a:schemeClr val="dk1"/>
              </a:solidFill>
              <a:latin typeface="Calibri"/>
              <a:ea typeface="Calibri"/>
              <a:cs typeface="Calibri"/>
              <a:sym typeface="Calibri"/>
            </a:endParaRPr>
          </a:p>
        </p:txBody>
      </p:sp>
      <p:sp>
        <p:nvSpPr>
          <p:cNvPr id="474" name="Google Shape;474;p1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6</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2"/>
        <p:cNvGrpSpPr/>
        <p:nvPr/>
      </p:nvGrpSpPr>
      <p:grpSpPr>
        <a:xfrm>
          <a:off x="0" y="0"/>
          <a:ext cx="0" cy="0"/>
          <a:chOff x="0" y="0"/>
          <a:chExt cx="0" cy="0"/>
        </a:xfrm>
      </p:grpSpPr>
      <p:sp>
        <p:nvSpPr>
          <p:cNvPr id="673" name="Google Shape;673;p2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dirty="0">
              <a:solidFill>
                <a:schemeClr val="dk1"/>
              </a:solidFill>
              <a:latin typeface="Calibri"/>
              <a:ea typeface="Calibri"/>
              <a:cs typeface="Calibri"/>
              <a:sym typeface="Calibri"/>
            </a:endParaRPr>
          </a:p>
        </p:txBody>
      </p:sp>
      <p:sp>
        <p:nvSpPr>
          <p:cNvPr id="674" name="Google Shape;674;p2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9"/>
        <p:cNvGrpSpPr/>
        <p:nvPr/>
      </p:nvGrpSpPr>
      <p:grpSpPr>
        <a:xfrm>
          <a:off x="0" y="0"/>
          <a:ext cx="0" cy="0"/>
          <a:chOff x="0" y="0"/>
          <a:chExt cx="0" cy="0"/>
        </a:xfrm>
      </p:grpSpPr>
      <p:sp>
        <p:nvSpPr>
          <p:cNvPr id="680" name="Google Shape;680;p5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457200" lvl="0" indent="-292100" algn="l" rtl="0">
              <a:lnSpc>
                <a:spcPct val="115000"/>
              </a:lnSpc>
              <a:spcBef>
                <a:spcPts val="0"/>
              </a:spcBef>
              <a:spcAft>
                <a:spcPts val="0"/>
              </a:spcAft>
              <a:buClr>
                <a:schemeClr val="dk1"/>
              </a:buClr>
              <a:buSzPts val="1000"/>
              <a:buChar char="●"/>
            </a:pPr>
            <a:endParaRPr lang="en-US" sz="1000" dirty="0">
              <a:highlight>
                <a:srgbClr val="C0C0C0"/>
              </a:highlight>
            </a:endParaRPr>
          </a:p>
          <a:p>
            <a:pPr marL="165100" lvl="0" indent="0" algn="l" rtl="0">
              <a:lnSpc>
                <a:spcPct val="115000"/>
              </a:lnSpc>
              <a:spcBef>
                <a:spcPts val="0"/>
              </a:spcBef>
              <a:spcAft>
                <a:spcPts val="0"/>
              </a:spcAft>
              <a:buClr>
                <a:schemeClr val="dk1"/>
              </a:buClr>
              <a:buSzPts val="1000"/>
              <a:buNone/>
            </a:pPr>
            <a:r>
              <a:rPr lang="en-US" sz="1000" dirty="0">
                <a:highlight>
                  <a:srgbClr val="C0C0C0"/>
                </a:highlight>
              </a:rPr>
              <a:t>HELP STUDENTS LEARN ON THE PATH</a:t>
            </a:r>
          </a:p>
          <a:p>
            <a:pPr marL="171450" indent="-171450">
              <a:buFont typeface="Arial" panose="020B0604020202020204" pitchFamily="34" charset="0"/>
              <a:buChar char="•"/>
            </a:pPr>
            <a:r>
              <a:rPr lang="en-US" sz="1200" kern="1200" dirty="0">
                <a:solidFill>
                  <a:schemeClr val="tx1"/>
                </a:solidFill>
                <a:effectLst/>
                <a:highlight>
                  <a:srgbClr val="C0C0C0"/>
                </a:highlight>
                <a:latin typeface="+mn-lt"/>
                <a:ea typeface="+mn-ea"/>
                <a:cs typeface="+mn-cs"/>
              </a:rPr>
              <a:t>Program-specific learning outcomes</a:t>
            </a:r>
          </a:p>
          <a:p>
            <a:pPr marL="171450" indent="-171450">
              <a:buFont typeface="Arial" panose="020B0604020202020204" pitchFamily="34" charset="0"/>
              <a:buChar char="•"/>
            </a:pPr>
            <a:r>
              <a:rPr lang="en-US" sz="1200" kern="1200" dirty="0">
                <a:solidFill>
                  <a:schemeClr val="tx1"/>
                </a:solidFill>
                <a:effectLst/>
                <a:highlight>
                  <a:srgbClr val="C0C0C0"/>
                </a:highlight>
                <a:latin typeface="+mn-lt"/>
                <a:ea typeface="+mn-ea"/>
                <a:cs typeface="+mn-cs"/>
              </a:rPr>
              <a:t>Project-based, collaborative learning</a:t>
            </a:r>
          </a:p>
          <a:p>
            <a:pPr marL="171450" indent="-171450">
              <a:buFont typeface="Arial" panose="020B0604020202020204" pitchFamily="34" charset="0"/>
              <a:buChar char="•"/>
            </a:pPr>
            <a:r>
              <a:rPr lang="en-US" sz="1200" b="1" kern="1200" dirty="0">
                <a:solidFill>
                  <a:schemeClr val="tx1"/>
                </a:solidFill>
                <a:effectLst/>
                <a:highlight>
                  <a:srgbClr val="C0C0C0"/>
                </a:highlight>
                <a:latin typeface="+mn-lt"/>
                <a:ea typeface="+mn-ea"/>
                <a:cs typeface="+mn-cs"/>
              </a:rPr>
              <a:t>Applied learning experiences</a:t>
            </a:r>
          </a:p>
          <a:p>
            <a:pPr marL="171450" indent="-171450">
              <a:buFont typeface="Arial" panose="020B0604020202020204" pitchFamily="34" charset="0"/>
              <a:buChar char="•"/>
            </a:pPr>
            <a:r>
              <a:rPr lang="en-US" sz="1200" kern="1200" dirty="0">
                <a:solidFill>
                  <a:schemeClr val="tx1"/>
                </a:solidFill>
                <a:effectLst/>
                <a:highlight>
                  <a:srgbClr val="C0C0C0"/>
                </a:highlight>
                <a:latin typeface="+mn-lt"/>
                <a:ea typeface="+mn-ea"/>
                <a:cs typeface="+mn-cs"/>
              </a:rPr>
              <a:t>Inescapable student engagement</a:t>
            </a:r>
          </a:p>
          <a:p>
            <a:pPr marL="171450" indent="-171450">
              <a:buFont typeface="Arial" panose="020B0604020202020204" pitchFamily="34" charset="0"/>
              <a:buChar char="•"/>
            </a:pPr>
            <a:r>
              <a:rPr lang="en-US" sz="1200" kern="1200" dirty="0">
                <a:solidFill>
                  <a:schemeClr val="tx1"/>
                </a:solidFill>
                <a:effectLst/>
                <a:highlight>
                  <a:srgbClr val="C0C0C0"/>
                </a:highlight>
                <a:latin typeface="+mn-lt"/>
                <a:ea typeface="+mn-ea"/>
                <a:cs typeface="+mn-cs"/>
              </a:rPr>
              <a:t>Faculty-leg improvement of teaching practices</a:t>
            </a:r>
          </a:p>
          <a:p>
            <a:pPr marL="171450" indent="-171450">
              <a:buFont typeface="Arial" panose="020B0604020202020204" pitchFamily="34" charset="0"/>
              <a:buChar char="•"/>
            </a:pPr>
            <a:r>
              <a:rPr lang="en-US" sz="1200" kern="1200" dirty="0">
                <a:solidFill>
                  <a:schemeClr val="tx1"/>
                </a:solidFill>
                <a:effectLst/>
                <a:highlight>
                  <a:srgbClr val="C0C0C0"/>
                </a:highlight>
                <a:latin typeface="+mn-lt"/>
                <a:ea typeface="+mn-ea"/>
                <a:cs typeface="+mn-cs"/>
              </a:rPr>
              <a:t>System/procedures for the college and students to track mastery of learning outcomes that lead to credentials, transfer and/or employment</a:t>
            </a:r>
          </a:p>
          <a:p>
            <a:pPr marL="171450" indent="-171450">
              <a:buFont typeface="Arial" panose="020B0604020202020204" pitchFamily="34" charset="0"/>
              <a:buChar char="•"/>
            </a:pPr>
            <a:endParaRPr lang="en-US" sz="1200" kern="1200" dirty="0">
              <a:solidFill>
                <a:schemeClr val="tx1"/>
              </a:solidFill>
              <a:effectLst/>
              <a:highlight>
                <a:srgbClr val="C0C0C0"/>
              </a:highlight>
              <a:latin typeface="+mn-lt"/>
              <a:ea typeface="+mn-ea"/>
              <a:cs typeface="+mn-cs"/>
            </a:endParaRPr>
          </a:p>
          <a:p>
            <a:pPr marL="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i="0" kern="1200" baseline="0" dirty="0">
                <a:solidFill>
                  <a:schemeClr val="tx1"/>
                </a:solidFill>
                <a:effectLst/>
                <a:latin typeface="+mn-lt"/>
                <a:ea typeface="+mn-ea"/>
                <a:cs typeface="+mn-cs"/>
              </a:rPr>
              <a:t>(HAND OUT copy of WBL continuum to participants)</a:t>
            </a:r>
          </a:p>
          <a:p>
            <a:pPr marL="0" indent="0">
              <a:buFont typeface="Arial" panose="020B0604020202020204" pitchFamily="34" charset="0"/>
              <a:buNone/>
            </a:pPr>
            <a:endParaRPr lang="en-US" sz="1200" kern="1200" dirty="0">
              <a:solidFill>
                <a:schemeClr val="tx1"/>
              </a:solidFill>
              <a:effectLst/>
              <a:highlight>
                <a:srgbClr val="C0C0C0"/>
              </a:highlight>
              <a:latin typeface="+mn-lt"/>
              <a:ea typeface="+mn-ea"/>
              <a:cs typeface="+mn-cs"/>
            </a:endParaRPr>
          </a:p>
          <a:p>
            <a:pPr marL="165100" lvl="0" indent="0" algn="l" rtl="0">
              <a:lnSpc>
                <a:spcPct val="115000"/>
              </a:lnSpc>
              <a:spcBef>
                <a:spcPts val="0"/>
              </a:spcBef>
              <a:spcAft>
                <a:spcPts val="0"/>
              </a:spcAft>
              <a:buClr>
                <a:schemeClr val="dk1"/>
              </a:buClr>
              <a:buSzPts val="1000"/>
              <a:buNone/>
            </a:pPr>
            <a:endParaRPr lang="en-US" sz="1000" dirty="0">
              <a:highlight>
                <a:srgbClr val="C0C0C0"/>
              </a:highlight>
            </a:endParaRPr>
          </a:p>
          <a:p>
            <a:pPr marL="165100" lvl="0" indent="0" algn="l" rtl="0">
              <a:lnSpc>
                <a:spcPct val="115000"/>
              </a:lnSpc>
              <a:spcBef>
                <a:spcPts val="0"/>
              </a:spcBef>
              <a:spcAft>
                <a:spcPts val="0"/>
              </a:spcAft>
              <a:buClr>
                <a:schemeClr val="dk1"/>
              </a:buClr>
              <a:buSzPts val="1000"/>
              <a:buNone/>
            </a:pPr>
            <a:endParaRPr sz="1000" dirty="0">
              <a:highlight>
                <a:srgbClr val="C0C0C0"/>
              </a:highlight>
            </a:endParaRPr>
          </a:p>
        </p:txBody>
      </p:sp>
      <p:sp>
        <p:nvSpPr>
          <p:cNvPr id="681" name="Google Shape;681;p5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A3409D5-3883-A14C-A7BE-13C3276768B0}" type="slidenum">
              <a:rPr lang="en-US" smtClean="0"/>
              <a:t>9</a:t>
            </a:fld>
            <a:endParaRPr lang="en-US"/>
          </a:p>
        </p:txBody>
      </p:sp>
    </p:spTree>
    <p:extLst>
      <p:ext uri="{BB962C8B-B14F-4D97-AF65-F5344CB8AC3E}">
        <p14:creationId xmlns:p14="http://schemas.microsoft.com/office/powerpoint/2010/main" val="16128616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en-US" sz="1200" i="0" kern="1200" dirty="0">
                <a:solidFill>
                  <a:schemeClr val="tx1"/>
                </a:solidFill>
                <a:effectLst/>
                <a:latin typeface="+mn-lt"/>
                <a:ea typeface="+mn-ea"/>
                <a:cs typeface="+mn-cs"/>
              </a:rPr>
              <a:t>Applied and work-based learning are critical strategies for deepening learning and preparing students for future career opportunities.  Improved job placement services are also critical for many students seeking employment.</a:t>
            </a:r>
          </a:p>
          <a:p>
            <a:pPr lvl="1"/>
            <a:endParaRPr lang="en-US" sz="1200" i="0" kern="1200" dirty="0">
              <a:solidFill>
                <a:schemeClr val="tx1"/>
              </a:solidFill>
              <a:effectLst/>
              <a:latin typeface="+mn-lt"/>
              <a:ea typeface="+mn-ea"/>
              <a:cs typeface="+mn-cs"/>
            </a:endParaRPr>
          </a:p>
          <a:p>
            <a:pPr lvl="1"/>
            <a:r>
              <a:rPr lang="en-US" sz="1200" i="0" kern="1200" dirty="0">
                <a:solidFill>
                  <a:schemeClr val="tx1"/>
                </a:solidFill>
                <a:effectLst/>
                <a:latin typeface="+mn-lt"/>
                <a:ea typeface="+mn-ea"/>
                <a:cs typeface="+mn-cs"/>
              </a:rPr>
              <a:t>This WBL continuum shows the full range of learning opportunities, from career fairs and industry speakers to internships, paid co-operative work experience, clinical placements, and apprenticeships</a:t>
            </a:r>
          </a:p>
          <a:p>
            <a:pPr lvl="1"/>
            <a:endParaRPr lang="en-US" sz="1200" i="0" kern="1200" dirty="0">
              <a:solidFill>
                <a:schemeClr val="tx1"/>
              </a:solidFill>
              <a:effectLst/>
              <a:latin typeface="+mn-lt"/>
              <a:ea typeface="+mn-ea"/>
              <a:cs typeface="+mn-cs"/>
            </a:endParaRPr>
          </a:p>
          <a:p>
            <a:pPr marL="628650" lvl="1" indent="-171450">
              <a:buFontTx/>
              <a:buChar char="•"/>
            </a:pPr>
            <a:r>
              <a:rPr lang="en-US" sz="1200" i="0" kern="1200" baseline="0" dirty="0">
                <a:solidFill>
                  <a:schemeClr val="tx1"/>
                </a:solidFill>
                <a:effectLst/>
                <a:latin typeface="+mn-lt"/>
                <a:ea typeface="+mn-ea"/>
                <a:cs typeface="+mn-cs"/>
              </a:rPr>
              <a:t>Reference 21</a:t>
            </a:r>
            <a:r>
              <a:rPr lang="en-US" sz="1200" i="0" kern="1200" baseline="30000" dirty="0">
                <a:solidFill>
                  <a:schemeClr val="tx1"/>
                </a:solidFill>
                <a:effectLst/>
                <a:latin typeface="+mn-lt"/>
                <a:ea typeface="+mn-ea"/>
                <a:cs typeface="+mn-cs"/>
              </a:rPr>
              <a:t>st</a:t>
            </a:r>
            <a:r>
              <a:rPr lang="en-US" sz="1200" i="0" kern="1200" baseline="0" dirty="0">
                <a:solidFill>
                  <a:schemeClr val="tx1"/>
                </a:solidFill>
                <a:effectLst/>
                <a:latin typeface="+mn-lt"/>
                <a:ea typeface="+mn-ea"/>
                <a:cs typeface="+mn-cs"/>
              </a:rPr>
              <a:t> Century Skills </a:t>
            </a:r>
            <a:r>
              <a:rPr lang="mr-IN" sz="1200" i="0" kern="1200" baseline="0" dirty="0">
                <a:solidFill>
                  <a:schemeClr val="tx1"/>
                </a:solidFill>
                <a:effectLst/>
                <a:latin typeface="+mn-lt"/>
                <a:ea typeface="+mn-ea"/>
                <a:cs typeface="+mn-cs"/>
              </a:rPr>
              <a:t>–</a:t>
            </a:r>
            <a:r>
              <a:rPr lang="en-US" sz="1200" i="0" kern="1200" baseline="0" dirty="0">
                <a:solidFill>
                  <a:schemeClr val="tx1"/>
                </a:solidFill>
                <a:effectLst/>
                <a:latin typeface="+mn-lt"/>
                <a:ea typeface="+mn-ea"/>
                <a:cs typeface="+mn-cs"/>
              </a:rPr>
              <a:t> In addition to preparing students for employment, Work-Based Learning also provides opportunities to teach the 21</a:t>
            </a:r>
            <a:r>
              <a:rPr lang="en-US" sz="1200" i="0" kern="1200" baseline="30000" dirty="0">
                <a:solidFill>
                  <a:schemeClr val="tx1"/>
                </a:solidFill>
                <a:effectLst/>
                <a:latin typeface="+mn-lt"/>
                <a:ea typeface="+mn-ea"/>
                <a:cs typeface="+mn-cs"/>
              </a:rPr>
              <a:t>st</a:t>
            </a:r>
            <a:r>
              <a:rPr lang="en-US" sz="1200" i="0" kern="1200" baseline="0" dirty="0">
                <a:solidFill>
                  <a:schemeClr val="tx1"/>
                </a:solidFill>
                <a:effectLst/>
                <a:latin typeface="+mn-lt"/>
                <a:ea typeface="+mn-ea"/>
                <a:cs typeface="+mn-cs"/>
              </a:rPr>
              <a:t> Century Skills, which are difficult to teach out of context. </a:t>
            </a:r>
          </a:p>
          <a:p>
            <a:pPr marL="628650" lvl="1" indent="-171450">
              <a:buFontTx/>
              <a:buChar char="•"/>
            </a:pPr>
            <a:endParaRPr lang="en-US" sz="1200" i="0" kern="1200" baseline="0" dirty="0">
              <a:solidFill>
                <a:schemeClr val="tx1"/>
              </a:solidFill>
              <a:effectLst/>
              <a:latin typeface="+mn-lt"/>
              <a:ea typeface="+mn-ea"/>
              <a:cs typeface="+mn-cs"/>
            </a:endParaRPr>
          </a:p>
          <a:p>
            <a:pPr marL="457200" lvl="1" indent="0">
              <a:buFontTx/>
              <a:buNone/>
            </a:pPr>
            <a:r>
              <a:rPr lang="en-US" sz="1200" i="0" kern="1200" baseline="0" dirty="0">
                <a:solidFill>
                  <a:schemeClr val="tx1"/>
                </a:solidFill>
                <a:effectLst/>
                <a:latin typeface="+mn-lt"/>
                <a:ea typeface="+mn-ea"/>
                <a:cs typeface="+mn-cs"/>
              </a:rPr>
              <a:t>(HAND OUT copy of WBL continuum to participants)</a:t>
            </a:r>
          </a:p>
          <a:p>
            <a:pPr marL="457200" lvl="1" indent="0">
              <a:buFontTx/>
              <a:buNone/>
            </a:pPr>
            <a:endParaRPr lang="en-US" sz="1200" i="0" kern="1200" baseline="0" dirty="0">
              <a:solidFill>
                <a:schemeClr val="tx1"/>
              </a:solidFill>
              <a:effectLst/>
              <a:latin typeface="+mn-lt"/>
              <a:ea typeface="+mn-ea"/>
              <a:cs typeface="+mn-cs"/>
            </a:endParaRPr>
          </a:p>
          <a:p>
            <a:pPr lvl="1"/>
            <a:endParaRPr lang="en-US" sz="140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4A3409D5-3883-A14C-A7BE-13C3276768B0}" type="slidenum">
              <a:rPr lang="en-US" smtClean="0"/>
              <a:t>10</a:t>
            </a:fld>
            <a:endParaRPr lang="en-US"/>
          </a:p>
        </p:txBody>
      </p:sp>
    </p:spTree>
    <p:extLst>
      <p:ext uri="{BB962C8B-B14F-4D97-AF65-F5344CB8AC3E}">
        <p14:creationId xmlns:p14="http://schemas.microsoft.com/office/powerpoint/2010/main" val="3793492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 Id="rId3"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 Id="rId3"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 Id="rId3"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 Id="rId3"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jp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jp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6.png"/><Relationship Id="rId1" Type="http://schemas.openxmlformats.org/officeDocument/2006/relationships/slideMaster" Target="../slideMasters/slideMaster1.xml"/><Relationship Id="rId2" Type="http://schemas.openxmlformats.org/officeDocument/2006/relationships/image" Target="../media/image5.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g"/><Relationship Id="rId3"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g"/><Relationship Id="rId3"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g"/><Relationship Id="rId3"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jpg"/><Relationship Id="rId3"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jpg"/><Relationship Id="rId3"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with Image">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72" y="0"/>
            <a:ext cx="9144000" cy="6858000"/>
          </a:xfrm>
          <a:prstGeom prst="rect">
            <a:avLst/>
          </a:prstGeom>
        </p:spPr>
      </p:pic>
      <p:sp>
        <p:nvSpPr>
          <p:cNvPr id="12" name="Title 1"/>
          <p:cNvSpPr>
            <a:spLocks noGrp="1"/>
          </p:cNvSpPr>
          <p:nvPr>
            <p:ph type="ctrTitle" hasCustomPrompt="1"/>
          </p:nvPr>
        </p:nvSpPr>
        <p:spPr>
          <a:xfrm>
            <a:off x="571501" y="1649575"/>
            <a:ext cx="4521200" cy="2690811"/>
          </a:xfrm>
          <a:ln>
            <a:noFill/>
          </a:ln>
        </p:spPr>
        <p:txBody>
          <a:bodyPr anchor="b">
            <a:normAutofit/>
          </a:bodyPr>
          <a:lstStyle>
            <a:lvl1pPr algn="l" fontAlgn="b">
              <a:lnSpc>
                <a:spcPct val="85000"/>
              </a:lnSpc>
              <a:defRPr sz="5000" b="1" baseline="0"/>
            </a:lvl1pPr>
          </a:lstStyle>
          <a:p>
            <a:r>
              <a:rPr lang="en-US" dirty="0"/>
              <a:t>This is a Title text slide. It is bottom justified. </a:t>
            </a:r>
          </a:p>
        </p:txBody>
      </p:sp>
      <p:sp>
        <p:nvSpPr>
          <p:cNvPr id="13" name="Subtitle 2"/>
          <p:cNvSpPr>
            <a:spLocks noGrp="1"/>
          </p:cNvSpPr>
          <p:nvPr>
            <p:ph type="subTitle" idx="1" hasCustomPrompt="1"/>
          </p:nvPr>
        </p:nvSpPr>
        <p:spPr>
          <a:xfrm>
            <a:off x="571501" y="4648200"/>
            <a:ext cx="4521200" cy="1345670"/>
          </a:xfrm>
          <a:ln>
            <a:noFill/>
          </a:ln>
        </p:spPr>
        <p:txBody>
          <a:bodyPr/>
          <a:lstStyle>
            <a:lvl1pPr marL="0" indent="0" algn="l" fontAlgn="t">
              <a:lnSpc>
                <a:spcPct val="90000"/>
              </a:lnSpc>
              <a:buNone/>
              <a:defRPr sz="2400" b="1" baseline="0">
                <a:solidFill>
                  <a:schemeClr val="accent1"/>
                </a:solidFill>
                <a:latin typeface="Corbel" charset="0"/>
                <a:ea typeface="Corbel" charset="0"/>
                <a:cs typeface="Corbel"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This is the area for Subtitle text. It can also be used for intro text. If not used, move the title text box lower down the slide.</a:t>
            </a:r>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71501" y="785445"/>
            <a:ext cx="1410382" cy="313809"/>
          </a:xfrm>
          <a:prstGeom prst="rect">
            <a:avLst/>
          </a:prstGeom>
        </p:spPr>
      </p:pic>
    </p:spTree>
    <p:extLst>
      <p:ext uri="{BB962C8B-B14F-4D97-AF65-F5344CB8AC3E}">
        <p14:creationId xmlns:p14="http://schemas.microsoft.com/office/powerpoint/2010/main" val="4672792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Content Slade - BASE">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301" y="0"/>
            <a:ext cx="9144000" cy="6858000"/>
          </a:xfrm>
          <a:prstGeom prst="rect">
            <a:avLst/>
          </a:prstGeom>
        </p:spPr>
      </p:pic>
      <p:sp>
        <p:nvSpPr>
          <p:cNvPr id="2" name="Title 1"/>
          <p:cNvSpPr>
            <a:spLocks noGrp="1"/>
          </p:cNvSpPr>
          <p:nvPr>
            <p:ph type="title" hasCustomPrompt="1"/>
          </p:nvPr>
        </p:nvSpPr>
        <p:spPr>
          <a:xfrm>
            <a:off x="459142" y="934944"/>
            <a:ext cx="8260319" cy="1186993"/>
          </a:xfrm>
          <a:ln>
            <a:noFill/>
          </a:ln>
        </p:spPr>
        <p:txBody>
          <a:bodyPr/>
          <a:lstStyle>
            <a:lvl1pPr>
              <a:defRPr b="0" baseline="0"/>
            </a:lvl1pPr>
          </a:lstStyle>
          <a:p>
            <a:r>
              <a:rPr lang="en-US" dirty="0"/>
              <a:t>Content Slide with ample space for text and other content.</a:t>
            </a:r>
          </a:p>
        </p:txBody>
      </p:sp>
      <p:sp>
        <p:nvSpPr>
          <p:cNvPr id="3" name="Content Placeholder 2"/>
          <p:cNvSpPr>
            <a:spLocks noGrp="1"/>
          </p:cNvSpPr>
          <p:nvPr>
            <p:ph idx="1" hasCustomPrompt="1"/>
          </p:nvPr>
        </p:nvSpPr>
        <p:spPr>
          <a:xfrm>
            <a:off x="459142" y="2280508"/>
            <a:ext cx="8260319" cy="3896463"/>
          </a:xfrm>
          <a:ln>
            <a:noFill/>
          </a:ln>
        </p:spPr>
        <p:txBody>
          <a:bodyPr/>
          <a:lstStyle/>
          <a:p>
            <a:pPr lvl="0"/>
            <a:r>
              <a:rPr lang="en-US" dirty="0"/>
              <a:t>This is the Level 1 content style, used for primary slide text.</a:t>
            </a:r>
          </a:p>
          <a:p>
            <a:pPr lvl="1"/>
            <a:r>
              <a:rPr lang="en-US" dirty="0"/>
              <a:t>Level 2 content is bulleted, using the same color as level 1 content.</a:t>
            </a:r>
          </a:p>
          <a:p>
            <a:pPr lvl="2"/>
            <a:r>
              <a:rPr lang="en-US" dirty="0"/>
              <a:t>Level 3 content, which can be used if more detail is needed under level 2 content.</a:t>
            </a:r>
          </a:p>
          <a:p>
            <a:pPr lvl="3"/>
            <a:r>
              <a:rPr lang="en-US" dirty="0"/>
              <a:t>Level 4 content, which can be used if more detail in needed under level 3 content. Use level 4 sparingly and keep content concise.</a:t>
            </a:r>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72375" y="223837"/>
            <a:ext cx="1410382" cy="313809"/>
          </a:xfrm>
          <a:prstGeom prst="rect">
            <a:avLst/>
          </a:prstGeom>
        </p:spPr>
      </p:pic>
      <p:sp>
        <p:nvSpPr>
          <p:cNvPr id="4" name="Rectangle 3"/>
          <p:cNvSpPr/>
          <p:nvPr userDrawn="1"/>
        </p:nvSpPr>
        <p:spPr>
          <a:xfrm>
            <a:off x="160638" y="6462584"/>
            <a:ext cx="543697" cy="222421"/>
          </a:xfrm>
          <a:prstGeom prst="rect">
            <a:avLst/>
          </a:prstGeom>
          <a:solidFill>
            <a:srgbClr val="5FB6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5"/>
          <p:cNvSpPr txBox="1">
            <a:spLocks/>
          </p:cNvSpPr>
          <p:nvPr userDrawn="1"/>
        </p:nvSpPr>
        <p:spPr>
          <a:xfrm>
            <a:off x="160638" y="6425181"/>
            <a:ext cx="514952" cy="297226"/>
          </a:xfrm>
          <a:prstGeom prst="rect">
            <a:avLst/>
          </a:prstGeom>
        </p:spPr>
        <p:txBody>
          <a:bodyPr vert="horz" lIns="91440" tIns="45720" rIns="91440" bIns="45720" rtlCol="0" anchor="ctr" anchorCtr="1"/>
          <a:lstStyle>
            <a:defPPr>
              <a:defRPr lang="en-US"/>
            </a:defPPr>
            <a:lvl1pPr marL="0" algn="l" defTabSz="914400" rtl="0" eaLnBrk="1" latinLnBrk="0" hangingPunct="1">
              <a:defRPr sz="1300" b="1" kern="1200">
                <a:solidFill>
                  <a:schemeClr val="bg1"/>
                </a:solidFill>
                <a:latin typeface="Trebuchet MS" charset="0"/>
                <a:ea typeface="Trebuchet MS" charset="0"/>
                <a:cs typeface="Trebuchet MS"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5F17B8-507F-E644-928E-C5CCEC3C812F}" type="slidenum">
              <a:rPr lang="en-US" sz="1300" smtClean="0"/>
              <a:pPr/>
              <a:t>‹#›</a:t>
            </a:fld>
            <a:endParaRPr lang="en-US" sz="1300" dirty="0"/>
          </a:p>
        </p:txBody>
      </p:sp>
    </p:spTree>
    <p:extLst>
      <p:ext uri="{BB962C8B-B14F-4D97-AF65-F5344CB8AC3E}">
        <p14:creationId xmlns:p14="http://schemas.microsoft.com/office/powerpoint/2010/main" val="6506240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Content Slide - w/ Asset Space Right">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hasCustomPrompt="1"/>
          </p:nvPr>
        </p:nvSpPr>
        <p:spPr>
          <a:xfrm>
            <a:off x="459142" y="934944"/>
            <a:ext cx="8260319" cy="1186993"/>
          </a:xfrm>
          <a:ln>
            <a:noFill/>
          </a:ln>
        </p:spPr>
        <p:txBody>
          <a:bodyPr tIns="0" bIns="0" anchor="b" anchorCtr="0"/>
          <a:lstStyle>
            <a:lvl1pPr fontAlgn="b">
              <a:defRPr baseline="0"/>
            </a:lvl1pPr>
          </a:lstStyle>
          <a:p>
            <a:r>
              <a:rPr lang="en-US" dirty="0"/>
              <a:t>Content Slide with space for text and other content.</a:t>
            </a:r>
          </a:p>
        </p:txBody>
      </p:sp>
      <p:sp>
        <p:nvSpPr>
          <p:cNvPr id="3" name="Content Placeholder 2"/>
          <p:cNvSpPr>
            <a:spLocks noGrp="1"/>
          </p:cNvSpPr>
          <p:nvPr>
            <p:ph idx="1" hasCustomPrompt="1"/>
          </p:nvPr>
        </p:nvSpPr>
        <p:spPr>
          <a:xfrm>
            <a:off x="459141" y="2357998"/>
            <a:ext cx="5178371" cy="3896463"/>
          </a:xfrm>
          <a:ln>
            <a:noFill/>
          </a:ln>
        </p:spPr>
        <p:txBody>
          <a:bodyPr/>
          <a:lstStyle>
            <a:lvl2pPr>
              <a:defRPr b="0"/>
            </a:lvl2pPr>
            <a:lvl3pPr marL="1142971" marR="0" indent="-228594" algn="l" defTabSz="914377" rtl="0" eaLnBrk="1" fontAlgn="auto" latinLnBrk="0" hangingPunct="1">
              <a:lnSpc>
                <a:spcPct val="90000"/>
              </a:lnSpc>
              <a:spcBef>
                <a:spcPts val="1100"/>
              </a:spcBef>
              <a:spcAft>
                <a:spcPts val="0"/>
              </a:spcAft>
              <a:buClrTx/>
              <a:buSzTx/>
              <a:buFont typeface="Meiryo-Bold" charset="-128"/>
              <a:buChar char="►"/>
              <a:tabLst/>
              <a:defRPr/>
            </a:lvl3pPr>
          </a:lstStyle>
          <a:p>
            <a:pPr lvl="0"/>
            <a:r>
              <a:rPr lang="en-US" dirty="0"/>
              <a:t>This is the Level 1 content style, used for primary slide text.</a:t>
            </a:r>
          </a:p>
          <a:p>
            <a:pPr lvl="1"/>
            <a:r>
              <a:rPr lang="en-US" dirty="0"/>
              <a:t>Level 2 content is bulleted, using the same color as level 1 content.</a:t>
            </a:r>
          </a:p>
          <a:p>
            <a:pPr lvl="2"/>
            <a:r>
              <a:rPr lang="en-US" dirty="0"/>
              <a:t>Level 3 content, which can be used if more detail is needed under level 2 content.</a:t>
            </a:r>
          </a:p>
          <a:p>
            <a:pPr lvl="3"/>
            <a:r>
              <a:rPr lang="en-US" dirty="0"/>
              <a:t>Level 4 content, which can be used if more detail in needed under level 3 content. Use level 4 sparingly and keep content concise.</a:t>
            </a:r>
          </a:p>
        </p:txBody>
      </p:sp>
      <p:sp>
        <p:nvSpPr>
          <p:cNvPr id="8" name="Slide Number Placeholder 5"/>
          <p:cNvSpPr txBox="1">
            <a:spLocks/>
          </p:cNvSpPr>
          <p:nvPr userDrawn="1"/>
        </p:nvSpPr>
        <p:spPr>
          <a:xfrm>
            <a:off x="271593" y="6433039"/>
            <a:ext cx="305344" cy="292885"/>
          </a:xfrm>
          <a:prstGeom prst="rect">
            <a:avLst/>
          </a:prstGeom>
        </p:spPr>
        <p:txBody>
          <a:bodyPr vert="horz" lIns="91440" tIns="45720" rIns="91440" bIns="45720" rtlCol="0" anchor="ctr" anchorCtr="1"/>
          <a:lstStyle>
            <a:defPPr>
              <a:defRPr lang="en-US"/>
            </a:defPPr>
            <a:lvl1pPr marL="0" algn="l" defTabSz="914400" rtl="0" eaLnBrk="1" latinLnBrk="0" hangingPunct="1">
              <a:defRPr sz="1300" b="1" kern="1200">
                <a:solidFill>
                  <a:schemeClr val="bg1"/>
                </a:solidFill>
                <a:latin typeface="Trebuchet MS" charset="0"/>
                <a:ea typeface="Trebuchet MS" charset="0"/>
                <a:cs typeface="Trebuchet MS"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5F17B8-507F-E644-928E-C5CCEC3C812F}" type="slidenum">
              <a:rPr lang="en-US" sz="1300" smtClean="0"/>
              <a:pPr/>
              <a:t>‹#›</a:t>
            </a:fld>
            <a:endParaRPr lang="en-US" sz="1300" dirty="0"/>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72375" y="223837"/>
            <a:ext cx="1410382" cy="313809"/>
          </a:xfrm>
          <a:prstGeom prst="rect">
            <a:avLst/>
          </a:prstGeom>
        </p:spPr>
      </p:pic>
    </p:spTree>
    <p:extLst>
      <p:ext uri="{BB962C8B-B14F-4D97-AF65-F5344CB8AC3E}">
        <p14:creationId xmlns:p14="http://schemas.microsoft.com/office/powerpoint/2010/main" val="3606562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Content Slide - Split Layout">
    <p:spTree>
      <p:nvGrpSpPr>
        <p:cNvPr id="1" name=""/>
        <p:cNvGrpSpPr/>
        <p:nvPr/>
      </p:nvGrpSpPr>
      <p:grpSpPr>
        <a:xfrm>
          <a:off x="0" y="0"/>
          <a:ext cx="0" cy="0"/>
          <a:chOff x="0" y="0"/>
          <a:chExt cx="0" cy="0"/>
        </a:xfrm>
      </p:grpSpPr>
      <p:sp>
        <p:nvSpPr>
          <p:cNvPr id="10" name="Slide Number Placeholder 5"/>
          <p:cNvSpPr txBox="1">
            <a:spLocks/>
          </p:cNvSpPr>
          <p:nvPr userDrawn="1"/>
        </p:nvSpPr>
        <p:spPr>
          <a:xfrm>
            <a:off x="270861" y="6432187"/>
            <a:ext cx="305344" cy="292885"/>
          </a:xfrm>
          <a:prstGeom prst="rect">
            <a:avLst/>
          </a:prstGeom>
        </p:spPr>
        <p:txBody>
          <a:bodyPr vert="horz" lIns="91440" tIns="45720" rIns="91440" bIns="45720" rtlCol="0" anchor="ctr" anchorCtr="1"/>
          <a:lstStyle>
            <a:defPPr>
              <a:defRPr lang="en-US"/>
            </a:defPPr>
            <a:lvl1pPr marL="0" algn="l" defTabSz="914400" rtl="0" eaLnBrk="1" latinLnBrk="0" hangingPunct="1">
              <a:defRPr sz="1300" b="1" kern="1200">
                <a:solidFill>
                  <a:schemeClr val="bg1"/>
                </a:solidFill>
                <a:latin typeface="Trebuchet MS" charset="0"/>
                <a:ea typeface="Trebuchet MS" charset="0"/>
                <a:cs typeface="Trebuchet MS"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5F17B8-507F-E644-928E-C5CCEC3C812F}" type="slidenum">
              <a:rPr lang="en-US" sz="1300" smtClean="0"/>
              <a:pPr/>
              <a:t>‹#›</a:t>
            </a:fld>
            <a:endParaRPr lang="en-US" sz="1300" dirty="0"/>
          </a:p>
        </p:txBody>
      </p:sp>
      <p:sp>
        <p:nvSpPr>
          <p:cNvPr id="2" name="Title 1"/>
          <p:cNvSpPr>
            <a:spLocks noGrp="1"/>
          </p:cNvSpPr>
          <p:nvPr>
            <p:ph type="title" hasCustomPrompt="1"/>
          </p:nvPr>
        </p:nvSpPr>
        <p:spPr>
          <a:xfrm>
            <a:off x="447514" y="811001"/>
            <a:ext cx="8271944" cy="1325563"/>
          </a:xfrm>
          <a:ln>
            <a:noFill/>
          </a:ln>
        </p:spPr>
        <p:txBody>
          <a:bodyPr bIns="0" anchor="b" anchorCtr="0"/>
          <a:lstStyle>
            <a:lvl1pPr>
              <a:defRPr baseline="0"/>
            </a:lvl1pPr>
          </a:lstStyle>
          <a:p>
            <a:r>
              <a:rPr lang="en-US" dirty="0"/>
              <a:t>Content Slide with split column layout for varied content layout.</a:t>
            </a:r>
          </a:p>
        </p:txBody>
      </p:sp>
      <p:sp>
        <p:nvSpPr>
          <p:cNvPr id="3" name="Content Placeholder 2"/>
          <p:cNvSpPr>
            <a:spLocks noGrp="1"/>
          </p:cNvSpPr>
          <p:nvPr>
            <p:ph sz="half" idx="1" hasCustomPrompt="1"/>
          </p:nvPr>
        </p:nvSpPr>
        <p:spPr>
          <a:xfrm>
            <a:off x="447518" y="2393442"/>
            <a:ext cx="3998563" cy="3783529"/>
          </a:xfrm>
          <a:ln>
            <a:noFill/>
          </a:ln>
        </p:spPr>
        <p:txBody>
          <a:bodyPr/>
          <a:lstStyle/>
          <a:p>
            <a:pPr lvl="0"/>
            <a:r>
              <a:rPr lang="en-US" dirty="0"/>
              <a:t>This is the Level 1 content style. These boxes can also be populated with charts, graphics, etc.</a:t>
            </a:r>
          </a:p>
          <a:p>
            <a:pPr lvl="1"/>
            <a:r>
              <a:rPr lang="en-US" dirty="0"/>
              <a:t>Level 2 content is bulleted, using the same color as level 1 content.</a:t>
            </a:r>
          </a:p>
          <a:p>
            <a:pPr lvl="2"/>
            <a:r>
              <a:rPr lang="en-US" dirty="0"/>
              <a:t>Level 3 content, which can be used if more detail is needed under level 2 content.</a:t>
            </a:r>
          </a:p>
        </p:txBody>
      </p:sp>
      <p:sp>
        <p:nvSpPr>
          <p:cNvPr id="4" name="Content Placeholder 3"/>
          <p:cNvSpPr>
            <a:spLocks noGrp="1"/>
          </p:cNvSpPr>
          <p:nvPr>
            <p:ph sz="half" idx="2" hasCustomPrompt="1"/>
          </p:nvPr>
        </p:nvSpPr>
        <p:spPr>
          <a:xfrm>
            <a:off x="4672743" y="2393442"/>
            <a:ext cx="4046719" cy="3783529"/>
          </a:xfrm>
          <a:ln>
            <a:noFill/>
          </a:ln>
        </p:spPr>
        <p:txBody>
          <a:bodyPr/>
          <a:lstStyle>
            <a:lvl1pPr>
              <a:defRPr baseline="0"/>
            </a:lvl1pPr>
          </a:lstStyle>
          <a:p>
            <a:pPr lvl="0"/>
            <a:r>
              <a:rPr lang="en-US" dirty="0"/>
              <a:t>This is the Level 1 content style. These boxes can also be populated with charts, graphics, etc.</a:t>
            </a:r>
          </a:p>
          <a:p>
            <a:pPr lvl="1"/>
            <a:r>
              <a:rPr lang="en-US" dirty="0"/>
              <a:t>Level 2 content is bulleted, using the same color as level 1 content.</a:t>
            </a:r>
          </a:p>
          <a:p>
            <a:pPr lvl="2"/>
            <a:r>
              <a:rPr lang="en-US" dirty="0"/>
              <a:t>Level 3 content, which can be used if more detail is needed under level 2 content.</a:t>
            </a:r>
          </a:p>
        </p:txBody>
      </p:sp>
      <p:sp>
        <p:nvSpPr>
          <p:cNvPr id="5" name="TextBox 4"/>
          <p:cNvSpPr txBox="1"/>
          <p:nvPr userDrawn="1"/>
        </p:nvSpPr>
        <p:spPr>
          <a:xfrm>
            <a:off x="104614" y="6400800"/>
            <a:ext cx="685800" cy="914400"/>
          </a:xfrm>
          <a:prstGeom prst="rect">
            <a:avLst/>
          </a:prstGeom>
        </p:spPr>
        <p:txBody>
          <a:bodyPr vert="horz" wrap="none" lIns="91440" tIns="45720" rIns="91440" bIns="45720" rtlCol="0">
            <a:normAutofit/>
          </a:bodyPr>
          <a:lstStyle/>
          <a:p>
            <a:endParaRPr lang="en-US" sz="1800"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72375" y="223837"/>
            <a:ext cx="1410382" cy="313809"/>
          </a:xfrm>
          <a:prstGeom prst="rect">
            <a:avLst/>
          </a:prstGeom>
        </p:spPr>
      </p:pic>
    </p:spTree>
    <p:extLst>
      <p:ext uri="{BB962C8B-B14F-4D97-AF65-F5344CB8AC3E}">
        <p14:creationId xmlns:p14="http://schemas.microsoft.com/office/powerpoint/2010/main" val="769146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Content Slide - Split Content w/ Intro Space">
    <p:spTree>
      <p:nvGrpSpPr>
        <p:cNvPr id="1" name=""/>
        <p:cNvGrpSpPr/>
        <p:nvPr/>
      </p:nvGrpSpPr>
      <p:grpSpPr>
        <a:xfrm>
          <a:off x="0" y="0"/>
          <a:ext cx="0" cy="0"/>
          <a:chOff x="0" y="0"/>
          <a:chExt cx="0" cy="0"/>
        </a:xfrm>
      </p:grpSpPr>
      <p:sp>
        <p:nvSpPr>
          <p:cNvPr id="10" name="Slide Number Placeholder 5"/>
          <p:cNvSpPr txBox="1">
            <a:spLocks/>
          </p:cNvSpPr>
          <p:nvPr userDrawn="1"/>
        </p:nvSpPr>
        <p:spPr>
          <a:xfrm>
            <a:off x="271596" y="6432186"/>
            <a:ext cx="305344" cy="292885"/>
          </a:xfrm>
          <a:prstGeom prst="rect">
            <a:avLst/>
          </a:prstGeom>
        </p:spPr>
        <p:txBody>
          <a:bodyPr vert="horz" lIns="91440" tIns="45720" rIns="91440" bIns="45720" rtlCol="0" anchor="ctr" anchorCtr="1"/>
          <a:lstStyle>
            <a:defPPr>
              <a:defRPr lang="en-US"/>
            </a:defPPr>
            <a:lvl1pPr marL="0" algn="l" defTabSz="914400" rtl="0" eaLnBrk="1" latinLnBrk="0" hangingPunct="1">
              <a:defRPr sz="1300" b="1" kern="1200">
                <a:solidFill>
                  <a:schemeClr val="bg1"/>
                </a:solidFill>
                <a:latin typeface="Trebuchet MS" charset="0"/>
                <a:ea typeface="Trebuchet MS" charset="0"/>
                <a:cs typeface="Trebuchet MS"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5F17B8-507F-E644-928E-C5CCEC3C812F}" type="slidenum">
              <a:rPr lang="en-US" sz="1300" smtClean="0"/>
              <a:pPr/>
              <a:t>‹#›</a:t>
            </a:fld>
            <a:endParaRPr lang="en-US" sz="1300" dirty="0"/>
          </a:p>
        </p:txBody>
      </p:sp>
      <p:sp>
        <p:nvSpPr>
          <p:cNvPr id="2" name="Title 1"/>
          <p:cNvSpPr>
            <a:spLocks noGrp="1"/>
          </p:cNvSpPr>
          <p:nvPr>
            <p:ph type="title" hasCustomPrompt="1"/>
          </p:nvPr>
        </p:nvSpPr>
        <p:spPr>
          <a:xfrm>
            <a:off x="447514" y="811001"/>
            <a:ext cx="8271944" cy="1325563"/>
          </a:xfrm>
          <a:ln>
            <a:noFill/>
          </a:ln>
        </p:spPr>
        <p:txBody>
          <a:bodyPr bIns="0" anchor="b" anchorCtr="0"/>
          <a:lstStyle>
            <a:lvl1pPr>
              <a:defRPr baseline="0"/>
            </a:lvl1pPr>
          </a:lstStyle>
          <a:p>
            <a:r>
              <a:rPr lang="en-US" dirty="0"/>
              <a:t>Content Slide with split column layout with intro paragraph.</a:t>
            </a:r>
          </a:p>
        </p:txBody>
      </p:sp>
      <p:sp>
        <p:nvSpPr>
          <p:cNvPr id="3" name="Content Placeholder 2"/>
          <p:cNvSpPr>
            <a:spLocks noGrp="1"/>
          </p:cNvSpPr>
          <p:nvPr>
            <p:ph sz="half" idx="1" hasCustomPrompt="1"/>
          </p:nvPr>
        </p:nvSpPr>
        <p:spPr>
          <a:xfrm>
            <a:off x="447518" y="3378640"/>
            <a:ext cx="4050869" cy="2688955"/>
          </a:xfrm>
          <a:ln>
            <a:noFill/>
          </a:ln>
        </p:spPr>
        <p:txBody>
          <a:bodyPr/>
          <a:lstStyle>
            <a:lvl2pPr marL="457189">
              <a:defRPr/>
            </a:lvl2pPr>
          </a:lstStyle>
          <a:p>
            <a:pPr lvl="1"/>
            <a:r>
              <a:rPr lang="en-US" dirty="0"/>
              <a:t>Level 2 content is bulleted, using the same color as level 1 content.</a:t>
            </a:r>
          </a:p>
        </p:txBody>
      </p:sp>
      <p:sp>
        <p:nvSpPr>
          <p:cNvPr id="4" name="Content Placeholder 3"/>
          <p:cNvSpPr>
            <a:spLocks noGrp="1"/>
          </p:cNvSpPr>
          <p:nvPr>
            <p:ph sz="half" idx="2" hasCustomPrompt="1"/>
          </p:nvPr>
        </p:nvSpPr>
        <p:spPr>
          <a:xfrm>
            <a:off x="4603001" y="3378640"/>
            <a:ext cx="4116461" cy="2688955"/>
          </a:xfrm>
          <a:ln>
            <a:noFill/>
          </a:ln>
        </p:spPr>
        <p:txBody>
          <a:bodyPr/>
          <a:lstStyle>
            <a:lvl1pPr>
              <a:defRPr baseline="0"/>
            </a:lvl1pPr>
            <a:lvl2pPr marL="457189">
              <a:defRPr/>
            </a:lvl2pPr>
          </a:lstStyle>
          <a:p>
            <a:pPr lvl="1"/>
            <a:r>
              <a:rPr lang="en-US" dirty="0"/>
              <a:t>Level 2 content is bulleted, using the same color as level 1 content.</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72375" y="223837"/>
            <a:ext cx="1410382" cy="313809"/>
          </a:xfrm>
          <a:prstGeom prst="rect">
            <a:avLst/>
          </a:prstGeom>
        </p:spPr>
      </p:pic>
    </p:spTree>
    <p:extLst>
      <p:ext uri="{BB962C8B-B14F-4D97-AF65-F5344CB8AC3E}">
        <p14:creationId xmlns:p14="http://schemas.microsoft.com/office/powerpoint/2010/main" val="16354617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Content Slide - w/ Asset Space Lef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9142" y="934944"/>
            <a:ext cx="8260319" cy="1186993"/>
          </a:xfrm>
          <a:ln>
            <a:noFill/>
          </a:ln>
        </p:spPr>
        <p:txBody>
          <a:bodyPr tIns="0" bIns="0" anchor="b" anchorCtr="0"/>
          <a:lstStyle>
            <a:lvl1pPr fontAlgn="b">
              <a:defRPr baseline="0"/>
            </a:lvl1pPr>
          </a:lstStyle>
          <a:p>
            <a:r>
              <a:rPr lang="en-US" dirty="0"/>
              <a:t>Content Slides will allow for the most text and content.</a:t>
            </a:r>
          </a:p>
        </p:txBody>
      </p:sp>
      <p:sp>
        <p:nvSpPr>
          <p:cNvPr id="3" name="Content Placeholder 2"/>
          <p:cNvSpPr>
            <a:spLocks noGrp="1"/>
          </p:cNvSpPr>
          <p:nvPr>
            <p:ph idx="1" hasCustomPrompt="1"/>
          </p:nvPr>
        </p:nvSpPr>
        <p:spPr>
          <a:xfrm>
            <a:off x="4221076" y="2357996"/>
            <a:ext cx="4498382" cy="3508119"/>
          </a:xfrm>
          <a:ln>
            <a:noFill/>
          </a:ln>
        </p:spPr>
        <p:txBody>
          <a:bodyPr/>
          <a:lstStyle>
            <a:lvl2pPr>
              <a:defRPr b="0"/>
            </a:lvl2pPr>
          </a:lstStyle>
          <a:p>
            <a:pPr lvl="0"/>
            <a:r>
              <a:rPr lang="en-US" dirty="0"/>
              <a:t>This is the Level 1 content style, used for primary slide text.</a:t>
            </a:r>
          </a:p>
          <a:p>
            <a:pPr lvl="1"/>
            <a:r>
              <a:rPr lang="en-US" dirty="0"/>
              <a:t>Level 2 content is bulleted, using the same color as level 1 content.</a:t>
            </a:r>
          </a:p>
          <a:p>
            <a:pPr lvl="2"/>
            <a:r>
              <a:rPr lang="en-US" dirty="0"/>
              <a:t>Level 3 content, which can be used if more detail is needed under level 2 content.</a:t>
            </a:r>
          </a:p>
          <a:p>
            <a:pPr lvl="3"/>
            <a:r>
              <a:rPr lang="en-US" dirty="0"/>
              <a:t>Level 4 content, which can be used if more detail in needed under level 3 content. Use level 4 sparingly and keep content concise.</a:t>
            </a:r>
          </a:p>
        </p:txBody>
      </p:sp>
      <p:sp>
        <p:nvSpPr>
          <p:cNvPr id="8" name="Slide Number Placeholder 5"/>
          <p:cNvSpPr txBox="1">
            <a:spLocks/>
          </p:cNvSpPr>
          <p:nvPr userDrawn="1"/>
        </p:nvSpPr>
        <p:spPr>
          <a:xfrm>
            <a:off x="271596" y="6432187"/>
            <a:ext cx="305344" cy="292885"/>
          </a:xfrm>
          <a:prstGeom prst="rect">
            <a:avLst/>
          </a:prstGeom>
        </p:spPr>
        <p:txBody>
          <a:bodyPr vert="horz" lIns="91440" tIns="45720" rIns="91440" bIns="45720" rtlCol="0" anchor="ctr" anchorCtr="1"/>
          <a:lstStyle>
            <a:defPPr>
              <a:defRPr lang="en-US"/>
            </a:defPPr>
            <a:lvl1pPr marL="0" algn="l" defTabSz="914400" rtl="0" eaLnBrk="1" latinLnBrk="0" hangingPunct="1">
              <a:defRPr sz="1300" b="1" kern="1200">
                <a:solidFill>
                  <a:schemeClr val="bg1"/>
                </a:solidFill>
                <a:latin typeface="Trebuchet MS" charset="0"/>
                <a:ea typeface="Trebuchet MS" charset="0"/>
                <a:cs typeface="Trebuchet MS"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5F17B8-507F-E644-928E-C5CCEC3C812F}" type="slidenum">
              <a:rPr lang="en-US" sz="1300" smtClean="0"/>
              <a:pPr/>
              <a:t>‹#›</a:t>
            </a:fld>
            <a:endParaRPr lang="en-US" sz="1300"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72375" y="223837"/>
            <a:ext cx="1410382" cy="313809"/>
          </a:xfrm>
          <a:prstGeom prst="rect">
            <a:avLst/>
          </a:prstGeom>
        </p:spPr>
      </p:pic>
    </p:spTree>
    <p:extLst>
      <p:ext uri="{BB962C8B-B14F-4D97-AF65-F5344CB8AC3E}">
        <p14:creationId xmlns:p14="http://schemas.microsoft.com/office/powerpoint/2010/main" val="19710773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Content Slide - Split Layout for Two Assets">
    <p:spTree>
      <p:nvGrpSpPr>
        <p:cNvPr id="1" name=""/>
        <p:cNvGrpSpPr/>
        <p:nvPr/>
      </p:nvGrpSpPr>
      <p:grpSpPr>
        <a:xfrm>
          <a:off x="0" y="0"/>
          <a:ext cx="0" cy="0"/>
          <a:chOff x="0" y="0"/>
          <a:chExt cx="0" cy="0"/>
        </a:xfrm>
      </p:grpSpPr>
      <p:sp>
        <p:nvSpPr>
          <p:cNvPr id="10" name="Slide Number Placeholder 5"/>
          <p:cNvSpPr txBox="1">
            <a:spLocks/>
          </p:cNvSpPr>
          <p:nvPr userDrawn="1"/>
        </p:nvSpPr>
        <p:spPr>
          <a:xfrm>
            <a:off x="270861" y="6432186"/>
            <a:ext cx="305344" cy="292885"/>
          </a:xfrm>
          <a:prstGeom prst="rect">
            <a:avLst/>
          </a:prstGeom>
        </p:spPr>
        <p:txBody>
          <a:bodyPr vert="horz" lIns="91440" tIns="45720" rIns="91440" bIns="45720" rtlCol="0" anchor="ctr" anchorCtr="1"/>
          <a:lstStyle>
            <a:defPPr>
              <a:defRPr lang="en-US"/>
            </a:defPPr>
            <a:lvl1pPr marL="0" algn="l" defTabSz="914400" rtl="0" eaLnBrk="1" latinLnBrk="0" hangingPunct="1">
              <a:defRPr sz="1300" b="1" kern="1200">
                <a:solidFill>
                  <a:schemeClr val="bg1"/>
                </a:solidFill>
                <a:latin typeface="Trebuchet MS" charset="0"/>
                <a:ea typeface="Trebuchet MS" charset="0"/>
                <a:cs typeface="Trebuchet MS"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5F17B8-507F-E644-928E-C5CCEC3C812F}" type="slidenum">
              <a:rPr lang="en-US" sz="1300" smtClean="0"/>
              <a:pPr/>
              <a:t>‹#›</a:t>
            </a:fld>
            <a:endParaRPr lang="en-US" sz="1300" dirty="0"/>
          </a:p>
        </p:txBody>
      </p:sp>
      <p:sp>
        <p:nvSpPr>
          <p:cNvPr id="2" name="Title 1"/>
          <p:cNvSpPr>
            <a:spLocks noGrp="1"/>
          </p:cNvSpPr>
          <p:nvPr>
            <p:ph type="title" hasCustomPrompt="1"/>
          </p:nvPr>
        </p:nvSpPr>
        <p:spPr>
          <a:xfrm>
            <a:off x="447514" y="811001"/>
            <a:ext cx="8271944" cy="1325563"/>
          </a:xfrm>
          <a:ln>
            <a:noFill/>
          </a:ln>
        </p:spPr>
        <p:txBody>
          <a:bodyPr bIns="0" anchor="b" anchorCtr="0"/>
          <a:lstStyle>
            <a:lvl1pPr>
              <a:defRPr baseline="0"/>
            </a:lvl1pPr>
          </a:lstStyle>
          <a:p>
            <a:r>
              <a:rPr lang="en-US" dirty="0"/>
              <a:t>Content Slide with split column layout for varied content layout.</a:t>
            </a:r>
          </a:p>
        </p:txBody>
      </p:sp>
      <p:sp>
        <p:nvSpPr>
          <p:cNvPr id="3" name="Content Placeholder 2"/>
          <p:cNvSpPr>
            <a:spLocks noGrp="1"/>
          </p:cNvSpPr>
          <p:nvPr>
            <p:ph sz="half" idx="1" hasCustomPrompt="1"/>
          </p:nvPr>
        </p:nvSpPr>
        <p:spPr>
          <a:xfrm>
            <a:off x="447518" y="2393443"/>
            <a:ext cx="3998563" cy="783719"/>
          </a:xfrm>
          <a:ln>
            <a:noFill/>
          </a:ln>
        </p:spPr>
        <p:txBody>
          <a:bodyPr/>
          <a:lstStyle>
            <a:lvl2pPr marL="0" indent="0">
              <a:buNone/>
              <a:defRPr/>
            </a:lvl2pPr>
          </a:lstStyle>
          <a:p>
            <a:pPr lvl="1"/>
            <a:r>
              <a:rPr lang="en-US" dirty="0"/>
              <a:t>Description Text for the inserted element below</a:t>
            </a:r>
          </a:p>
        </p:txBody>
      </p:sp>
      <p:sp>
        <p:nvSpPr>
          <p:cNvPr id="4" name="Content Placeholder 3"/>
          <p:cNvSpPr>
            <a:spLocks noGrp="1"/>
          </p:cNvSpPr>
          <p:nvPr>
            <p:ph sz="half" idx="2" hasCustomPrompt="1"/>
          </p:nvPr>
        </p:nvSpPr>
        <p:spPr>
          <a:xfrm>
            <a:off x="4672743" y="2393434"/>
            <a:ext cx="4046719" cy="783720"/>
          </a:xfrm>
          <a:ln>
            <a:noFill/>
          </a:ln>
        </p:spPr>
        <p:txBody>
          <a:bodyPr/>
          <a:lstStyle>
            <a:lvl1pPr>
              <a:defRPr baseline="0"/>
            </a:lvl1pPr>
            <a:lvl2pPr marL="0" indent="0">
              <a:spcBef>
                <a:spcPts val="0"/>
              </a:spcBef>
              <a:buNone/>
              <a:defRPr/>
            </a:lvl2pPr>
          </a:lstStyle>
          <a:p>
            <a:pPr lvl="1"/>
            <a:r>
              <a:rPr lang="en-US" dirty="0"/>
              <a:t>Description Text for the inserted element below</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72375" y="223837"/>
            <a:ext cx="1410382" cy="313809"/>
          </a:xfrm>
          <a:prstGeom prst="rect">
            <a:avLst/>
          </a:prstGeom>
        </p:spPr>
      </p:pic>
    </p:spTree>
    <p:extLst>
      <p:ext uri="{BB962C8B-B14F-4D97-AF65-F5344CB8AC3E}">
        <p14:creationId xmlns:p14="http://schemas.microsoft.com/office/powerpoint/2010/main" val="21096678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Slide - Large Asset Righ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501486" y="1252136"/>
            <a:ext cx="2758975" cy="4551979"/>
          </a:xfrm>
        </p:spPr>
        <p:txBody>
          <a:bodyPr/>
          <a:lstStyle>
            <a:lvl1pPr>
              <a:lnSpc>
                <a:spcPct val="100000"/>
              </a:lnSpc>
              <a:spcAft>
                <a:spcPts val="1200"/>
              </a:spcAft>
              <a:defRPr sz="2500" b="1" baseline="0">
                <a:solidFill>
                  <a:schemeClr val="tx1"/>
                </a:solidFill>
                <a:latin typeface="Corbel" charset="0"/>
                <a:ea typeface="Corbel" charset="0"/>
                <a:cs typeface="Corbel" charset="0"/>
              </a:defRPr>
            </a:lvl1pPr>
            <a:lvl2pPr marL="457189" indent="0">
              <a:buNone/>
              <a:defRPr sz="2000" b="0" baseline="0"/>
            </a:lvl2pPr>
          </a:lstStyle>
          <a:p>
            <a:pPr lvl="0"/>
            <a:r>
              <a:rPr lang="en-US" dirty="0"/>
              <a:t>This is the Level 1 content style for the table/chart slide</a:t>
            </a:r>
          </a:p>
          <a:p>
            <a:pPr lvl="1"/>
            <a:r>
              <a:rPr lang="en-US" dirty="0"/>
              <a:t>Level 2 content is indented using dark blue text.</a:t>
            </a:r>
          </a:p>
        </p:txBody>
      </p:sp>
      <p:sp>
        <p:nvSpPr>
          <p:cNvPr id="8" name="Slide Number Placeholder 5"/>
          <p:cNvSpPr txBox="1">
            <a:spLocks/>
          </p:cNvSpPr>
          <p:nvPr userDrawn="1"/>
        </p:nvSpPr>
        <p:spPr>
          <a:xfrm>
            <a:off x="270861" y="6432187"/>
            <a:ext cx="305344" cy="292885"/>
          </a:xfrm>
          <a:prstGeom prst="rect">
            <a:avLst/>
          </a:prstGeom>
        </p:spPr>
        <p:txBody>
          <a:bodyPr vert="horz" lIns="91440" tIns="45720" rIns="91440" bIns="45720" rtlCol="0" anchor="ctr" anchorCtr="1"/>
          <a:lstStyle>
            <a:defPPr>
              <a:defRPr lang="en-US"/>
            </a:defPPr>
            <a:lvl1pPr marL="0" algn="l" defTabSz="914400" rtl="0" eaLnBrk="1" latinLnBrk="0" hangingPunct="1">
              <a:defRPr sz="1300" b="1" kern="1200">
                <a:solidFill>
                  <a:schemeClr val="bg1"/>
                </a:solidFill>
                <a:latin typeface="Trebuchet MS" charset="0"/>
                <a:ea typeface="Trebuchet MS" charset="0"/>
                <a:cs typeface="Trebuchet MS"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5F17B8-507F-E644-928E-C5CCEC3C812F}" type="slidenum">
              <a:rPr lang="en-US" sz="1300" smtClean="0"/>
              <a:pPr/>
              <a:t>‹#›</a:t>
            </a:fld>
            <a:endParaRPr lang="en-US" sz="1300" dirty="0"/>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72375" y="223837"/>
            <a:ext cx="1410382" cy="313809"/>
          </a:xfrm>
          <a:prstGeom prst="rect">
            <a:avLst/>
          </a:prstGeom>
        </p:spPr>
      </p:pic>
    </p:spTree>
    <p:extLst>
      <p:ext uri="{BB962C8B-B14F-4D97-AF65-F5344CB8AC3E}">
        <p14:creationId xmlns:p14="http://schemas.microsoft.com/office/powerpoint/2010/main" val="19305808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Content Slide - Split Layout (No WestEd Logo)">
    <p:spTree>
      <p:nvGrpSpPr>
        <p:cNvPr id="1" name=""/>
        <p:cNvGrpSpPr/>
        <p:nvPr/>
      </p:nvGrpSpPr>
      <p:grpSpPr>
        <a:xfrm>
          <a:off x="0" y="0"/>
          <a:ext cx="0" cy="0"/>
          <a:chOff x="0" y="0"/>
          <a:chExt cx="0" cy="0"/>
        </a:xfrm>
      </p:grpSpPr>
      <p:sp>
        <p:nvSpPr>
          <p:cNvPr id="10" name="Slide Number Placeholder 5"/>
          <p:cNvSpPr txBox="1">
            <a:spLocks/>
          </p:cNvSpPr>
          <p:nvPr userDrawn="1"/>
        </p:nvSpPr>
        <p:spPr>
          <a:xfrm>
            <a:off x="270861" y="6432187"/>
            <a:ext cx="305344" cy="292885"/>
          </a:xfrm>
          <a:prstGeom prst="rect">
            <a:avLst/>
          </a:prstGeom>
        </p:spPr>
        <p:txBody>
          <a:bodyPr vert="horz" lIns="91440" tIns="45720" rIns="91440" bIns="45720" rtlCol="0" anchor="ctr" anchorCtr="1"/>
          <a:lstStyle>
            <a:defPPr>
              <a:defRPr lang="en-US"/>
            </a:defPPr>
            <a:lvl1pPr marL="0" algn="l" defTabSz="914400" rtl="0" eaLnBrk="1" latinLnBrk="0" hangingPunct="1">
              <a:defRPr sz="1300" b="1" kern="1200">
                <a:solidFill>
                  <a:schemeClr val="bg1"/>
                </a:solidFill>
                <a:latin typeface="Trebuchet MS" charset="0"/>
                <a:ea typeface="Trebuchet MS" charset="0"/>
                <a:cs typeface="Trebuchet MS"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5F17B8-507F-E644-928E-C5CCEC3C812F}" type="slidenum">
              <a:rPr lang="en-US" sz="1300" smtClean="0"/>
              <a:pPr/>
              <a:t>‹#›</a:t>
            </a:fld>
            <a:endParaRPr lang="en-US" sz="1300" dirty="0"/>
          </a:p>
        </p:txBody>
      </p:sp>
      <p:sp>
        <p:nvSpPr>
          <p:cNvPr id="2" name="Title 1"/>
          <p:cNvSpPr>
            <a:spLocks noGrp="1"/>
          </p:cNvSpPr>
          <p:nvPr>
            <p:ph type="title" hasCustomPrompt="1"/>
          </p:nvPr>
        </p:nvSpPr>
        <p:spPr>
          <a:xfrm>
            <a:off x="447514" y="338297"/>
            <a:ext cx="8271944" cy="1325563"/>
          </a:xfrm>
          <a:ln>
            <a:noFill/>
          </a:ln>
        </p:spPr>
        <p:txBody>
          <a:bodyPr bIns="0" anchor="b" anchorCtr="0"/>
          <a:lstStyle>
            <a:lvl1pPr>
              <a:defRPr baseline="0"/>
            </a:lvl1pPr>
          </a:lstStyle>
          <a:p>
            <a:r>
              <a:rPr lang="en-US" dirty="0"/>
              <a:t>Content Slide with split column layout (no WestEd logo deletion for maximum space).</a:t>
            </a:r>
          </a:p>
        </p:txBody>
      </p:sp>
      <p:sp>
        <p:nvSpPr>
          <p:cNvPr id="3" name="Content Placeholder 2"/>
          <p:cNvSpPr>
            <a:spLocks noGrp="1"/>
          </p:cNvSpPr>
          <p:nvPr>
            <p:ph sz="half" idx="1" hasCustomPrompt="1"/>
          </p:nvPr>
        </p:nvSpPr>
        <p:spPr>
          <a:xfrm>
            <a:off x="447518" y="1923560"/>
            <a:ext cx="4050869" cy="4088835"/>
          </a:xfrm>
          <a:ln>
            <a:noFill/>
          </a:ln>
        </p:spPr>
        <p:txBody>
          <a:bodyPr/>
          <a:lstStyle>
            <a:lvl2pPr marL="457189">
              <a:defRPr/>
            </a:lvl2pPr>
          </a:lstStyle>
          <a:p>
            <a:pPr lvl="0"/>
            <a:r>
              <a:rPr lang="en-US" dirty="0"/>
              <a:t>This is the Level 1 content style, used for primary slide text.</a:t>
            </a:r>
          </a:p>
          <a:p>
            <a:pPr lvl="1"/>
            <a:r>
              <a:rPr lang="en-US" dirty="0"/>
              <a:t>Level 2 content is bulleted, using the same color as level 1 content.</a:t>
            </a:r>
          </a:p>
          <a:p>
            <a:pPr lvl="2"/>
            <a:r>
              <a:rPr lang="en-US" dirty="0"/>
              <a:t>Level 3 content, which can be used if more detail is needed under level 2 content.</a:t>
            </a:r>
          </a:p>
          <a:p>
            <a:pPr lvl="3"/>
            <a:r>
              <a:rPr lang="en-US" dirty="0"/>
              <a:t>Level 4 content, which can be used if more detail in needed under level 3 content. Use level 4 sparingly and keep content concise.</a:t>
            </a:r>
          </a:p>
        </p:txBody>
      </p:sp>
      <p:sp>
        <p:nvSpPr>
          <p:cNvPr id="4" name="Content Placeholder 3"/>
          <p:cNvSpPr>
            <a:spLocks noGrp="1"/>
          </p:cNvSpPr>
          <p:nvPr>
            <p:ph sz="half" idx="2" hasCustomPrompt="1"/>
          </p:nvPr>
        </p:nvSpPr>
        <p:spPr>
          <a:xfrm>
            <a:off x="4603001" y="1923560"/>
            <a:ext cx="4116461" cy="4088835"/>
          </a:xfrm>
          <a:ln>
            <a:noFill/>
          </a:ln>
        </p:spPr>
        <p:txBody>
          <a:bodyPr/>
          <a:lstStyle>
            <a:lvl1pPr>
              <a:defRPr baseline="0"/>
            </a:lvl1pPr>
            <a:lvl2pPr marL="457189">
              <a:defRPr/>
            </a:lvl2pPr>
          </a:lstStyle>
          <a:p>
            <a:pPr lvl="0"/>
            <a:r>
              <a:rPr lang="en-US" dirty="0"/>
              <a:t>This is the Level 1 content style, used for primary slide text.</a:t>
            </a:r>
          </a:p>
          <a:p>
            <a:pPr lvl="1"/>
            <a:r>
              <a:rPr lang="en-US" dirty="0"/>
              <a:t>Level 2 content is bulleted, using the same color as level 1 content.</a:t>
            </a:r>
          </a:p>
          <a:p>
            <a:pPr lvl="2"/>
            <a:r>
              <a:rPr lang="en-US" dirty="0"/>
              <a:t>Level 3 content, which can be used if more detail is needed under level 2 content.</a:t>
            </a:r>
          </a:p>
          <a:p>
            <a:pPr lvl="3"/>
            <a:r>
              <a:rPr lang="en-US" dirty="0"/>
              <a:t>Level 4 content, which can be used if more detail in needed under level 3 content. Use level 4 sparingly and keep content concise.</a:t>
            </a:r>
          </a:p>
        </p:txBody>
      </p:sp>
    </p:spTree>
    <p:extLst>
      <p:ext uri="{BB962C8B-B14F-4D97-AF65-F5344CB8AC3E}">
        <p14:creationId xmlns:p14="http://schemas.microsoft.com/office/powerpoint/2010/main" val="9291489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Slide - Full Size Asse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59138" y="1082398"/>
            <a:ext cx="8260320" cy="4721725"/>
          </a:xfrm>
        </p:spPr>
        <p:txBody>
          <a:bodyPr/>
          <a:lstStyle>
            <a:lvl1pPr>
              <a:lnSpc>
                <a:spcPct val="105000"/>
              </a:lnSpc>
              <a:spcAft>
                <a:spcPts val="1200"/>
              </a:spcAft>
              <a:defRPr sz="2500" b="1" baseline="0">
                <a:solidFill>
                  <a:schemeClr val="tx1"/>
                </a:solidFill>
                <a:latin typeface="Corbel" charset="0"/>
                <a:ea typeface="Corbel" charset="0"/>
                <a:cs typeface="Corbel" charset="0"/>
              </a:defRPr>
            </a:lvl1pPr>
            <a:lvl2pPr marL="457189" indent="0">
              <a:buNone/>
              <a:defRPr sz="2000" b="0"/>
            </a:lvl2pPr>
          </a:lstStyle>
          <a:p>
            <a:pPr lvl="0"/>
            <a:r>
              <a:rPr lang="en-US" dirty="0"/>
              <a:t>This is the Level 1 content style for the full width table/chart slide.</a:t>
            </a:r>
          </a:p>
        </p:txBody>
      </p:sp>
      <p:sp>
        <p:nvSpPr>
          <p:cNvPr id="8" name="Slide Number Placeholder 5"/>
          <p:cNvSpPr txBox="1">
            <a:spLocks/>
          </p:cNvSpPr>
          <p:nvPr userDrawn="1"/>
        </p:nvSpPr>
        <p:spPr>
          <a:xfrm>
            <a:off x="270861" y="6424437"/>
            <a:ext cx="305344" cy="292885"/>
          </a:xfrm>
          <a:prstGeom prst="rect">
            <a:avLst/>
          </a:prstGeom>
        </p:spPr>
        <p:txBody>
          <a:bodyPr vert="horz" lIns="91440" tIns="45720" rIns="91440" bIns="45720" rtlCol="0" anchor="ctr" anchorCtr="1"/>
          <a:lstStyle>
            <a:defPPr>
              <a:defRPr lang="en-US"/>
            </a:defPPr>
            <a:lvl1pPr marL="0" algn="l" defTabSz="914400" rtl="0" eaLnBrk="1" latinLnBrk="0" hangingPunct="1">
              <a:defRPr sz="1300" b="1" kern="1200">
                <a:solidFill>
                  <a:schemeClr val="bg1"/>
                </a:solidFill>
                <a:latin typeface="Trebuchet MS" charset="0"/>
                <a:ea typeface="Trebuchet MS" charset="0"/>
                <a:cs typeface="Trebuchet MS"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5F17B8-507F-E644-928E-C5CCEC3C812F}" type="slidenum">
              <a:rPr lang="en-US" sz="1300" smtClean="0"/>
              <a:pPr/>
              <a:t>‹#›</a:t>
            </a:fld>
            <a:endParaRPr lang="en-US" sz="1300" dirty="0"/>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72375" y="223837"/>
            <a:ext cx="1410382" cy="313809"/>
          </a:xfrm>
          <a:prstGeom prst="rect">
            <a:avLst/>
          </a:prstGeom>
        </p:spPr>
      </p:pic>
    </p:spTree>
    <p:extLst>
      <p:ext uri="{BB962C8B-B14F-4D97-AF65-F5344CB8AC3E}">
        <p14:creationId xmlns:p14="http://schemas.microsoft.com/office/powerpoint/2010/main" val="13510347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Slide - Large Asset Frame Left">
    <p:spTree>
      <p:nvGrpSpPr>
        <p:cNvPr id="1" name=""/>
        <p:cNvGrpSpPr/>
        <p:nvPr/>
      </p:nvGrpSpPr>
      <p:grpSpPr>
        <a:xfrm>
          <a:off x="0" y="0"/>
          <a:ext cx="0" cy="0"/>
          <a:chOff x="0" y="0"/>
          <a:chExt cx="0" cy="0"/>
        </a:xfrm>
      </p:grpSpPr>
      <p:sp>
        <p:nvSpPr>
          <p:cNvPr id="10" name="Slide Number Placeholder 5"/>
          <p:cNvSpPr txBox="1">
            <a:spLocks/>
          </p:cNvSpPr>
          <p:nvPr userDrawn="1"/>
        </p:nvSpPr>
        <p:spPr>
          <a:xfrm>
            <a:off x="271593" y="6424438"/>
            <a:ext cx="305344" cy="292885"/>
          </a:xfrm>
          <a:prstGeom prst="rect">
            <a:avLst/>
          </a:prstGeom>
        </p:spPr>
        <p:txBody>
          <a:bodyPr vert="horz" lIns="91440" tIns="45720" rIns="91440" bIns="45720" rtlCol="0" anchor="ctr" anchorCtr="1"/>
          <a:lstStyle>
            <a:defPPr>
              <a:defRPr lang="en-US"/>
            </a:defPPr>
            <a:lvl1pPr marL="0" algn="l" defTabSz="914400" rtl="0" eaLnBrk="1" latinLnBrk="0" hangingPunct="1">
              <a:defRPr sz="1300" b="1" kern="1200">
                <a:solidFill>
                  <a:schemeClr val="bg1"/>
                </a:solidFill>
                <a:latin typeface="Trebuchet MS" charset="0"/>
                <a:ea typeface="Trebuchet MS" charset="0"/>
                <a:cs typeface="Trebuchet MS"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5F17B8-507F-E644-928E-C5CCEC3C812F}" type="slidenum">
              <a:rPr lang="en-US" sz="1300" smtClean="0"/>
              <a:pPr/>
              <a:t>‹#›</a:t>
            </a:fld>
            <a:endParaRPr lang="en-US" sz="1300" dirty="0"/>
          </a:p>
        </p:txBody>
      </p:sp>
      <p:sp>
        <p:nvSpPr>
          <p:cNvPr id="2" name="Title 1"/>
          <p:cNvSpPr>
            <a:spLocks noGrp="1"/>
          </p:cNvSpPr>
          <p:nvPr>
            <p:ph type="title" hasCustomPrompt="1"/>
          </p:nvPr>
        </p:nvSpPr>
        <p:spPr>
          <a:xfrm>
            <a:off x="447514" y="338297"/>
            <a:ext cx="8271944" cy="1325563"/>
          </a:xfrm>
          <a:ln>
            <a:noFill/>
          </a:ln>
        </p:spPr>
        <p:txBody>
          <a:bodyPr bIns="0" anchor="b" anchorCtr="0"/>
          <a:lstStyle>
            <a:lvl1pPr>
              <a:defRPr baseline="0"/>
            </a:lvl1pPr>
          </a:lstStyle>
          <a:p>
            <a:r>
              <a:rPr lang="en-US" dirty="0"/>
              <a:t>Content Slide with large image or framed object option.</a:t>
            </a:r>
          </a:p>
        </p:txBody>
      </p:sp>
      <p:sp>
        <p:nvSpPr>
          <p:cNvPr id="4" name="Content Placeholder 3"/>
          <p:cNvSpPr>
            <a:spLocks noGrp="1"/>
          </p:cNvSpPr>
          <p:nvPr>
            <p:ph sz="half" idx="2" hasCustomPrompt="1"/>
          </p:nvPr>
        </p:nvSpPr>
        <p:spPr>
          <a:xfrm>
            <a:off x="6515100" y="3866827"/>
            <a:ext cx="2204358" cy="2145562"/>
          </a:xfrm>
          <a:ln>
            <a:noFill/>
          </a:ln>
        </p:spPr>
        <p:txBody>
          <a:bodyPr>
            <a:normAutofit/>
          </a:bodyPr>
          <a:lstStyle>
            <a:lvl1pPr>
              <a:lnSpc>
                <a:spcPct val="102000"/>
              </a:lnSpc>
              <a:defRPr sz="1800" b="1" baseline="0"/>
            </a:lvl1pPr>
            <a:lvl2pPr marL="457189">
              <a:defRPr/>
            </a:lvl2pPr>
          </a:lstStyle>
          <a:p>
            <a:pPr lvl="0"/>
            <a:r>
              <a:rPr lang="en-US" dirty="0"/>
              <a:t>Level 1 content style for text to describe whatever it to the left (e.g., a chart, table, photo, or graphic). </a:t>
            </a:r>
          </a:p>
        </p:txBody>
      </p:sp>
    </p:spTree>
    <p:extLst>
      <p:ext uri="{BB962C8B-B14F-4D97-AF65-F5344CB8AC3E}">
        <p14:creationId xmlns:p14="http://schemas.microsoft.com/office/powerpoint/2010/main" val="13814847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with Image - Expanded Authors">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28650" y="676644"/>
            <a:ext cx="1983922" cy="588563"/>
          </a:xfrm>
          <a:prstGeom prst="rect">
            <a:avLst/>
          </a:prstGeom>
        </p:spPr>
      </p:pic>
      <p:sp>
        <p:nvSpPr>
          <p:cNvPr id="14" name="Title 1"/>
          <p:cNvSpPr>
            <a:spLocks noGrp="1"/>
          </p:cNvSpPr>
          <p:nvPr>
            <p:ph type="ctrTitle" hasCustomPrompt="1"/>
          </p:nvPr>
        </p:nvSpPr>
        <p:spPr>
          <a:xfrm>
            <a:off x="570357" y="1549401"/>
            <a:ext cx="4704070" cy="2785534"/>
          </a:xfrm>
          <a:ln>
            <a:noFill/>
          </a:ln>
        </p:spPr>
        <p:txBody>
          <a:bodyPr anchor="b">
            <a:normAutofit/>
          </a:bodyPr>
          <a:lstStyle>
            <a:lvl1pPr algn="l" fontAlgn="b">
              <a:lnSpc>
                <a:spcPct val="85000"/>
              </a:lnSpc>
              <a:defRPr sz="5000" b="1" baseline="0"/>
            </a:lvl1pPr>
          </a:lstStyle>
          <a:p>
            <a:r>
              <a:rPr lang="en-US" dirty="0"/>
              <a:t>Another Title text slide. There’s more room in lower right blue band for text. </a:t>
            </a:r>
          </a:p>
        </p:txBody>
      </p:sp>
      <p:sp>
        <p:nvSpPr>
          <p:cNvPr id="15" name="Subtitle 2"/>
          <p:cNvSpPr>
            <a:spLocks noGrp="1"/>
          </p:cNvSpPr>
          <p:nvPr>
            <p:ph type="subTitle" idx="1" hasCustomPrompt="1"/>
          </p:nvPr>
        </p:nvSpPr>
        <p:spPr>
          <a:xfrm>
            <a:off x="570360" y="4648208"/>
            <a:ext cx="4522345" cy="1134533"/>
          </a:xfrm>
          <a:ln>
            <a:noFill/>
          </a:ln>
        </p:spPr>
        <p:txBody>
          <a:bodyPr/>
          <a:lstStyle>
            <a:lvl1pPr marL="0" indent="0" algn="l" fontAlgn="t">
              <a:buNone/>
              <a:defRPr sz="2400" b="1" baseline="0">
                <a:solidFill>
                  <a:schemeClr val="accent1"/>
                </a:solidFill>
                <a:latin typeface="Corbel" charset="0"/>
                <a:ea typeface="Corbel" charset="0"/>
                <a:cs typeface="Corbel"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This is the area for Subtitle text. It can also be used for intro text. If not used, move the title text box lower down the slide.</a:t>
            </a:r>
          </a:p>
        </p:txBody>
      </p:sp>
      <p:sp>
        <p:nvSpPr>
          <p:cNvPr id="16" name="Title 1"/>
          <p:cNvSpPr txBox="1">
            <a:spLocks/>
          </p:cNvSpPr>
          <p:nvPr userDrawn="1"/>
        </p:nvSpPr>
        <p:spPr>
          <a:xfrm>
            <a:off x="1657351" y="1600209"/>
            <a:ext cx="3435350" cy="2690811"/>
          </a:xfrm>
          <a:prstGeom prst="rect">
            <a:avLst/>
          </a:prstGeom>
        </p:spPr>
        <p:txBody>
          <a:bodyPr vert="horz" lIns="91440" tIns="45720" rIns="91440" bIns="45720" rtlCol="0" anchor="b">
            <a:normAutofit/>
          </a:bodyPr>
          <a:lstStyle>
            <a:lvl1pPr algn="l" defTabSz="914400" rtl="0" eaLnBrk="1" fontAlgn="b" latinLnBrk="0" hangingPunct="1">
              <a:lnSpc>
                <a:spcPct val="85000"/>
              </a:lnSpc>
              <a:spcBef>
                <a:spcPct val="0"/>
              </a:spcBef>
              <a:buNone/>
              <a:defRPr sz="5000" b="1" kern="1200" baseline="0">
                <a:solidFill>
                  <a:schemeClr val="tx1"/>
                </a:solidFill>
                <a:latin typeface="Corbel" charset="0"/>
                <a:ea typeface="Corbel" charset="0"/>
                <a:cs typeface="Corbel" charset="0"/>
              </a:defRPr>
            </a:lvl1pPr>
          </a:lstStyle>
          <a:p>
            <a:endParaRPr lang="en-US" sz="5000" dirty="0"/>
          </a:p>
        </p:txBody>
      </p:sp>
    </p:spTree>
    <p:extLst>
      <p:ext uri="{BB962C8B-B14F-4D97-AF65-F5344CB8AC3E}">
        <p14:creationId xmlns:p14="http://schemas.microsoft.com/office/powerpoint/2010/main" val="36381975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ase Slide (No Content)">
    <p:spTree>
      <p:nvGrpSpPr>
        <p:cNvPr id="1" name=""/>
        <p:cNvGrpSpPr/>
        <p:nvPr/>
      </p:nvGrpSpPr>
      <p:grpSpPr>
        <a:xfrm>
          <a:off x="0" y="0"/>
          <a:ext cx="0" cy="0"/>
          <a:chOff x="0" y="0"/>
          <a:chExt cx="0" cy="0"/>
        </a:xfrm>
      </p:grpSpPr>
      <p:sp>
        <p:nvSpPr>
          <p:cNvPr id="16" name="Title 1"/>
          <p:cNvSpPr txBox="1">
            <a:spLocks/>
          </p:cNvSpPr>
          <p:nvPr userDrawn="1"/>
        </p:nvSpPr>
        <p:spPr>
          <a:xfrm>
            <a:off x="1657351" y="1600209"/>
            <a:ext cx="3435350" cy="2690811"/>
          </a:xfrm>
          <a:prstGeom prst="rect">
            <a:avLst/>
          </a:prstGeom>
        </p:spPr>
        <p:txBody>
          <a:bodyPr vert="horz" lIns="91440" tIns="45720" rIns="91440" bIns="45720" rtlCol="0" anchor="b">
            <a:normAutofit/>
          </a:bodyPr>
          <a:lstStyle>
            <a:lvl1pPr algn="l" defTabSz="914400" rtl="0" eaLnBrk="1" fontAlgn="b" latinLnBrk="0" hangingPunct="1">
              <a:lnSpc>
                <a:spcPct val="85000"/>
              </a:lnSpc>
              <a:spcBef>
                <a:spcPct val="0"/>
              </a:spcBef>
              <a:buNone/>
              <a:defRPr sz="5000" b="1" kern="1200" baseline="0">
                <a:solidFill>
                  <a:schemeClr val="tx1"/>
                </a:solidFill>
                <a:latin typeface="Corbel" charset="0"/>
                <a:ea typeface="Corbel" charset="0"/>
                <a:cs typeface="Corbel" charset="0"/>
              </a:defRPr>
            </a:lvl1pPr>
          </a:lstStyle>
          <a:p>
            <a:endParaRPr lang="en-US" sz="5000" dirty="0"/>
          </a:p>
        </p:txBody>
      </p:sp>
      <p:sp>
        <p:nvSpPr>
          <p:cNvPr id="3" name="Slide Number Placeholder 5"/>
          <p:cNvSpPr txBox="1">
            <a:spLocks/>
          </p:cNvSpPr>
          <p:nvPr userDrawn="1"/>
        </p:nvSpPr>
        <p:spPr>
          <a:xfrm>
            <a:off x="271593" y="6424438"/>
            <a:ext cx="305344" cy="292885"/>
          </a:xfrm>
          <a:prstGeom prst="rect">
            <a:avLst/>
          </a:prstGeom>
        </p:spPr>
        <p:txBody>
          <a:bodyPr vert="horz" lIns="91440" tIns="45720" rIns="91440" bIns="45720" rtlCol="0" anchor="ctr" anchorCtr="1"/>
          <a:lstStyle>
            <a:defPPr>
              <a:defRPr lang="en-US"/>
            </a:defPPr>
            <a:lvl1pPr marL="0" algn="l" defTabSz="914400" rtl="0" eaLnBrk="1" latinLnBrk="0" hangingPunct="1">
              <a:defRPr sz="1300" b="1" kern="1200">
                <a:solidFill>
                  <a:schemeClr val="bg1"/>
                </a:solidFill>
                <a:latin typeface="Trebuchet MS" charset="0"/>
                <a:ea typeface="Trebuchet MS" charset="0"/>
                <a:cs typeface="Trebuchet MS"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5F17B8-507F-E644-928E-C5CCEC3C812F}" type="slidenum">
              <a:rPr lang="en-US" sz="1300" smtClean="0"/>
              <a:pPr/>
              <a:t>‹#›</a:t>
            </a:fld>
            <a:endParaRPr lang="en-US" sz="1300" dirty="0"/>
          </a:p>
        </p:txBody>
      </p:sp>
    </p:spTree>
    <p:extLst>
      <p:ext uri="{BB962C8B-B14F-4D97-AF65-F5344CB8AC3E}">
        <p14:creationId xmlns:p14="http://schemas.microsoft.com/office/powerpoint/2010/main" val="13392992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matchingName="Blank" type="obj">
  <p:cSld name="Blank">
    <p:bg>
      <p:bgPr>
        <a:solidFill>
          <a:schemeClr val="lt1"/>
        </a:solidFill>
        <a:effectLst/>
      </p:bgPr>
    </p:bg>
    <p:spTree>
      <p:nvGrpSpPr>
        <p:cNvPr id="1" name="Shape 15"/>
        <p:cNvGrpSpPr/>
        <p:nvPr/>
      </p:nvGrpSpPr>
      <p:grpSpPr>
        <a:xfrm>
          <a:off x="0" y="0"/>
          <a:ext cx="0" cy="0"/>
          <a:chOff x="0" y="0"/>
          <a:chExt cx="0" cy="0"/>
        </a:xfrm>
      </p:grpSpPr>
      <p:sp>
        <p:nvSpPr>
          <p:cNvPr id="16" name="Google Shape;16;p2"/>
          <p:cNvSpPr/>
          <p:nvPr/>
        </p:nvSpPr>
        <p:spPr>
          <a:xfrm>
            <a:off x="0" y="0"/>
            <a:ext cx="9144000" cy="6858000"/>
          </a:xfrm>
          <a:prstGeom prst="rect">
            <a:avLst/>
          </a:prstGeom>
          <a:blipFill rotWithShape="1">
            <a:blip r:embed="rId2">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7" name="Google Shape;17;p2"/>
          <p:cNvSpPr txBox="1">
            <a:spLocks noGrp="1"/>
          </p:cNvSpPr>
          <p:nvPr>
            <p:ph type="ftr" idx="11"/>
          </p:nvPr>
        </p:nvSpPr>
        <p:spPr>
          <a:xfrm>
            <a:off x="3108960" y="6377941"/>
            <a:ext cx="2926080" cy="276999"/>
          </a:xfrm>
          <a:prstGeom prst="rect">
            <a:avLst/>
          </a:prstGeom>
          <a:noFill/>
          <a:ln>
            <a:noFill/>
          </a:ln>
        </p:spPr>
        <p:txBody>
          <a:bodyPr spcFirstLastPara="1" wrap="square" lIns="0" tIns="0" rIns="0" bIns="0" anchor="t" anchorCtr="0"/>
          <a:lstStyle>
            <a:lvl1pPr marR="0" lvl="0" algn="ctr" rtl="0">
              <a:lnSpc>
                <a:spcPct val="100000"/>
              </a:lnSpc>
              <a:spcBef>
                <a:spcPts val="0"/>
              </a:spcBef>
              <a:spcAft>
                <a:spcPts val="0"/>
              </a:spcAft>
              <a:buClr>
                <a:srgbClr val="000000"/>
              </a:buClr>
              <a:buSzPts val="1400"/>
              <a:buFont typeface="Arial"/>
              <a:buNone/>
              <a:defRPr sz="18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8" name="Google Shape;18;p2"/>
          <p:cNvSpPr txBox="1">
            <a:spLocks noGrp="1"/>
          </p:cNvSpPr>
          <p:nvPr>
            <p:ph type="dt" idx="10"/>
          </p:nvPr>
        </p:nvSpPr>
        <p:spPr>
          <a:xfrm>
            <a:off x="457200" y="6377941"/>
            <a:ext cx="2103120" cy="276999"/>
          </a:xfrm>
          <a:prstGeom prst="rect">
            <a:avLst/>
          </a:prstGeom>
          <a:noFill/>
          <a:ln>
            <a:noFill/>
          </a:ln>
        </p:spPr>
        <p:txBody>
          <a:bodyPr spcFirstLastPara="1" wrap="square" lIns="0" tIns="0" rIns="0" bIns="0" anchor="t" anchorCtr="0"/>
          <a:lstStyle>
            <a:lvl1pPr marR="0" lvl="0" algn="l" rtl="0">
              <a:lnSpc>
                <a:spcPct val="100000"/>
              </a:lnSpc>
              <a:spcBef>
                <a:spcPts val="0"/>
              </a:spcBef>
              <a:spcAft>
                <a:spcPts val="0"/>
              </a:spcAft>
              <a:buClr>
                <a:srgbClr val="000000"/>
              </a:buClr>
              <a:buSzPts val="1400"/>
              <a:buFont typeface="Arial"/>
              <a:buNone/>
              <a:defRPr sz="18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9" name="Google Shape;19;p2"/>
          <p:cNvSpPr txBox="1">
            <a:spLocks noGrp="1"/>
          </p:cNvSpPr>
          <p:nvPr>
            <p:ph type="sldNum" idx="12"/>
          </p:nvPr>
        </p:nvSpPr>
        <p:spPr>
          <a:xfrm>
            <a:off x="6583680" y="6377941"/>
            <a:ext cx="2103120" cy="276999"/>
          </a:xfrm>
          <a:prstGeom prst="rect">
            <a:avLst/>
          </a:prstGeom>
          <a:noFill/>
          <a:ln>
            <a:noFill/>
          </a:ln>
        </p:spPr>
        <p:txBody>
          <a:bodyPr spcFirstLastPara="1" wrap="square" lIns="0" tIns="0" rIns="0" bIns="0" anchor="t" anchorCtr="0">
            <a:noAutofit/>
          </a:bodyPr>
          <a:lstStyle>
            <a:lvl1pPr marL="0" marR="0" lvl="0"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6673048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matchingName="Title and Content">
  <p:cSld name="Title and Content">
    <p:bg>
      <p:bgPr>
        <a:solidFill>
          <a:schemeClr val="lt1"/>
        </a:solidFill>
        <a:effectLst/>
      </p:bgPr>
    </p:bg>
    <p:spTree>
      <p:nvGrpSpPr>
        <p:cNvPr id="1" name="Shape 20"/>
        <p:cNvGrpSpPr/>
        <p:nvPr/>
      </p:nvGrpSpPr>
      <p:grpSpPr>
        <a:xfrm>
          <a:off x="0" y="0"/>
          <a:ext cx="0" cy="0"/>
          <a:chOff x="0" y="0"/>
          <a:chExt cx="0" cy="0"/>
        </a:xfrm>
      </p:grpSpPr>
      <p:sp>
        <p:nvSpPr>
          <p:cNvPr id="21" name="Google Shape;21;p3"/>
          <p:cNvSpPr/>
          <p:nvPr/>
        </p:nvSpPr>
        <p:spPr>
          <a:xfrm>
            <a:off x="0" y="0"/>
            <a:ext cx="3048000" cy="6858000"/>
          </a:xfrm>
          <a:prstGeom prst="rect">
            <a:avLst/>
          </a:prstGeom>
          <a:blipFill rotWithShape="1">
            <a:blip r:embed="rId2">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2" name="Google Shape;22;p3"/>
          <p:cNvSpPr txBox="1">
            <a:spLocks noGrp="1"/>
          </p:cNvSpPr>
          <p:nvPr>
            <p:ph type="title"/>
          </p:nvPr>
        </p:nvSpPr>
        <p:spPr>
          <a:xfrm>
            <a:off x="633729" y="1340351"/>
            <a:ext cx="7876540" cy="276999"/>
          </a:xfrm>
          <a:prstGeom prst="rect">
            <a:avLst/>
          </a:prstGeom>
          <a:noFill/>
          <a:ln>
            <a:noFill/>
          </a:ln>
        </p:spPr>
        <p:txBody>
          <a:bodyPr spcFirstLastPara="1" wrap="square" lIns="0" tIns="0" rIns="0" bIns="0" anchor="t" anchorCtr="0"/>
          <a:lstStyle>
            <a:lvl1pPr marR="0" lvl="0" algn="l" rtl="0">
              <a:lnSpc>
                <a:spcPct val="100000"/>
              </a:lnSpc>
              <a:spcBef>
                <a:spcPts val="0"/>
              </a:spcBef>
              <a:spcAft>
                <a:spcPts val="0"/>
              </a:spcAft>
              <a:buClr>
                <a:srgbClr val="000000"/>
              </a:buClr>
              <a:buSzPts val="1400"/>
              <a:buFont typeface="Arial"/>
              <a:buNone/>
              <a:defRPr sz="1800" b="0" i="0" u="none" strike="noStrike" cap="none">
                <a:solidFill>
                  <a:srgbClr val="58595B"/>
                </a:solidFill>
                <a:latin typeface="Open Sans"/>
                <a:ea typeface="Open Sans"/>
                <a:cs typeface="Open Sans"/>
                <a:sym typeface="Open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3" name="Google Shape;23;p3"/>
          <p:cNvSpPr txBox="1">
            <a:spLocks noGrp="1"/>
          </p:cNvSpPr>
          <p:nvPr>
            <p:ph type="body" idx="1"/>
          </p:nvPr>
        </p:nvSpPr>
        <p:spPr>
          <a:xfrm>
            <a:off x="633729" y="1340351"/>
            <a:ext cx="7876540" cy="276999"/>
          </a:xfrm>
          <a:prstGeom prst="rect">
            <a:avLst/>
          </a:prstGeom>
          <a:noFill/>
          <a:ln>
            <a:noFill/>
          </a:ln>
        </p:spPr>
        <p:txBody>
          <a:bodyPr spcFirstLastPara="1" wrap="square" lIns="0" tIns="0" rIns="0" bIns="0" anchor="t" anchorCtr="0"/>
          <a:lstStyle>
            <a:lvl1pPr marL="457200" marR="0" lvl="0" indent="-228600" algn="l" rtl="0">
              <a:lnSpc>
                <a:spcPct val="100000"/>
              </a:lnSpc>
              <a:spcBef>
                <a:spcPts val="0"/>
              </a:spcBef>
              <a:spcAft>
                <a:spcPts val="0"/>
              </a:spcAft>
              <a:buClr>
                <a:srgbClr val="000000"/>
              </a:buClr>
              <a:buSzPts val="1400"/>
              <a:buFont typeface="Arial"/>
              <a:buNone/>
              <a:defRPr sz="1800" b="0" i="0" u="none" strike="noStrike" cap="none">
                <a:solidFill>
                  <a:srgbClr val="58595B"/>
                </a:solidFill>
                <a:latin typeface="Open Sans"/>
                <a:ea typeface="Open Sans"/>
                <a:cs typeface="Open Sans"/>
                <a:sym typeface="Open Sans"/>
              </a:defRPr>
            </a:lvl1pPr>
            <a:lvl2pPr marL="914400" marR="0" lvl="1"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9pPr>
          </a:lstStyle>
          <a:p>
            <a:endParaRPr/>
          </a:p>
        </p:txBody>
      </p:sp>
      <p:sp>
        <p:nvSpPr>
          <p:cNvPr id="24" name="Google Shape;24;p3"/>
          <p:cNvSpPr txBox="1">
            <a:spLocks noGrp="1"/>
          </p:cNvSpPr>
          <p:nvPr>
            <p:ph type="ftr" idx="11"/>
          </p:nvPr>
        </p:nvSpPr>
        <p:spPr>
          <a:xfrm>
            <a:off x="3108960" y="6377942"/>
            <a:ext cx="2926080" cy="123111"/>
          </a:xfrm>
          <a:prstGeom prst="rect">
            <a:avLst/>
          </a:prstGeom>
          <a:noFill/>
          <a:ln>
            <a:noFill/>
          </a:ln>
        </p:spPr>
        <p:txBody>
          <a:bodyPr spcFirstLastPara="1" wrap="square" lIns="0" tIns="0" rIns="0" bIns="0" anchor="t" anchorCtr="0"/>
          <a:lstStyle>
            <a:lvl1pPr marR="0" lvl="0" algn="ctr" rtl="0">
              <a:lnSpc>
                <a:spcPct val="100000"/>
              </a:lnSpc>
              <a:spcBef>
                <a:spcPts val="0"/>
              </a:spcBef>
              <a:spcAft>
                <a:spcPts val="0"/>
              </a:spcAft>
              <a:buClr>
                <a:srgbClr val="000000"/>
              </a:buClr>
              <a:buSzPts val="1400"/>
              <a:buFont typeface="Arial"/>
              <a:buNone/>
              <a:defRPr sz="8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25" name="Google Shape;25;p3"/>
          <p:cNvSpPr txBox="1">
            <a:spLocks noGrp="1"/>
          </p:cNvSpPr>
          <p:nvPr>
            <p:ph type="sldNum" idx="12"/>
          </p:nvPr>
        </p:nvSpPr>
        <p:spPr>
          <a:xfrm>
            <a:off x="6583680" y="6377941"/>
            <a:ext cx="2103120" cy="276999"/>
          </a:xfrm>
          <a:prstGeom prst="rect">
            <a:avLst/>
          </a:prstGeom>
          <a:noFill/>
          <a:ln>
            <a:noFill/>
          </a:ln>
        </p:spPr>
        <p:txBody>
          <a:bodyPr spcFirstLastPara="1" wrap="square" lIns="0" tIns="0" rIns="0" bIns="0" anchor="t" anchorCtr="0">
            <a:noAutofit/>
          </a:bodyPr>
          <a:lstStyle>
            <a:lvl1pPr marL="0" marR="0" lvl="0"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428482199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3_Basic Layout">
  <p:cSld name="3_Basic Layout">
    <p:spTree>
      <p:nvGrpSpPr>
        <p:cNvPr id="1" name="Shape 260"/>
        <p:cNvGrpSpPr/>
        <p:nvPr/>
      </p:nvGrpSpPr>
      <p:grpSpPr>
        <a:xfrm>
          <a:off x="0" y="0"/>
          <a:ext cx="0" cy="0"/>
          <a:chOff x="0" y="0"/>
          <a:chExt cx="0" cy="0"/>
        </a:xfrm>
      </p:grpSpPr>
      <p:sp>
        <p:nvSpPr>
          <p:cNvPr id="261" name="Google Shape;261;p44"/>
          <p:cNvSpPr/>
          <p:nvPr/>
        </p:nvSpPr>
        <p:spPr>
          <a:xfrm>
            <a:off x="0" y="4533123"/>
            <a:ext cx="9144000" cy="2324877"/>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Arial"/>
              <a:ea typeface="Arial"/>
              <a:cs typeface="Arial"/>
              <a:sym typeface="Arial"/>
            </a:endParaRPr>
          </a:p>
        </p:txBody>
      </p:sp>
      <p:sp>
        <p:nvSpPr>
          <p:cNvPr id="262" name="Google Shape;262;p44"/>
          <p:cNvSpPr txBox="1">
            <a:spLocks noGrp="1"/>
          </p:cNvSpPr>
          <p:nvPr>
            <p:ph type="body" idx="1"/>
          </p:nvPr>
        </p:nvSpPr>
        <p:spPr>
          <a:xfrm>
            <a:off x="0" y="164638"/>
            <a:ext cx="9144000" cy="768085"/>
          </a:xfrm>
          <a:prstGeom prst="rect">
            <a:avLst/>
          </a:prstGeom>
          <a:noFill/>
          <a:ln>
            <a:noFill/>
          </a:ln>
        </p:spPr>
        <p:txBody>
          <a:bodyPr spcFirstLastPara="1" wrap="square" lIns="91425" tIns="45700" rIns="91425" bIns="45700" anchor="ctr" anchorCtr="0"/>
          <a:lstStyle>
            <a:lvl1pPr marL="457200" marR="0" lvl="0" indent="-228600" algn="ctr" rtl="0">
              <a:spcBef>
                <a:spcPts val="720"/>
              </a:spcBef>
              <a:spcAft>
                <a:spcPts val="0"/>
              </a:spcAft>
              <a:buClr>
                <a:srgbClr val="3F3F3F"/>
              </a:buClr>
              <a:buSzPts val="3600"/>
              <a:buFont typeface="Arial"/>
              <a:buNone/>
              <a:defRPr sz="3600" b="0" i="0" u="none" strike="noStrike" cap="none">
                <a:solidFill>
                  <a:srgbClr val="3F3F3F"/>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63" name="Google Shape;263;p44"/>
          <p:cNvSpPr txBox="1">
            <a:spLocks noGrp="1"/>
          </p:cNvSpPr>
          <p:nvPr>
            <p:ph type="body" idx="2"/>
          </p:nvPr>
        </p:nvSpPr>
        <p:spPr>
          <a:xfrm>
            <a:off x="0" y="932723"/>
            <a:ext cx="9144000" cy="384043"/>
          </a:xfrm>
          <a:prstGeom prst="rect">
            <a:avLst/>
          </a:prstGeom>
          <a:noFill/>
          <a:ln>
            <a:noFill/>
          </a:ln>
        </p:spPr>
        <p:txBody>
          <a:bodyPr spcFirstLastPara="1" wrap="square" lIns="91425" tIns="45700" rIns="91425" bIns="45700" anchor="ctr" anchorCtr="0"/>
          <a:lstStyle>
            <a:lvl1pPr marL="457200" marR="0" lvl="0" indent="-228600" algn="ctr" rtl="0">
              <a:spcBef>
                <a:spcPts val="280"/>
              </a:spcBef>
              <a:spcAft>
                <a:spcPts val="0"/>
              </a:spcAft>
              <a:buClr>
                <a:srgbClr val="3F3F3F"/>
              </a:buClr>
              <a:buSzPts val="1400"/>
              <a:buFont typeface="Arial"/>
              <a:buNone/>
              <a:defRPr sz="1400" b="0" i="0" u="none" strike="noStrike" cap="none">
                <a:solidFill>
                  <a:srgbClr val="3F3F3F"/>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64" name="Google Shape;264;p44"/>
          <p:cNvSpPr/>
          <p:nvPr/>
        </p:nvSpPr>
        <p:spPr>
          <a:xfrm>
            <a:off x="4043561" y="3813043"/>
            <a:ext cx="1080120" cy="1440160"/>
          </a:xfrm>
          <a:prstGeom prst="ellipse">
            <a:avLst/>
          </a:prstGeom>
          <a:solidFill>
            <a:schemeClr val="accent1"/>
          </a:solidFill>
          <a:ln w="635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Arial"/>
              <a:ea typeface="Arial"/>
              <a:cs typeface="Arial"/>
              <a:sym typeface="Arial"/>
            </a:endParaRPr>
          </a:p>
        </p:txBody>
      </p:sp>
      <p:pic>
        <p:nvPicPr>
          <p:cNvPr id="265" name="Google Shape;265;p44" descr="E:\002-KIMS BUSINESS\007-02-Fullslidesppt-Contents\20161228\02-edu\bulb-item.png"/>
          <p:cNvPicPr preferRelativeResize="0"/>
          <p:nvPr/>
        </p:nvPicPr>
        <p:blipFill rotWithShape="1">
          <a:blip r:embed="rId2">
            <a:alphaModFix/>
          </a:blip>
          <a:srcRect/>
          <a:stretch/>
        </p:blipFill>
        <p:spPr>
          <a:xfrm>
            <a:off x="4408057" y="4013590"/>
            <a:ext cx="351128" cy="1039068"/>
          </a:xfrm>
          <a:prstGeom prst="rect">
            <a:avLst/>
          </a:prstGeom>
          <a:noFill/>
          <a:ln>
            <a:noFill/>
          </a:ln>
        </p:spPr>
      </p:pic>
    </p:spTree>
    <p:extLst>
      <p:ext uri="{BB962C8B-B14F-4D97-AF65-F5344CB8AC3E}">
        <p14:creationId xmlns:p14="http://schemas.microsoft.com/office/powerpoint/2010/main" val="277241688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4322FF5-3843-3340-B818-1FF95D2F8B7F}" type="datetimeFigureOut">
              <a:rPr lang="en-US" smtClean="0"/>
              <a:t>10/5/18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219915-9A8D-5E48-A51E-39F0E2B71749}" type="slidenum">
              <a:rPr lang="en-US" smtClean="0"/>
              <a:t>‹#›</a:t>
            </a:fld>
            <a:endParaRPr lang="en-US"/>
          </a:p>
        </p:txBody>
      </p:sp>
    </p:spTree>
    <p:extLst>
      <p:ext uri="{BB962C8B-B14F-4D97-AF65-F5344CB8AC3E}">
        <p14:creationId xmlns:p14="http://schemas.microsoft.com/office/powerpoint/2010/main" val="1836807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No Imag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Title 1"/>
          <p:cNvSpPr>
            <a:spLocks noGrp="1"/>
          </p:cNvSpPr>
          <p:nvPr>
            <p:ph type="ctrTitle" hasCustomPrompt="1"/>
          </p:nvPr>
        </p:nvSpPr>
        <p:spPr>
          <a:xfrm>
            <a:off x="570360" y="1479732"/>
            <a:ext cx="6189673" cy="2785534"/>
          </a:xfrm>
          <a:ln>
            <a:noFill/>
          </a:ln>
        </p:spPr>
        <p:txBody>
          <a:bodyPr anchor="b">
            <a:normAutofit/>
          </a:bodyPr>
          <a:lstStyle>
            <a:lvl1pPr algn="l" fontAlgn="b">
              <a:lnSpc>
                <a:spcPct val="85000"/>
              </a:lnSpc>
              <a:defRPr sz="5000" b="1"/>
            </a:lvl1pPr>
          </a:lstStyle>
          <a:p>
            <a:r>
              <a:rPr lang="en-US" dirty="0"/>
              <a:t>Another Title text slide, but with no photo. It is also bottom justified. </a:t>
            </a:r>
          </a:p>
        </p:txBody>
      </p:sp>
      <p:sp>
        <p:nvSpPr>
          <p:cNvPr id="15" name="Subtitle 2"/>
          <p:cNvSpPr>
            <a:spLocks noGrp="1"/>
          </p:cNvSpPr>
          <p:nvPr>
            <p:ph type="subTitle" idx="1" hasCustomPrompt="1"/>
          </p:nvPr>
        </p:nvSpPr>
        <p:spPr>
          <a:xfrm>
            <a:off x="570360" y="4683047"/>
            <a:ext cx="6189673" cy="1134533"/>
          </a:xfrm>
          <a:ln>
            <a:noFill/>
          </a:ln>
        </p:spPr>
        <p:txBody>
          <a:bodyPr/>
          <a:lstStyle>
            <a:lvl1pPr marL="0" indent="0" algn="l" fontAlgn="t">
              <a:buNone/>
              <a:defRPr sz="2400" b="1" baseline="0">
                <a:solidFill>
                  <a:schemeClr val="accent1"/>
                </a:solidFill>
                <a:latin typeface="Corbel" charset="0"/>
                <a:ea typeface="Corbel" charset="0"/>
                <a:cs typeface="Corbel"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This is the area for Subtitle text. It can also be used for intro text. If not used, move the title text box lower down the slide.</a:t>
            </a:r>
          </a:p>
        </p:txBody>
      </p:sp>
      <p:sp>
        <p:nvSpPr>
          <p:cNvPr id="16" name="Title 1"/>
          <p:cNvSpPr txBox="1">
            <a:spLocks/>
          </p:cNvSpPr>
          <p:nvPr userDrawn="1"/>
        </p:nvSpPr>
        <p:spPr>
          <a:xfrm>
            <a:off x="1657351" y="1600209"/>
            <a:ext cx="3435350" cy="2690811"/>
          </a:xfrm>
          <a:prstGeom prst="rect">
            <a:avLst/>
          </a:prstGeom>
        </p:spPr>
        <p:txBody>
          <a:bodyPr vert="horz" lIns="91440" tIns="45720" rIns="91440" bIns="45720" rtlCol="0" anchor="b">
            <a:normAutofit/>
          </a:bodyPr>
          <a:lstStyle>
            <a:lvl1pPr algn="l" defTabSz="914400" rtl="0" eaLnBrk="1" fontAlgn="b" latinLnBrk="0" hangingPunct="1">
              <a:lnSpc>
                <a:spcPct val="85000"/>
              </a:lnSpc>
              <a:spcBef>
                <a:spcPct val="0"/>
              </a:spcBef>
              <a:buNone/>
              <a:defRPr sz="5000" b="1" kern="1200" baseline="0">
                <a:solidFill>
                  <a:schemeClr val="tx1"/>
                </a:solidFill>
                <a:latin typeface="Corbel" charset="0"/>
                <a:ea typeface="Corbel" charset="0"/>
                <a:cs typeface="Corbel" charset="0"/>
              </a:defRPr>
            </a:lvl1pPr>
          </a:lstStyle>
          <a:p>
            <a:endParaRPr lang="en-US" sz="5000" dirty="0"/>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640827" y="140757"/>
            <a:ext cx="1410382" cy="313809"/>
          </a:xfrm>
          <a:prstGeom prst="rect">
            <a:avLst/>
          </a:prstGeom>
        </p:spPr>
      </p:pic>
      <p:pic>
        <p:nvPicPr>
          <p:cNvPr id="2" name="Picture 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55941" y="140757"/>
            <a:ext cx="760565" cy="753390"/>
          </a:xfrm>
          <a:prstGeom prst="rect">
            <a:avLst/>
          </a:prstGeom>
        </p:spPr>
      </p:pic>
    </p:spTree>
    <p:extLst>
      <p:ext uri="{BB962C8B-B14F-4D97-AF65-F5344CB8AC3E}">
        <p14:creationId xmlns:p14="http://schemas.microsoft.com/office/powerpoint/2010/main" val="15808907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Intro (No Image)">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6" name="Title 1"/>
          <p:cNvSpPr txBox="1">
            <a:spLocks/>
          </p:cNvSpPr>
          <p:nvPr userDrawn="1"/>
        </p:nvSpPr>
        <p:spPr>
          <a:xfrm>
            <a:off x="1657351" y="1600209"/>
            <a:ext cx="3435350" cy="2690811"/>
          </a:xfrm>
          <a:prstGeom prst="rect">
            <a:avLst/>
          </a:prstGeom>
        </p:spPr>
        <p:txBody>
          <a:bodyPr vert="horz" lIns="91440" tIns="45720" rIns="91440" bIns="45720" rtlCol="0" anchor="b">
            <a:normAutofit/>
          </a:bodyPr>
          <a:lstStyle>
            <a:lvl1pPr algn="l" defTabSz="914400" rtl="0" eaLnBrk="1" fontAlgn="b" latinLnBrk="0" hangingPunct="1">
              <a:lnSpc>
                <a:spcPct val="85000"/>
              </a:lnSpc>
              <a:spcBef>
                <a:spcPct val="0"/>
              </a:spcBef>
              <a:buNone/>
              <a:defRPr sz="5000" b="1" kern="1200" baseline="0">
                <a:solidFill>
                  <a:schemeClr val="tx1"/>
                </a:solidFill>
                <a:latin typeface="Corbel" charset="0"/>
                <a:ea typeface="Corbel" charset="0"/>
                <a:cs typeface="Corbel" charset="0"/>
              </a:defRPr>
            </a:lvl1pPr>
          </a:lstStyle>
          <a:p>
            <a:endParaRPr lang="en-US" sz="5000" dirty="0"/>
          </a:p>
        </p:txBody>
      </p:sp>
      <p:sp>
        <p:nvSpPr>
          <p:cNvPr id="14" name="Title 1"/>
          <p:cNvSpPr>
            <a:spLocks noGrp="1"/>
          </p:cNvSpPr>
          <p:nvPr>
            <p:ph type="ctrTitle" hasCustomPrompt="1"/>
          </p:nvPr>
        </p:nvSpPr>
        <p:spPr>
          <a:xfrm>
            <a:off x="831613" y="2119091"/>
            <a:ext cx="6785666" cy="1608187"/>
          </a:xfrm>
          <a:ln>
            <a:noFill/>
          </a:ln>
        </p:spPr>
        <p:txBody>
          <a:bodyPr anchor="t" anchorCtr="0">
            <a:noAutofit/>
          </a:bodyPr>
          <a:lstStyle>
            <a:lvl1pPr algn="l" fontAlgn="t">
              <a:lnSpc>
                <a:spcPct val="85000"/>
              </a:lnSpc>
              <a:defRPr sz="4500" b="1" baseline="0"/>
            </a:lvl1pPr>
          </a:lstStyle>
          <a:p>
            <a:r>
              <a:rPr lang="en-US" dirty="0"/>
              <a:t>Section intro slide. Text is top justified to nestle under the optional section number.</a:t>
            </a:r>
          </a:p>
        </p:txBody>
      </p:sp>
      <p:sp>
        <p:nvSpPr>
          <p:cNvPr id="15" name="Subtitle 2"/>
          <p:cNvSpPr>
            <a:spLocks noGrp="1"/>
          </p:cNvSpPr>
          <p:nvPr>
            <p:ph type="subTitle" idx="1" hasCustomPrompt="1"/>
          </p:nvPr>
        </p:nvSpPr>
        <p:spPr>
          <a:xfrm>
            <a:off x="1422222" y="3941122"/>
            <a:ext cx="6195061" cy="1134533"/>
          </a:xfrm>
          <a:ln>
            <a:noFill/>
          </a:ln>
        </p:spPr>
        <p:txBody>
          <a:bodyPr>
            <a:noAutofit/>
          </a:bodyPr>
          <a:lstStyle>
            <a:lvl1pPr marL="0" indent="0" algn="l" fontAlgn="t">
              <a:lnSpc>
                <a:spcPct val="100000"/>
              </a:lnSpc>
              <a:buNone/>
              <a:defRPr sz="2600" b="1" baseline="0">
                <a:solidFill>
                  <a:schemeClr val="tx2"/>
                </a:solidFill>
                <a:latin typeface="Corbel" charset="0"/>
                <a:ea typeface="Corbel" charset="0"/>
                <a:cs typeface="Corbel"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Indented Section Subtitle or section intro text. Remove if not needed.</a:t>
            </a: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003297" y="214955"/>
            <a:ext cx="1993747" cy="443608"/>
          </a:xfrm>
          <a:prstGeom prst="rect">
            <a:avLst/>
          </a:prstGeom>
        </p:spPr>
      </p:pic>
      <p:sp>
        <p:nvSpPr>
          <p:cNvPr id="2" name="Rectangle 1"/>
          <p:cNvSpPr/>
          <p:nvPr userDrawn="1"/>
        </p:nvSpPr>
        <p:spPr>
          <a:xfrm>
            <a:off x="86497" y="6301729"/>
            <a:ext cx="543698" cy="259709"/>
          </a:xfrm>
          <a:prstGeom prst="rect">
            <a:avLst/>
          </a:prstGeom>
          <a:solidFill>
            <a:srgbClr val="E4E6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Slide Number Placeholder 5"/>
          <p:cNvSpPr>
            <a:spLocks noGrp="1"/>
          </p:cNvSpPr>
          <p:nvPr>
            <p:ph type="sldNum" sz="quarter" idx="12"/>
          </p:nvPr>
        </p:nvSpPr>
        <p:spPr>
          <a:xfrm>
            <a:off x="100049" y="6301729"/>
            <a:ext cx="412900" cy="279959"/>
          </a:xfrm>
        </p:spPr>
        <p:txBody>
          <a:bodyPr anchor="ctr" anchorCtr="1"/>
          <a:lstStyle>
            <a:lvl1pPr algn="l">
              <a:defRPr sz="1300" b="1">
                <a:solidFill>
                  <a:schemeClr val="accent1"/>
                </a:solidFill>
                <a:latin typeface="Trebuchet MS" charset="0"/>
                <a:ea typeface="Trebuchet MS" charset="0"/>
                <a:cs typeface="Trebuchet MS" charset="0"/>
              </a:defRPr>
            </a:lvl1pPr>
          </a:lstStyle>
          <a:p>
            <a:fld id="{EB5F17B8-507F-E644-928E-C5CCEC3C812F}" type="slidenum">
              <a:rPr lang="en-US" smtClean="0"/>
              <a:pPr/>
              <a:t>‹#›</a:t>
            </a:fld>
            <a:endParaRPr lang="en-US" dirty="0"/>
          </a:p>
        </p:txBody>
      </p:sp>
    </p:spTree>
    <p:extLst>
      <p:ext uri="{BB962C8B-B14F-4D97-AF65-F5344CB8AC3E}">
        <p14:creationId xmlns:p14="http://schemas.microsoft.com/office/powerpoint/2010/main" val="15261972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 Image Fade Right">
    <p:spTree>
      <p:nvGrpSpPr>
        <p:cNvPr id="1" name=""/>
        <p:cNvGrpSpPr/>
        <p:nvPr/>
      </p:nvGrpSpPr>
      <p:grpSpPr>
        <a:xfrm>
          <a:off x="0" y="0"/>
          <a:ext cx="0" cy="0"/>
          <a:chOff x="0" y="0"/>
          <a:chExt cx="0" cy="0"/>
        </a:xfrm>
      </p:grpSpPr>
      <p:sp>
        <p:nvSpPr>
          <p:cNvPr id="16" name="Title 1"/>
          <p:cNvSpPr txBox="1">
            <a:spLocks/>
          </p:cNvSpPr>
          <p:nvPr userDrawn="1"/>
        </p:nvSpPr>
        <p:spPr>
          <a:xfrm>
            <a:off x="1657351" y="1600209"/>
            <a:ext cx="3435350" cy="2690811"/>
          </a:xfrm>
          <a:prstGeom prst="rect">
            <a:avLst/>
          </a:prstGeom>
        </p:spPr>
        <p:txBody>
          <a:bodyPr vert="horz" lIns="91440" tIns="45720" rIns="91440" bIns="45720" rtlCol="0" anchor="b">
            <a:normAutofit/>
          </a:bodyPr>
          <a:lstStyle>
            <a:lvl1pPr algn="l" defTabSz="914400" rtl="0" eaLnBrk="1" fontAlgn="b" latinLnBrk="0" hangingPunct="1">
              <a:lnSpc>
                <a:spcPct val="85000"/>
              </a:lnSpc>
              <a:spcBef>
                <a:spcPct val="0"/>
              </a:spcBef>
              <a:buNone/>
              <a:defRPr sz="5000" b="1" kern="1200" baseline="0">
                <a:solidFill>
                  <a:schemeClr val="tx1"/>
                </a:solidFill>
                <a:latin typeface="Corbel" charset="0"/>
                <a:ea typeface="Corbel" charset="0"/>
                <a:cs typeface="Corbel" charset="0"/>
              </a:defRPr>
            </a:lvl1pPr>
          </a:lstStyle>
          <a:p>
            <a:endParaRPr lang="en-US" sz="5000" dirty="0"/>
          </a:p>
        </p:txBody>
      </p:sp>
      <p:sp>
        <p:nvSpPr>
          <p:cNvPr id="14" name="Title 1"/>
          <p:cNvSpPr>
            <a:spLocks noGrp="1"/>
          </p:cNvSpPr>
          <p:nvPr>
            <p:ph type="ctrTitle" hasCustomPrompt="1"/>
          </p:nvPr>
        </p:nvSpPr>
        <p:spPr>
          <a:xfrm>
            <a:off x="831617" y="2119091"/>
            <a:ext cx="6189673" cy="1608187"/>
          </a:xfrm>
          <a:ln>
            <a:noFill/>
          </a:ln>
        </p:spPr>
        <p:txBody>
          <a:bodyPr anchor="t" anchorCtr="0">
            <a:noAutofit/>
          </a:bodyPr>
          <a:lstStyle>
            <a:lvl1pPr algn="l" fontAlgn="t">
              <a:lnSpc>
                <a:spcPct val="85000"/>
              </a:lnSpc>
              <a:defRPr sz="4500" b="1" baseline="0"/>
            </a:lvl1pPr>
          </a:lstStyle>
          <a:p>
            <a:r>
              <a:rPr lang="en-US" dirty="0"/>
              <a:t>Section Title text is top justified to nestle under the section number, but can be altered.</a:t>
            </a:r>
          </a:p>
        </p:txBody>
      </p:sp>
      <p:sp>
        <p:nvSpPr>
          <p:cNvPr id="15" name="Subtitle 2"/>
          <p:cNvSpPr>
            <a:spLocks noGrp="1"/>
          </p:cNvSpPr>
          <p:nvPr>
            <p:ph type="subTitle" idx="1" hasCustomPrompt="1"/>
          </p:nvPr>
        </p:nvSpPr>
        <p:spPr>
          <a:xfrm>
            <a:off x="1422220" y="3941122"/>
            <a:ext cx="5363936" cy="1134533"/>
          </a:xfrm>
        </p:spPr>
        <p:txBody>
          <a:bodyPr>
            <a:noAutofit/>
          </a:bodyPr>
          <a:lstStyle>
            <a:lvl1pPr marL="0" indent="0" algn="l" fontAlgn="t">
              <a:lnSpc>
                <a:spcPct val="95000"/>
              </a:lnSpc>
              <a:buNone/>
              <a:defRPr sz="2600" b="1" baseline="0">
                <a:solidFill>
                  <a:schemeClr val="tx2"/>
                </a:solidFill>
                <a:latin typeface="Corbel" charset="0"/>
                <a:ea typeface="Corbel" charset="0"/>
                <a:cs typeface="Corbel"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Section Subtitle text. This indent is intentional, however it can be adjusted if necessary.</a:t>
            </a:r>
          </a:p>
        </p:txBody>
      </p:sp>
      <p:sp>
        <p:nvSpPr>
          <p:cNvPr id="18" name="Slide Number Placeholder 5"/>
          <p:cNvSpPr>
            <a:spLocks noGrp="1"/>
          </p:cNvSpPr>
          <p:nvPr>
            <p:ph type="sldNum" sz="quarter" idx="12"/>
          </p:nvPr>
        </p:nvSpPr>
        <p:spPr>
          <a:xfrm>
            <a:off x="223274" y="6441498"/>
            <a:ext cx="408528" cy="292885"/>
          </a:xfrm>
          <a:prstGeom prst="rect">
            <a:avLst/>
          </a:prstGeom>
        </p:spPr>
        <p:txBody>
          <a:bodyPr anchor="ctr" anchorCtr="1"/>
          <a:lstStyle>
            <a:lvl1pPr algn="l">
              <a:defRPr sz="1300" b="1">
                <a:solidFill>
                  <a:schemeClr val="bg1"/>
                </a:solidFill>
                <a:latin typeface="Trebuchet MS" charset="0"/>
                <a:ea typeface="Trebuchet MS" charset="0"/>
                <a:cs typeface="Trebuchet MS" charset="0"/>
              </a:defRPr>
            </a:lvl1pPr>
          </a:lstStyle>
          <a:p>
            <a:fld id="{EB5F17B8-507F-E644-928E-C5CCEC3C812F}" type="slidenum">
              <a:rPr lang="en-US" smtClean="0"/>
              <a:pPr/>
              <a:t>‹#›</a:t>
            </a:fld>
            <a:endParaRPr lang="en-US"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7538" y="371966"/>
            <a:ext cx="1993747" cy="443608"/>
          </a:xfrm>
          <a:prstGeom prst="rect">
            <a:avLst/>
          </a:prstGeom>
        </p:spPr>
      </p:pic>
    </p:spTree>
    <p:extLst>
      <p:ext uri="{BB962C8B-B14F-4D97-AF65-F5344CB8AC3E}">
        <p14:creationId xmlns:p14="http://schemas.microsoft.com/office/powerpoint/2010/main" val="19785693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Intro - Image Fade Left">
    <p:spTree>
      <p:nvGrpSpPr>
        <p:cNvPr id="1" name=""/>
        <p:cNvGrpSpPr/>
        <p:nvPr/>
      </p:nvGrpSpPr>
      <p:grpSpPr>
        <a:xfrm>
          <a:off x="0" y="0"/>
          <a:ext cx="0" cy="0"/>
          <a:chOff x="0" y="0"/>
          <a:chExt cx="0" cy="0"/>
        </a:xfrm>
      </p:grpSpPr>
      <p:pic>
        <p:nvPicPr>
          <p:cNvPr id="17" name="Picture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6" name="Title 1"/>
          <p:cNvSpPr txBox="1">
            <a:spLocks/>
          </p:cNvSpPr>
          <p:nvPr userDrawn="1"/>
        </p:nvSpPr>
        <p:spPr>
          <a:xfrm>
            <a:off x="1657351" y="1600209"/>
            <a:ext cx="3435350" cy="2690811"/>
          </a:xfrm>
          <a:prstGeom prst="rect">
            <a:avLst/>
          </a:prstGeom>
        </p:spPr>
        <p:txBody>
          <a:bodyPr vert="horz" lIns="91440" tIns="45720" rIns="91440" bIns="45720" rtlCol="0" anchor="b">
            <a:normAutofit/>
          </a:bodyPr>
          <a:lstStyle>
            <a:lvl1pPr algn="l" defTabSz="914400" rtl="0" eaLnBrk="1" fontAlgn="b" latinLnBrk="0" hangingPunct="1">
              <a:lnSpc>
                <a:spcPct val="85000"/>
              </a:lnSpc>
              <a:spcBef>
                <a:spcPct val="0"/>
              </a:spcBef>
              <a:buNone/>
              <a:defRPr sz="5000" b="1" kern="1200" baseline="0">
                <a:solidFill>
                  <a:schemeClr val="tx1"/>
                </a:solidFill>
                <a:latin typeface="Corbel" charset="0"/>
                <a:ea typeface="Corbel" charset="0"/>
                <a:cs typeface="Corbel" charset="0"/>
              </a:defRPr>
            </a:lvl1pPr>
          </a:lstStyle>
          <a:p>
            <a:endParaRPr lang="en-US" sz="5000" dirty="0"/>
          </a:p>
        </p:txBody>
      </p:sp>
      <p:sp>
        <p:nvSpPr>
          <p:cNvPr id="18" name="Slide Number Placeholder 5"/>
          <p:cNvSpPr>
            <a:spLocks noGrp="1"/>
          </p:cNvSpPr>
          <p:nvPr>
            <p:ph type="sldNum" sz="quarter" idx="12"/>
          </p:nvPr>
        </p:nvSpPr>
        <p:spPr>
          <a:xfrm>
            <a:off x="218553" y="6284953"/>
            <a:ext cx="411642" cy="251772"/>
          </a:xfrm>
        </p:spPr>
        <p:txBody>
          <a:bodyPr anchor="ctr" anchorCtr="1"/>
          <a:lstStyle>
            <a:lvl1pPr algn="l">
              <a:defRPr sz="1300" b="1">
                <a:solidFill>
                  <a:schemeClr val="bg1"/>
                </a:solidFill>
                <a:latin typeface="Trebuchet MS" charset="0"/>
                <a:ea typeface="Trebuchet MS" charset="0"/>
                <a:cs typeface="Trebuchet MS" charset="0"/>
              </a:defRPr>
            </a:lvl1pPr>
          </a:lstStyle>
          <a:p>
            <a:fld id="{EB5F17B8-507F-E644-928E-C5CCEC3C812F}" type="slidenum">
              <a:rPr lang="en-US" smtClean="0"/>
              <a:pPr/>
              <a:t>‹#›</a:t>
            </a:fld>
            <a:endParaRPr lang="en-US" dirty="0"/>
          </a:p>
        </p:txBody>
      </p:sp>
      <p:sp>
        <p:nvSpPr>
          <p:cNvPr id="14" name="Title 1"/>
          <p:cNvSpPr>
            <a:spLocks noGrp="1"/>
          </p:cNvSpPr>
          <p:nvPr>
            <p:ph type="ctrTitle" hasCustomPrompt="1"/>
          </p:nvPr>
        </p:nvSpPr>
        <p:spPr>
          <a:xfrm>
            <a:off x="2756267" y="1600209"/>
            <a:ext cx="4545875" cy="2248989"/>
          </a:xfrm>
          <a:ln>
            <a:noFill/>
          </a:ln>
        </p:spPr>
        <p:txBody>
          <a:bodyPr anchor="t" anchorCtr="0">
            <a:noAutofit/>
          </a:bodyPr>
          <a:lstStyle>
            <a:lvl1pPr algn="l" fontAlgn="t">
              <a:lnSpc>
                <a:spcPct val="85000"/>
              </a:lnSpc>
              <a:defRPr sz="4500" b="1" baseline="0"/>
            </a:lvl1pPr>
          </a:lstStyle>
          <a:p>
            <a:r>
              <a:rPr lang="en-US" dirty="0"/>
              <a:t>Section intro slide. Text is top justified to nestle under the optional section number.</a:t>
            </a:r>
          </a:p>
        </p:txBody>
      </p:sp>
      <p:sp>
        <p:nvSpPr>
          <p:cNvPr id="15" name="Subtitle 2"/>
          <p:cNvSpPr>
            <a:spLocks noGrp="1"/>
          </p:cNvSpPr>
          <p:nvPr>
            <p:ph type="subTitle" idx="1" hasCustomPrompt="1"/>
          </p:nvPr>
        </p:nvSpPr>
        <p:spPr>
          <a:xfrm>
            <a:off x="3507380" y="4045625"/>
            <a:ext cx="4656911" cy="1134533"/>
          </a:xfrm>
          <a:ln>
            <a:noFill/>
          </a:ln>
        </p:spPr>
        <p:txBody>
          <a:bodyPr>
            <a:noAutofit/>
          </a:bodyPr>
          <a:lstStyle>
            <a:lvl1pPr marL="0" indent="0" algn="l" fontAlgn="t">
              <a:lnSpc>
                <a:spcPct val="100000"/>
              </a:lnSpc>
              <a:buNone/>
              <a:defRPr sz="2600" b="1" baseline="0">
                <a:solidFill>
                  <a:schemeClr val="tx2"/>
                </a:solidFill>
                <a:latin typeface="Corbel" charset="0"/>
                <a:ea typeface="Corbel" charset="0"/>
                <a:cs typeface="Corbel"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Indented Section Subtitle or section intro text. Remove if not needed.</a:t>
            </a: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72375" y="223837"/>
            <a:ext cx="1410382" cy="313809"/>
          </a:xfrm>
          <a:prstGeom prst="rect">
            <a:avLst/>
          </a:prstGeom>
        </p:spPr>
      </p:pic>
    </p:spTree>
    <p:extLst>
      <p:ext uri="{BB962C8B-B14F-4D97-AF65-F5344CB8AC3E}">
        <p14:creationId xmlns:p14="http://schemas.microsoft.com/office/powerpoint/2010/main" val="12733267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Intro - Angle Cut Image">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6" name="Title 1"/>
          <p:cNvSpPr txBox="1">
            <a:spLocks/>
          </p:cNvSpPr>
          <p:nvPr userDrawn="1"/>
        </p:nvSpPr>
        <p:spPr>
          <a:xfrm>
            <a:off x="1657351" y="1600209"/>
            <a:ext cx="3435350" cy="2690811"/>
          </a:xfrm>
          <a:prstGeom prst="rect">
            <a:avLst/>
          </a:prstGeom>
        </p:spPr>
        <p:txBody>
          <a:bodyPr vert="horz" lIns="91440" tIns="45720" rIns="91440" bIns="45720" rtlCol="0" anchor="b">
            <a:normAutofit/>
          </a:bodyPr>
          <a:lstStyle>
            <a:lvl1pPr algn="l" defTabSz="914400" rtl="0" eaLnBrk="1" fontAlgn="b" latinLnBrk="0" hangingPunct="1">
              <a:lnSpc>
                <a:spcPct val="85000"/>
              </a:lnSpc>
              <a:spcBef>
                <a:spcPct val="0"/>
              </a:spcBef>
              <a:buNone/>
              <a:defRPr sz="5000" b="1" kern="1200" baseline="0">
                <a:solidFill>
                  <a:schemeClr val="tx1"/>
                </a:solidFill>
                <a:latin typeface="Corbel" charset="0"/>
                <a:ea typeface="Corbel" charset="0"/>
                <a:cs typeface="Corbel" charset="0"/>
              </a:defRPr>
            </a:lvl1pPr>
          </a:lstStyle>
          <a:p>
            <a:endParaRPr lang="en-US" sz="5000" dirty="0"/>
          </a:p>
        </p:txBody>
      </p:sp>
      <p:sp>
        <p:nvSpPr>
          <p:cNvPr id="14" name="Title 1"/>
          <p:cNvSpPr>
            <a:spLocks noGrp="1"/>
          </p:cNvSpPr>
          <p:nvPr>
            <p:ph type="ctrTitle" hasCustomPrompt="1"/>
          </p:nvPr>
        </p:nvSpPr>
        <p:spPr>
          <a:xfrm>
            <a:off x="4395652" y="1821119"/>
            <a:ext cx="4323806" cy="2248989"/>
          </a:xfrm>
          <a:ln>
            <a:noFill/>
          </a:ln>
        </p:spPr>
        <p:txBody>
          <a:bodyPr anchor="t" anchorCtr="0">
            <a:noAutofit/>
          </a:bodyPr>
          <a:lstStyle>
            <a:lvl1pPr algn="l" fontAlgn="t">
              <a:lnSpc>
                <a:spcPct val="85000"/>
              </a:lnSpc>
              <a:defRPr sz="4500" b="1" baseline="0"/>
            </a:lvl1pPr>
          </a:lstStyle>
          <a:p>
            <a:r>
              <a:rPr lang="en-US" dirty="0"/>
              <a:t>Section intro slide with no subtitle. Text is top justified to nestle under optional section number.</a:t>
            </a:r>
          </a:p>
        </p:txBody>
      </p:sp>
      <p:sp>
        <p:nvSpPr>
          <p:cNvPr id="18" name="Slide Number Placeholder 5"/>
          <p:cNvSpPr>
            <a:spLocks noGrp="1"/>
          </p:cNvSpPr>
          <p:nvPr>
            <p:ph type="sldNum" sz="quarter" idx="12"/>
          </p:nvPr>
        </p:nvSpPr>
        <p:spPr>
          <a:xfrm>
            <a:off x="265050" y="6377942"/>
            <a:ext cx="305344" cy="292885"/>
          </a:xfrm>
        </p:spPr>
        <p:txBody>
          <a:bodyPr anchor="ctr" anchorCtr="1"/>
          <a:lstStyle>
            <a:lvl1pPr algn="l">
              <a:defRPr sz="1300" b="1">
                <a:solidFill>
                  <a:schemeClr val="bg1"/>
                </a:solidFill>
                <a:latin typeface="Trebuchet MS" charset="0"/>
                <a:ea typeface="Trebuchet MS" charset="0"/>
                <a:cs typeface="Trebuchet MS" charset="0"/>
              </a:defRPr>
            </a:lvl1pPr>
          </a:lstStyle>
          <a:p>
            <a:fld id="{EB5F17B8-507F-E644-928E-C5CCEC3C812F}" type="slidenum">
              <a:rPr lang="en-US" smtClean="0"/>
              <a:pPr/>
              <a:t>‹#›</a:t>
            </a:fld>
            <a:endParaRPr lang="en-US" dirty="0"/>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72375" y="223837"/>
            <a:ext cx="1410382" cy="313809"/>
          </a:xfrm>
          <a:prstGeom prst="rect">
            <a:avLst/>
          </a:prstGeom>
        </p:spPr>
      </p:pic>
    </p:spTree>
    <p:extLst>
      <p:ext uri="{BB962C8B-B14F-4D97-AF65-F5344CB8AC3E}">
        <p14:creationId xmlns:p14="http://schemas.microsoft.com/office/powerpoint/2010/main" val="720580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Content Slide - Angle Cut Image">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Slide Number Placeholder 5"/>
          <p:cNvSpPr txBox="1">
            <a:spLocks/>
          </p:cNvSpPr>
          <p:nvPr userDrawn="1"/>
        </p:nvSpPr>
        <p:spPr>
          <a:xfrm>
            <a:off x="270861" y="6439935"/>
            <a:ext cx="305344" cy="292885"/>
          </a:xfrm>
          <a:prstGeom prst="rect">
            <a:avLst/>
          </a:prstGeom>
        </p:spPr>
        <p:txBody>
          <a:bodyPr vert="horz" lIns="91440" tIns="45720" rIns="91440" bIns="45720" rtlCol="0" anchor="ctr" anchorCtr="1"/>
          <a:lstStyle>
            <a:defPPr>
              <a:defRPr lang="en-US"/>
            </a:defPPr>
            <a:lvl1pPr marL="0" algn="l" defTabSz="914400" rtl="0" eaLnBrk="1" latinLnBrk="0" hangingPunct="1">
              <a:defRPr sz="1300" b="1" kern="1200">
                <a:solidFill>
                  <a:schemeClr val="bg1"/>
                </a:solidFill>
                <a:latin typeface="Trebuchet MS" charset="0"/>
                <a:ea typeface="Trebuchet MS" charset="0"/>
                <a:cs typeface="Trebuchet MS"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5F17B8-507F-E644-928E-C5CCEC3C812F}" type="slidenum">
              <a:rPr lang="en-US" sz="1300" smtClean="0"/>
              <a:pPr/>
              <a:t>‹#›</a:t>
            </a:fld>
            <a:endParaRPr lang="en-US" sz="1300" dirty="0"/>
          </a:p>
        </p:txBody>
      </p:sp>
      <p:sp>
        <p:nvSpPr>
          <p:cNvPr id="2" name="Title 1"/>
          <p:cNvSpPr>
            <a:spLocks noGrp="1"/>
          </p:cNvSpPr>
          <p:nvPr>
            <p:ph type="title" hasCustomPrompt="1"/>
          </p:nvPr>
        </p:nvSpPr>
        <p:spPr>
          <a:xfrm>
            <a:off x="628654" y="365129"/>
            <a:ext cx="5269231" cy="1325563"/>
          </a:xfrm>
          <a:ln>
            <a:noFill/>
          </a:ln>
        </p:spPr>
        <p:txBody>
          <a:bodyPr/>
          <a:lstStyle>
            <a:lvl1pPr>
              <a:defRPr baseline="0"/>
            </a:lvl1pPr>
          </a:lstStyle>
          <a:p>
            <a:r>
              <a:rPr lang="en-US" dirty="0"/>
              <a:t>Content Slide w/angle cut photo on right side of page</a:t>
            </a:r>
          </a:p>
        </p:txBody>
      </p:sp>
      <p:sp>
        <p:nvSpPr>
          <p:cNvPr id="3" name="Content Placeholder 2"/>
          <p:cNvSpPr>
            <a:spLocks noGrp="1"/>
          </p:cNvSpPr>
          <p:nvPr>
            <p:ph idx="1" hasCustomPrompt="1"/>
          </p:nvPr>
        </p:nvSpPr>
        <p:spPr>
          <a:xfrm>
            <a:off x="628651" y="1825625"/>
            <a:ext cx="5269230" cy="4351338"/>
          </a:xfrm>
          <a:ln>
            <a:noFill/>
          </a:ln>
        </p:spPr>
        <p:txBody>
          <a:bodyPr/>
          <a:lstStyle>
            <a:lvl1pPr>
              <a:defRPr baseline="0"/>
            </a:lvl1pPr>
            <a:lvl2pPr>
              <a:defRPr baseline="0"/>
            </a:lvl2pPr>
            <a:lvl3pPr>
              <a:defRPr baseline="0"/>
            </a:lvl3pPr>
            <a:lvl4pPr>
              <a:defRPr baseline="0"/>
            </a:lvl4pPr>
          </a:lstStyle>
          <a:p>
            <a:pPr lvl="0"/>
            <a:r>
              <a:rPr lang="en-US" dirty="0"/>
              <a:t>This is the Level 1 content style, used for primary slide text.</a:t>
            </a:r>
          </a:p>
          <a:p>
            <a:pPr lvl="1"/>
            <a:r>
              <a:rPr lang="en-US" dirty="0"/>
              <a:t>Level 2 content is bulleted, using the same color as level 1 content.</a:t>
            </a:r>
          </a:p>
          <a:p>
            <a:pPr lvl="2"/>
            <a:r>
              <a:rPr lang="en-US" dirty="0"/>
              <a:t>Level 3 content, which can be used if more detail is needed under level 2 content.</a:t>
            </a:r>
          </a:p>
          <a:p>
            <a:pPr lvl="3"/>
            <a:r>
              <a:rPr lang="en-US" dirty="0"/>
              <a:t>Level 4 content, which can be used if more detail in needed under level 3 content. Use level 4 sparingly and keep content concise.</a:t>
            </a:r>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72375" y="223837"/>
            <a:ext cx="1410382" cy="313809"/>
          </a:xfrm>
          <a:prstGeom prst="rect">
            <a:avLst/>
          </a:prstGeom>
        </p:spPr>
      </p:pic>
    </p:spTree>
    <p:extLst>
      <p:ext uri="{BB962C8B-B14F-4D97-AF65-F5344CB8AC3E}">
        <p14:creationId xmlns:p14="http://schemas.microsoft.com/office/powerpoint/2010/main" val="2852005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Content Slide - Small Image with Quote Area">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Slide Number Placeholder 5"/>
          <p:cNvSpPr txBox="1">
            <a:spLocks/>
          </p:cNvSpPr>
          <p:nvPr userDrawn="1"/>
        </p:nvSpPr>
        <p:spPr>
          <a:xfrm>
            <a:off x="270861" y="6369208"/>
            <a:ext cx="305344" cy="292885"/>
          </a:xfrm>
          <a:prstGeom prst="rect">
            <a:avLst/>
          </a:prstGeom>
        </p:spPr>
        <p:txBody>
          <a:bodyPr vert="horz" lIns="91440" tIns="45720" rIns="91440" bIns="45720" rtlCol="0" anchor="ctr" anchorCtr="1"/>
          <a:lstStyle>
            <a:defPPr>
              <a:defRPr lang="en-US"/>
            </a:defPPr>
            <a:lvl1pPr marL="0" algn="l" defTabSz="914400" rtl="0" eaLnBrk="1" latinLnBrk="0" hangingPunct="1">
              <a:defRPr sz="1300" b="1" kern="1200">
                <a:solidFill>
                  <a:schemeClr val="bg1"/>
                </a:solidFill>
                <a:latin typeface="Trebuchet MS" charset="0"/>
                <a:ea typeface="Trebuchet MS" charset="0"/>
                <a:cs typeface="Trebuchet MS"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5F17B8-507F-E644-928E-C5CCEC3C812F}" type="slidenum">
              <a:rPr lang="en-US" sz="1300" smtClean="0"/>
              <a:pPr/>
              <a:t>‹#›</a:t>
            </a:fld>
            <a:endParaRPr lang="en-US" sz="1300" dirty="0"/>
          </a:p>
        </p:txBody>
      </p:sp>
      <p:sp>
        <p:nvSpPr>
          <p:cNvPr id="2" name="Title 1"/>
          <p:cNvSpPr>
            <a:spLocks noGrp="1"/>
          </p:cNvSpPr>
          <p:nvPr>
            <p:ph type="title" hasCustomPrompt="1"/>
          </p:nvPr>
        </p:nvSpPr>
        <p:spPr>
          <a:xfrm>
            <a:off x="3540707" y="1175210"/>
            <a:ext cx="5178755" cy="1325563"/>
          </a:xfrm>
          <a:ln>
            <a:noFill/>
          </a:ln>
        </p:spPr>
        <p:txBody>
          <a:bodyPr/>
          <a:lstStyle>
            <a:lvl1pPr>
              <a:defRPr baseline="0"/>
            </a:lvl1pPr>
          </a:lstStyle>
          <a:p>
            <a:r>
              <a:rPr lang="en-US" dirty="0"/>
              <a:t>Content Slide with small photo and pull quote area.</a:t>
            </a:r>
          </a:p>
        </p:txBody>
      </p:sp>
      <p:sp>
        <p:nvSpPr>
          <p:cNvPr id="3" name="Content Placeholder 2"/>
          <p:cNvSpPr>
            <a:spLocks noGrp="1"/>
          </p:cNvSpPr>
          <p:nvPr>
            <p:ph idx="1" hasCustomPrompt="1"/>
          </p:nvPr>
        </p:nvSpPr>
        <p:spPr>
          <a:xfrm>
            <a:off x="3540707" y="2635707"/>
            <a:ext cx="5178755" cy="3811968"/>
          </a:xfrm>
          <a:ln>
            <a:noFill/>
          </a:ln>
        </p:spPr>
        <p:txBody>
          <a:bodyPr/>
          <a:lstStyle>
            <a:lvl1pPr>
              <a:defRPr baseline="0"/>
            </a:lvl1pPr>
            <a:lvl2pPr>
              <a:defRPr baseline="0"/>
            </a:lvl2pPr>
            <a:lvl3pPr>
              <a:defRPr baseline="0"/>
            </a:lvl3pPr>
            <a:lvl4pPr>
              <a:defRPr baseline="0"/>
            </a:lvl4pPr>
          </a:lstStyle>
          <a:p>
            <a:pPr lvl="0"/>
            <a:r>
              <a:rPr lang="en-US" dirty="0"/>
              <a:t>This is the Level 1 content style, used for primary slide text.</a:t>
            </a:r>
          </a:p>
          <a:p>
            <a:pPr lvl="1"/>
            <a:r>
              <a:rPr lang="en-US" dirty="0"/>
              <a:t>Level 2 content is bulleted, using the same color as level 1 content.</a:t>
            </a:r>
          </a:p>
          <a:p>
            <a:pPr lvl="2"/>
            <a:r>
              <a:rPr lang="en-US" dirty="0"/>
              <a:t>Level 3 content, which can be used if more detail is needed under level 2 content.</a:t>
            </a:r>
          </a:p>
          <a:p>
            <a:pPr lvl="3"/>
            <a:r>
              <a:rPr lang="en-US" dirty="0"/>
              <a:t>Level 4 content, which can be used if more detail in needed under level 3 content. Use level 4 sparingly and keep content concise.</a:t>
            </a:r>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72375" y="223837"/>
            <a:ext cx="1410382" cy="313809"/>
          </a:xfrm>
          <a:prstGeom prst="rect">
            <a:avLst/>
          </a:prstGeom>
        </p:spPr>
      </p:pic>
    </p:spTree>
    <p:extLst>
      <p:ext uri="{BB962C8B-B14F-4D97-AF65-F5344CB8AC3E}">
        <p14:creationId xmlns:p14="http://schemas.microsoft.com/office/powerpoint/2010/main" val="1534573988"/>
      </p:ext>
    </p:extLst>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slideLayout" Target="../slideLayouts/slideLayout21.xml"/><Relationship Id="rId22" Type="http://schemas.openxmlformats.org/officeDocument/2006/relationships/slideLayout" Target="../slideLayouts/slideLayout22.xml"/><Relationship Id="rId23" Type="http://schemas.openxmlformats.org/officeDocument/2006/relationships/slideLayout" Target="../slideLayouts/slideLayout23.xml"/><Relationship Id="rId24" Type="http://schemas.openxmlformats.org/officeDocument/2006/relationships/slideLayout" Target="../slideLayouts/slideLayout24.xml"/><Relationship Id="rId25" Type="http://schemas.openxmlformats.org/officeDocument/2006/relationships/theme" Target="../theme/theme1.xml"/><Relationship Id="rId26" Type="http://schemas.openxmlformats.org/officeDocument/2006/relationships/image" Target="../media/image1.jpg"/><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6">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628650" y="365129"/>
            <a:ext cx="7886700" cy="1325563"/>
          </a:xfrm>
          <a:prstGeom prst="rect">
            <a:avLst/>
          </a:prstGeom>
          <a:ln w="0">
            <a:solidFill>
              <a:schemeClr val="bg2"/>
            </a:solidFill>
          </a:ln>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 name="Date Placeholder 3"/>
          <p:cNvSpPr>
            <a:spLocks noGrp="1"/>
          </p:cNvSpPr>
          <p:nvPr>
            <p:ph type="dt" sz="half" idx="2"/>
          </p:nvPr>
        </p:nvSpPr>
        <p:spPr>
          <a:xfrm>
            <a:off x="628650" y="6356359"/>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83E07B-1E64-EE42-9C34-730A2E670201}" type="datetime1">
              <a:rPr lang="en-US" smtClean="0"/>
              <a:t>10/5/18</a:t>
            </a:fld>
            <a:endParaRPr lang="en-US"/>
          </a:p>
        </p:txBody>
      </p:sp>
      <p:sp>
        <p:nvSpPr>
          <p:cNvPr id="5" name="Footer Placeholder 4"/>
          <p:cNvSpPr>
            <a:spLocks noGrp="1"/>
          </p:cNvSpPr>
          <p:nvPr>
            <p:ph type="ftr" sz="quarter" idx="3"/>
          </p:nvPr>
        </p:nvSpPr>
        <p:spPr>
          <a:xfrm>
            <a:off x="3028950" y="6356359"/>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9"/>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5F17B8-507F-E644-928E-C5CCEC3C812F}" type="slidenum">
              <a:rPr lang="en-US" smtClean="0"/>
              <a:t>‹#›</a:t>
            </a:fld>
            <a:endParaRPr lang="en-US"/>
          </a:p>
        </p:txBody>
      </p:sp>
    </p:spTree>
    <p:extLst>
      <p:ext uri="{BB962C8B-B14F-4D97-AF65-F5344CB8AC3E}">
        <p14:creationId xmlns:p14="http://schemas.microsoft.com/office/powerpoint/2010/main" val="1233805520"/>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3" r:id="rId3"/>
    <p:sldLayoutId id="2147483665" r:id="rId4"/>
    <p:sldLayoutId id="2147483677" r:id="rId5"/>
    <p:sldLayoutId id="2147483666" r:id="rId6"/>
    <p:sldLayoutId id="2147483667" r:id="rId7"/>
    <p:sldLayoutId id="2147483662" r:id="rId8"/>
    <p:sldLayoutId id="2147483668" r:id="rId9"/>
    <p:sldLayoutId id="2147483661" r:id="rId10"/>
    <p:sldLayoutId id="2147483669" r:id="rId11"/>
    <p:sldLayoutId id="2147483652" r:id="rId12"/>
    <p:sldLayoutId id="2147483670" r:id="rId13"/>
    <p:sldLayoutId id="2147483671" r:id="rId14"/>
    <p:sldLayoutId id="2147483672" r:id="rId15"/>
    <p:sldLayoutId id="2147483673" r:id="rId16"/>
    <p:sldLayoutId id="2147483674" r:id="rId17"/>
    <p:sldLayoutId id="2147483675" r:id="rId18"/>
    <p:sldLayoutId id="2147483676" r:id="rId19"/>
    <p:sldLayoutId id="2147483664" r:id="rId20"/>
    <p:sldLayoutId id="2147483678" r:id="rId21"/>
    <p:sldLayoutId id="2147483679" r:id="rId22"/>
    <p:sldLayoutId id="2147483680" r:id="rId23"/>
    <p:sldLayoutId id="2147483681" r:id="rId24"/>
  </p:sldLayoutIdLst>
  <p:hf hdr="0" ftr="0" dt="0"/>
  <p:txStyles>
    <p:titleStyle>
      <a:lvl1pPr algn="l" defTabSz="914377" rtl="0" eaLnBrk="1" fontAlgn="t" latinLnBrk="0" hangingPunct="1">
        <a:lnSpc>
          <a:spcPct val="90000"/>
        </a:lnSpc>
        <a:spcBef>
          <a:spcPct val="0"/>
        </a:spcBef>
        <a:spcAft>
          <a:spcPts val="600"/>
        </a:spcAft>
        <a:buNone/>
        <a:defRPr sz="4500" b="0" kern="1200">
          <a:solidFill>
            <a:schemeClr val="tx1"/>
          </a:solidFill>
          <a:latin typeface="Corbel" charset="0"/>
          <a:ea typeface="Corbel" charset="0"/>
          <a:cs typeface="Corbel" charset="0"/>
        </a:defRPr>
      </a:lvl1pPr>
    </p:titleStyle>
    <p:bodyStyle>
      <a:lvl1pPr marL="0" indent="0" algn="l" defTabSz="914377" rtl="0" eaLnBrk="1" latinLnBrk="0" hangingPunct="1">
        <a:lnSpc>
          <a:spcPct val="90000"/>
        </a:lnSpc>
        <a:spcBef>
          <a:spcPts val="1000"/>
        </a:spcBef>
        <a:buFontTx/>
        <a:buNone/>
        <a:defRPr sz="2800" b="0" kern="1200">
          <a:solidFill>
            <a:schemeClr val="tx2"/>
          </a:solidFill>
          <a:latin typeface="Arial" charset="0"/>
          <a:ea typeface="Arial" charset="0"/>
          <a:cs typeface="Arial" charset="0"/>
        </a:defRPr>
      </a:lvl1pPr>
      <a:lvl2pPr marL="685783" indent="-228594" algn="l" defTabSz="914377" rtl="0" eaLnBrk="1" latinLnBrk="0" hangingPunct="1">
        <a:lnSpc>
          <a:spcPct val="90000"/>
        </a:lnSpc>
        <a:spcBef>
          <a:spcPts val="1000"/>
        </a:spcBef>
        <a:buFont typeface="Arial"/>
        <a:buChar char="•"/>
        <a:defRPr sz="2400" b="0" kern="1200">
          <a:solidFill>
            <a:schemeClr val="tx2"/>
          </a:solidFill>
          <a:latin typeface="Arial" charset="0"/>
          <a:ea typeface="Arial" charset="0"/>
          <a:cs typeface="Arial" charset="0"/>
        </a:defRPr>
      </a:lvl2pPr>
      <a:lvl3pPr marL="1142971" indent="-228594" algn="l" defTabSz="914377" rtl="0" eaLnBrk="1" latinLnBrk="0" hangingPunct="1">
        <a:lnSpc>
          <a:spcPct val="90000"/>
        </a:lnSpc>
        <a:spcBef>
          <a:spcPts val="1100"/>
        </a:spcBef>
        <a:buFont typeface="Meiryo-Bold" charset="-128"/>
        <a:buChar char="►"/>
        <a:defRPr sz="1600" b="0" kern="1200">
          <a:solidFill>
            <a:schemeClr val="accent1"/>
          </a:solidFill>
          <a:latin typeface="Arial" charset="0"/>
          <a:ea typeface="Arial" charset="0"/>
          <a:cs typeface="Arial" charset="0"/>
        </a:defRPr>
      </a:lvl3pPr>
      <a:lvl4pPr marL="1600160" indent="-182875" algn="l" defTabSz="914377" rtl="0" eaLnBrk="1" latinLnBrk="0" hangingPunct="1">
        <a:lnSpc>
          <a:spcPct val="90000"/>
        </a:lnSpc>
        <a:spcBef>
          <a:spcPts val="1100"/>
        </a:spcBef>
        <a:buFont typeface=".AppleSystemUIFont" charset="-120"/>
        <a:buChar char="−"/>
        <a:defRPr sz="1600" b="0" kern="1200">
          <a:solidFill>
            <a:schemeClr val="accent1"/>
          </a:solidFill>
          <a:latin typeface="Arial" charset="0"/>
          <a:ea typeface="Arial" charset="0"/>
          <a:cs typeface="Arial" charset="0"/>
        </a:defRPr>
      </a:lvl4pPr>
      <a:lvl5pPr marL="2057349" indent="-228594" algn="l" defTabSz="914377" rtl="0" eaLnBrk="1" latinLnBrk="0" hangingPunct="1">
        <a:lnSpc>
          <a:spcPct val="90000"/>
        </a:lnSpc>
        <a:spcBef>
          <a:spcPts val="500"/>
        </a:spcBef>
        <a:buFont typeface="Arial"/>
        <a:buChar char="•"/>
        <a:defRPr sz="1800" kern="1200">
          <a:solidFill>
            <a:schemeClr val="tx2"/>
          </a:solidFill>
          <a:latin typeface="Arial" charset="0"/>
          <a:ea typeface="Arial" charset="0"/>
          <a:cs typeface="Arial" charset="0"/>
        </a:defRPr>
      </a:lvl5pPr>
      <a:lvl6pPr marL="2514537"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1" Type="http://schemas.openxmlformats.org/officeDocument/2006/relationships/slideLayout" Target="../slideLayouts/slideLayout2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9.xml"/><Relationship Id="rId3" Type="http://schemas.openxmlformats.org/officeDocument/2006/relationships/image" Target="../media/image2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image" Target="../media/image2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21.xml"/><Relationship Id="rId3" Type="http://schemas.openxmlformats.org/officeDocument/2006/relationships/image" Target="../media/image25.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image" Target="../media/image26.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image" Target="../media/image27.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3" Type="http://schemas.openxmlformats.org/officeDocument/2006/relationships/image" Target="../media/image17.jpg"/><Relationship Id="rId4" Type="http://schemas.openxmlformats.org/officeDocument/2006/relationships/image" Target="../media/image15.png"/><Relationship Id="rId5" Type="http://schemas.openxmlformats.org/officeDocument/2006/relationships/image" Target="../media/image16.png"/><Relationship Id="rId6" Type="http://schemas.openxmlformats.org/officeDocument/2006/relationships/image" Target="../media/image18.png"/><Relationship Id="rId1" Type="http://schemas.openxmlformats.org/officeDocument/2006/relationships/slideLayout" Target="../slideLayouts/slideLayout2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5" Type="http://schemas.openxmlformats.org/officeDocument/2006/relationships/image" Target="../media/image19.jpg"/><Relationship Id="rId1" Type="http://schemas.openxmlformats.org/officeDocument/2006/relationships/slideLayout" Target="../slideLayouts/slideLayout22.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6.xml"/><Relationship Id="rId3"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22.png"/><Relationship Id="rId1" Type="http://schemas.openxmlformats.org/officeDocument/2006/relationships/slideLayout" Target="../slideLayouts/slideLayout23.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sp>
        <p:nvSpPr>
          <p:cNvPr id="345" name="Google Shape;345;p59"/>
          <p:cNvSpPr/>
          <p:nvPr/>
        </p:nvSpPr>
        <p:spPr>
          <a:xfrm>
            <a:off x="5769296" y="5064924"/>
            <a:ext cx="780907" cy="777074"/>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46" name="Google Shape;346;p59"/>
          <p:cNvSpPr/>
          <p:nvPr/>
        </p:nvSpPr>
        <p:spPr>
          <a:xfrm>
            <a:off x="6639488" y="5063676"/>
            <a:ext cx="675705" cy="767759"/>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47" name="Google Shape;347;p59"/>
          <p:cNvSpPr txBox="1"/>
          <p:nvPr/>
        </p:nvSpPr>
        <p:spPr>
          <a:xfrm>
            <a:off x="0" y="568788"/>
            <a:ext cx="9144000" cy="984885"/>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000"/>
              <a:buFont typeface="Arial"/>
              <a:buNone/>
            </a:pPr>
            <a:r>
              <a:rPr lang="en-US" sz="5000" b="1" i="0" u="none" strike="noStrike" cap="none" dirty="0">
                <a:solidFill>
                  <a:schemeClr val="lt1"/>
                </a:solidFill>
                <a:latin typeface="Corbel"/>
                <a:ea typeface="Cabin"/>
                <a:cs typeface="Corbel"/>
                <a:sym typeface="Cabin"/>
              </a:rPr>
              <a:t>Strong Workforce Program</a:t>
            </a:r>
            <a:endParaRPr sz="5000" b="1" i="0" u="none" strike="noStrike" cap="none" dirty="0">
              <a:solidFill>
                <a:schemeClr val="lt1"/>
              </a:solidFill>
              <a:latin typeface="Corbel"/>
              <a:ea typeface="Cabin"/>
              <a:cs typeface="Corbel"/>
              <a:sym typeface="Cabin"/>
            </a:endParaRPr>
          </a:p>
          <a:p>
            <a:pPr marL="0" marR="0" lvl="0" indent="0" algn="ctr" rtl="0">
              <a:lnSpc>
                <a:spcPct val="100000"/>
              </a:lnSpc>
              <a:spcBef>
                <a:spcPts val="0"/>
              </a:spcBef>
              <a:spcAft>
                <a:spcPts val="0"/>
              </a:spcAft>
              <a:buClr>
                <a:srgbClr val="000000"/>
              </a:buClr>
              <a:buSzPts val="4000"/>
              <a:buFont typeface="Arial"/>
              <a:buNone/>
            </a:pPr>
            <a:endParaRPr lang="en-US" b="1" dirty="0">
              <a:solidFill>
                <a:schemeClr val="lt1"/>
              </a:solidFill>
              <a:latin typeface="Cabin"/>
              <a:ea typeface="Cabin"/>
              <a:cs typeface="Cabin"/>
              <a:sym typeface="Cabin"/>
            </a:endParaRPr>
          </a:p>
          <a:p>
            <a:pPr marL="0" marR="0" lvl="0" indent="0" algn="ctr" rtl="0">
              <a:lnSpc>
                <a:spcPct val="100000"/>
              </a:lnSpc>
              <a:spcBef>
                <a:spcPts val="0"/>
              </a:spcBef>
              <a:spcAft>
                <a:spcPts val="0"/>
              </a:spcAft>
              <a:buClr>
                <a:srgbClr val="000000"/>
              </a:buClr>
              <a:buSzPts val="4000"/>
              <a:buFont typeface="Arial"/>
              <a:buNone/>
            </a:pPr>
            <a:r>
              <a:rPr lang="en-US" sz="4400" b="1" dirty="0">
                <a:solidFill>
                  <a:schemeClr val="lt1"/>
                </a:solidFill>
                <a:latin typeface="Corbel"/>
                <a:ea typeface="Cabin"/>
                <a:cs typeface="Corbel"/>
                <a:sym typeface="Cabin"/>
              </a:rPr>
              <a:t>WBL and Job Placement</a:t>
            </a:r>
            <a:endParaRPr sz="4400" b="1" dirty="0">
              <a:solidFill>
                <a:schemeClr val="lt1"/>
              </a:solidFill>
              <a:latin typeface="Corbel"/>
              <a:ea typeface="Cabin"/>
              <a:cs typeface="Corbel"/>
              <a:sym typeface="Cabin"/>
            </a:endParaRPr>
          </a:p>
          <a:p>
            <a:pPr marL="0" marR="0" lvl="0" indent="0" algn="ctr" rtl="0">
              <a:lnSpc>
                <a:spcPct val="100000"/>
              </a:lnSpc>
              <a:spcBef>
                <a:spcPts val="0"/>
              </a:spcBef>
              <a:spcAft>
                <a:spcPts val="0"/>
              </a:spcAft>
              <a:buClr>
                <a:srgbClr val="000000"/>
              </a:buClr>
              <a:buSzPts val="1800"/>
              <a:buFont typeface="Arial"/>
              <a:buNone/>
            </a:pPr>
            <a:r>
              <a:rPr lang="en-US" sz="4400" b="1" dirty="0">
                <a:solidFill>
                  <a:schemeClr val="lt1"/>
                </a:solidFill>
                <a:latin typeface="Corbel"/>
                <a:ea typeface="Cabin"/>
                <a:cs typeface="Corbel"/>
                <a:sym typeface="Cabin"/>
              </a:rPr>
              <a:t>Assessment Training</a:t>
            </a:r>
            <a:endParaRPr sz="4400" b="1" i="0" u="none" strike="noStrike" cap="none" dirty="0">
              <a:solidFill>
                <a:schemeClr val="lt1"/>
              </a:solidFill>
              <a:latin typeface="Corbel"/>
              <a:ea typeface="Calibri"/>
              <a:cs typeface="Corbel"/>
              <a:sym typeface="Calibri"/>
            </a:endParaRPr>
          </a:p>
        </p:txBody>
      </p:sp>
      <p:sp>
        <p:nvSpPr>
          <p:cNvPr id="348" name="Google Shape;348;p59"/>
          <p:cNvSpPr/>
          <p:nvPr/>
        </p:nvSpPr>
        <p:spPr>
          <a:xfrm>
            <a:off x="0" y="3040517"/>
            <a:ext cx="9144000" cy="519582"/>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2800" b="0" i="0" u="none" strike="noStrike" cap="none" dirty="0">
                <a:solidFill>
                  <a:schemeClr val="lt1"/>
                </a:solidFill>
                <a:latin typeface="Corbel"/>
                <a:ea typeface="Cabin"/>
                <a:cs typeface="Corbel"/>
                <a:sym typeface="Cabin"/>
              </a:rPr>
              <a:t>October 8, 2018</a:t>
            </a:r>
            <a:endParaRPr sz="2800" b="0" i="0" u="none" strike="noStrike" cap="none" dirty="0">
              <a:solidFill>
                <a:srgbClr val="000000"/>
              </a:solidFill>
              <a:latin typeface="Corbel"/>
              <a:ea typeface="Arial"/>
              <a:cs typeface="Corbel"/>
              <a:sym typeface="Arial"/>
            </a:endParaRPr>
          </a:p>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chemeClr val="lt1"/>
              </a:solidFill>
              <a:latin typeface="Cabin"/>
              <a:ea typeface="Cabin"/>
              <a:cs typeface="Cabin"/>
              <a:sym typeface="Cabin"/>
            </a:endParaRPr>
          </a:p>
        </p:txBody>
      </p:sp>
    </p:spTree>
    <p:extLst>
      <p:ext uri="{BB962C8B-B14F-4D97-AF65-F5344CB8AC3E}">
        <p14:creationId xmlns:p14="http://schemas.microsoft.com/office/powerpoint/2010/main" val="38198217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FA13570-9E3A-4AFB-9CEB-3074DA07FBE9}"/>
              </a:ext>
            </a:extLst>
          </p:cNvPr>
          <p:cNvSpPr>
            <a:spLocks noGrp="1"/>
          </p:cNvSpPr>
          <p:nvPr>
            <p:ph type="title"/>
          </p:nvPr>
        </p:nvSpPr>
        <p:spPr>
          <a:xfrm>
            <a:off x="459142" y="888456"/>
            <a:ext cx="8260319" cy="1772227"/>
          </a:xfrm>
        </p:spPr>
        <p:txBody>
          <a:bodyPr>
            <a:noAutofit/>
          </a:bodyPr>
          <a:lstStyle/>
          <a:p>
            <a:r>
              <a:rPr lang="en-US" sz="3200" b="1" dirty="0">
                <a:latin typeface="Corbel"/>
                <a:cs typeface="Corbel"/>
              </a:rPr>
              <a:t>Work-based Learning </a:t>
            </a:r>
            <a:br>
              <a:rPr lang="en-US" sz="3200" b="1" dirty="0">
                <a:latin typeface="Corbel"/>
                <a:cs typeface="Corbel"/>
              </a:rPr>
            </a:br>
            <a:r>
              <a:rPr lang="en-US" sz="2400" dirty="0">
                <a:latin typeface="Corbel"/>
                <a:cs typeface="Corbel"/>
              </a:rPr>
              <a:t>A continuum of experiences that support career awareness, career exploration, and career preparation, through engagement with employers and real work opportunities.</a:t>
            </a:r>
            <a:br>
              <a:rPr lang="en-US" sz="2400" dirty="0">
                <a:latin typeface="Corbel"/>
                <a:cs typeface="Corbel"/>
              </a:rPr>
            </a:br>
            <a:endParaRPr lang="en-US" sz="2400" dirty="0">
              <a:latin typeface="Corbel"/>
              <a:cs typeface="Corbel"/>
            </a:endParaRPr>
          </a:p>
        </p:txBody>
      </p:sp>
      <p:pic>
        <p:nvPicPr>
          <p:cNvPr id="4" name="Content Placeholder 3" descr="WBL continuum.png"/>
          <p:cNvPicPr>
            <a:picLocks noGrp="1" noChangeAspect="1"/>
          </p:cNvPicPr>
          <p:nvPr>
            <p:ph idx="1"/>
          </p:nvPr>
        </p:nvPicPr>
        <p:blipFill>
          <a:blip r:embed="rId3">
            <a:extLst>
              <a:ext uri="{28A0092B-C50C-407E-A947-70E740481C1C}">
                <a14:useLocalDpi xmlns:a14="http://schemas.microsoft.com/office/drawing/2010/main" val="0"/>
              </a:ext>
            </a:extLst>
          </a:blip>
          <a:srcRect t="3619" b="3619"/>
          <a:stretch>
            <a:fillRect/>
          </a:stretch>
        </p:blipFill>
        <p:spPr>
          <a:xfrm>
            <a:off x="0" y="2660683"/>
            <a:ext cx="9144000" cy="4016907"/>
          </a:xfrm>
        </p:spPr>
      </p:pic>
    </p:spTree>
    <p:extLst>
      <p:ext uri="{BB962C8B-B14F-4D97-AF65-F5344CB8AC3E}">
        <p14:creationId xmlns:p14="http://schemas.microsoft.com/office/powerpoint/2010/main" val="11583348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3539" y="934944"/>
            <a:ext cx="7795922" cy="1186993"/>
          </a:xfrm>
        </p:spPr>
        <p:txBody>
          <a:bodyPr>
            <a:normAutofit/>
          </a:bodyPr>
          <a:lstStyle/>
          <a:p>
            <a:pPr lvl="0"/>
            <a:r>
              <a:rPr lang="en-US" sz="3200" b="1" dirty="0"/>
              <a:t>21</a:t>
            </a:r>
            <a:r>
              <a:rPr lang="en-US" sz="3200" b="1" baseline="30000" dirty="0"/>
              <a:t>st</a:t>
            </a:r>
            <a:r>
              <a:rPr lang="en-US" sz="3200" b="1" dirty="0"/>
              <a:t> Century Skills and Core Competencies</a:t>
            </a:r>
          </a:p>
        </p:txBody>
      </p:sp>
      <p:sp>
        <p:nvSpPr>
          <p:cNvPr id="3" name="Content Placeholder 2"/>
          <p:cNvSpPr>
            <a:spLocks noGrp="1"/>
          </p:cNvSpPr>
          <p:nvPr>
            <p:ph idx="1"/>
          </p:nvPr>
        </p:nvSpPr>
        <p:spPr>
          <a:xfrm>
            <a:off x="459142" y="2010685"/>
            <a:ext cx="8260318" cy="3896463"/>
          </a:xfrm>
        </p:spPr>
        <p:txBody>
          <a:bodyPr vert="horz" lIns="91440" tIns="45720" rIns="91440" bIns="45720" rtlCol="0" anchor="t">
            <a:normAutofit/>
          </a:bodyPr>
          <a:lstStyle/>
          <a:p>
            <a:r>
              <a:rPr lang="en-US" sz="2400" dirty="0"/>
              <a:t> </a:t>
            </a:r>
          </a:p>
          <a:p>
            <a:endParaRPr lang="en-US" sz="2400" dirty="0">
              <a:latin typeface="Corbel" charset="0"/>
              <a:ea typeface="Corbel" charset="0"/>
              <a:cs typeface="Corbel" charset="0"/>
            </a:endParaRPr>
          </a:p>
        </p:txBody>
      </p:sp>
      <p:sp>
        <p:nvSpPr>
          <p:cNvPr id="4" name="Content Placeholder 2">
            <a:extLst>
              <a:ext uri="{FF2B5EF4-FFF2-40B4-BE49-F238E27FC236}">
                <a16:creationId xmlns:a16="http://schemas.microsoft.com/office/drawing/2014/main" xmlns="" id="{E75565EE-1886-4BCB-948B-CE98105EC3B2}"/>
              </a:ext>
            </a:extLst>
          </p:cNvPr>
          <p:cNvSpPr txBox="1">
            <a:spLocks/>
          </p:cNvSpPr>
          <p:nvPr/>
        </p:nvSpPr>
        <p:spPr>
          <a:xfrm>
            <a:off x="102188" y="1708113"/>
            <a:ext cx="8769672" cy="4351435"/>
          </a:xfrm>
          <a:prstGeom prst="rect">
            <a:avLst/>
          </a:prstGeom>
          <a:ln>
            <a:noFill/>
          </a:ln>
        </p:spPr>
        <p:txBody>
          <a:bodyPr vert="horz" lIns="91440" tIns="45720" rIns="91440" bIns="45720" rtlCol="0" anchor="t">
            <a:normAutofit/>
          </a:bodyPr>
          <a:lstStyle>
            <a:lvl1pPr marL="0" indent="0" algn="l" defTabSz="914377" rtl="0" eaLnBrk="1" latinLnBrk="0" hangingPunct="1">
              <a:lnSpc>
                <a:spcPct val="90000"/>
              </a:lnSpc>
              <a:spcBef>
                <a:spcPts val="1000"/>
              </a:spcBef>
              <a:buFontTx/>
              <a:buNone/>
              <a:defRPr sz="2800" b="0" kern="1200">
                <a:solidFill>
                  <a:schemeClr val="tx2"/>
                </a:solidFill>
                <a:latin typeface="Arial" charset="0"/>
                <a:ea typeface="Arial" charset="0"/>
                <a:cs typeface="Arial" charset="0"/>
              </a:defRPr>
            </a:lvl1pPr>
            <a:lvl2pPr marL="685783" indent="-228594" algn="l" defTabSz="914377" rtl="0" eaLnBrk="1" latinLnBrk="0" hangingPunct="1">
              <a:lnSpc>
                <a:spcPct val="90000"/>
              </a:lnSpc>
              <a:spcBef>
                <a:spcPts val="1000"/>
              </a:spcBef>
              <a:buFont typeface="Arial"/>
              <a:buChar char="•"/>
              <a:defRPr sz="2400" b="0" kern="1200">
                <a:solidFill>
                  <a:schemeClr val="tx2"/>
                </a:solidFill>
                <a:latin typeface="Arial" charset="0"/>
                <a:ea typeface="Arial" charset="0"/>
                <a:cs typeface="Arial" charset="0"/>
              </a:defRPr>
            </a:lvl2pPr>
            <a:lvl3pPr marL="1142971" indent="-228594" algn="l" defTabSz="914377" rtl="0" eaLnBrk="1" latinLnBrk="0" hangingPunct="1">
              <a:lnSpc>
                <a:spcPct val="90000"/>
              </a:lnSpc>
              <a:spcBef>
                <a:spcPts val="1100"/>
              </a:spcBef>
              <a:buFont typeface="Meiryo-Bold" charset="-128"/>
              <a:buChar char="►"/>
              <a:defRPr sz="1600" b="0" kern="1200">
                <a:solidFill>
                  <a:schemeClr val="accent1"/>
                </a:solidFill>
                <a:latin typeface="Arial" charset="0"/>
                <a:ea typeface="Arial" charset="0"/>
                <a:cs typeface="Arial" charset="0"/>
              </a:defRPr>
            </a:lvl3pPr>
            <a:lvl4pPr marL="1600160" indent="-182875" algn="l" defTabSz="914377" rtl="0" eaLnBrk="1" latinLnBrk="0" hangingPunct="1">
              <a:lnSpc>
                <a:spcPct val="90000"/>
              </a:lnSpc>
              <a:spcBef>
                <a:spcPts val="1100"/>
              </a:spcBef>
              <a:buFont typeface=".AppleSystemUIFont" charset="-120"/>
              <a:buChar char="−"/>
              <a:defRPr sz="1600" b="0" kern="1200">
                <a:solidFill>
                  <a:schemeClr val="accent1"/>
                </a:solidFill>
                <a:latin typeface="Arial" charset="0"/>
                <a:ea typeface="Arial" charset="0"/>
                <a:cs typeface="Arial" charset="0"/>
              </a:defRPr>
            </a:lvl4pPr>
            <a:lvl5pPr marL="2057349" indent="-228594" algn="l" defTabSz="914377" rtl="0" eaLnBrk="1" latinLnBrk="0" hangingPunct="1">
              <a:lnSpc>
                <a:spcPct val="90000"/>
              </a:lnSpc>
              <a:spcBef>
                <a:spcPts val="500"/>
              </a:spcBef>
              <a:buFont typeface="Arial"/>
              <a:buChar char="•"/>
              <a:defRPr sz="1800" kern="1200">
                <a:solidFill>
                  <a:schemeClr val="tx2"/>
                </a:solidFill>
                <a:latin typeface="Arial" charset="0"/>
                <a:ea typeface="Arial" charset="0"/>
                <a:cs typeface="Arial" charset="0"/>
              </a:defRPr>
            </a:lvl5pPr>
            <a:lvl6pPr marL="2514537"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endParaRPr lang="en-US" sz="2400" dirty="0">
              <a:latin typeface="Corbel" charset="0"/>
              <a:ea typeface="Corbel" charset="0"/>
              <a:cs typeface="Corbel" charset="0"/>
            </a:endParaRPr>
          </a:p>
          <a:p>
            <a:endParaRPr lang="en-US" sz="2400" dirty="0">
              <a:latin typeface="Corbel" charset="0"/>
              <a:ea typeface="Corbel" charset="0"/>
              <a:cs typeface="Corbel" charset="0"/>
            </a:endParaRPr>
          </a:p>
        </p:txBody>
      </p:sp>
      <p:sp>
        <p:nvSpPr>
          <p:cNvPr id="5" name="TextBox 4"/>
          <p:cNvSpPr txBox="1"/>
          <p:nvPr/>
        </p:nvSpPr>
        <p:spPr>
          <a:xfrm>
            <a:off x="1343042" y="3314031"/>
            <a:ext cx="914400" cy="914400"/>
          </a:xfrm>
          <a:prstGeom prst="rect">
            <a:avLst/>
          </a:prstGeom>
        </p:spPr>
        <p:txBody>
          <a:bodyPr vert="horz" wrap="none" lIns="91440" tIns="45720" rIns="91440" bIns="45720" rtlCol="0">
            <a:normAutofit/>
          </a:bodyPr>
          <a:lstStyle/>
          <a:p>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3989971978"/>
              </p:ext>
            </p:extLst>
          </p:nvPr>
        </p:nvGraphicFramePr>
        <p:xfrm>
          <a:off x="583930" y="1921553"/>
          <a:ext cx="8135529" cy="3985595"/>
        </p:xfrm>
        <a:graphic>
          <a:graphicData uri="http://schemas.openxmlformats.org/drawingml/2006/table">
            <a:tbl>
              <a:tblPr firstRow="1" bandRow="1">
                <a:tableStyleId>{5C22544A-7EE6-4342-B048-85BDC9FD1C3A}</a:tableStyleId>
              </a:tblPr>
              <a:tblGrid>
                <a:gridCol w="3795555">
                  <a:extLst>
                    <a:ext uri="{9D8B030D-6E8A-4147-A177-3AD203B41FA5}">
                      <a16:colId xmlns:a16="http://schemas.microsoft.com/office/drawing/2014/main" xmlns="" val="20000"/>
                    </a:ext>
                  </a:extLst>
                </a:gridCol>
                <a:gridCol w="4339974">
                  <a:extLst>
                    <a:ext uri="{9D8B030D-6E8A-4147-A177-3AD203B41FA5}">
                      <a16:colId xmlns:a16="http://schemas.microsoft.com/office/drawing/2014/main" xmlns="" val="20001"/>
                    </a:ext>
                  </a:extLst>
                </a:gridCol>
              </a:tblGrid>
              <a:tr h="3985595">
                <a:tc>
                  <a:txBody>
                    <a:bodyPr/>
                    <a:lstStyle/>
                    <a:p>
                      <a:pPr>
                        <a:spcAft>
                          <a:spcPts val="600"/>
                        </a:spcAft>
                      </a:pPr>
                      <a:r>
                        <a:rPr lang="en-US" sz="1800" b="1" kern="1200" dirty="0">
                          <a:solidFill>
                            <a:schemeClr val="tx1"/>
                          </a:solidFill>
                          <a:effectLst/>
                          <a:latin typeface="+mn-lt"/>
                          <a:ea typeface="+mn-ea"/>
                          <a:cs typeface="+mn-cs"/>
                        </a:rPr>
                        <a:t>Adaptability</a:t>
                      </a:r>
                    </a:p>
                    <a:p>
                      <a:pPr>
                        <a:spcAft>
                          <a:spcPts val="600"/>
                        </a:spcAft>
                      </a:pPr>
                      <a:r>
                        <a:rPr lang="en-US" sz="1800" b="1" kern="1200" dirty="0">
                          <a:solidFill>
                            <a:schemeClr val="tx1"/>
                          </a:solidFill>
                          <a:effectLst/>
                          <a:latin typeface="+mn-lt"/>
                          <a:ea typeface="+mn-ea"/>
                          <a:cs typeface="+mn-cs"/>
                        </a:rPr>
                        <a:t>Aesthetic awareness</a:t>
                      </a:r>
                    </a:p>
                    <a:p>
                      <a:pPr>
                        <a:spcAft>
                          <a:spcPts val="600"/>
                        </a:spcAft>
                      </a:pPr>
                      <a:r>
                        <a:rPr lang="en-US" sz="1800" b="1" kern="1200" dirty="0">
                          <a:solidFill>
                            <a:schemeClr val="tx1"/>
                          </a:solidFill>
                          <a:effectLst/>
                          <a:latin typeface="+mn-lt"/>
                          <a:ea typeface="+mn-ea"/>
                          <a:cs typeface="+mn-cs"/>
                        </a:rPr>
                        <a:t>Collaboration</a:t>
                      </a:r>
                    </a:p>
                    <a:p>
                      <a:pPr>
                        <a:spcAft>
                          <a:spcPts val="600"/>
                        </a:spcAft>
                      </a:pPr>
                      <a:r>
                        <a:rPr lang="en-US" sz="1800" b="1" kern="1200" dirty="0">
                          <a:solidFill>
                            <a:schemeClr val="tx1"/>
                          </a:solidFill>
                          <a:effectLst/>
                          <a:latin typeface="+mn-lt"/>
                          <a:ea typeface="+mn-ea"/>
                          <a:cs typeface="+mn-cs"/>
                        </a:rPr>
                        <a:t>Communication</a:t>
                      </a:r>
                    </a:p>
                    <a:p>
                      <a:pPr>
                        <a:spcAft>
                          <a:spcPts val="600"/>
                        </a:spcAft>
                      </a:pPr>
                      <a:r>
                        <a:rPr lang="en-US" sz="1800" b="1" kern="1200" dirty="0">
                          <a:solidFill>
                            <a:schemeClr val="tx1"/>
                          </a:solidFill>
                          <a:effectLst/>
                          <a:latin typeface="+mn-lt"/>
                          <a:ea typeface="+mn-ea"/>
                          <a:cs typeface="+mn-cs"/>
                        </a:rPr>
                        <a:t>Creative thinking</a:t>
                      </a:r>
                    </a:p>
                    <a:p>
                      <a:pPr>
                        <a:spcAft>
                          <a:spcPts val="600"/>
                        </a:spcAft>
                      </a:pPr>
                      <a:r>
                        <a:rPr lang="en-US" sz="1800" b="1" kern="1200" dirty="0">
                          <a:solidFill>
                            <a:schemeClr val="tx1"/>
                          </a:solidFill>
                          <a:effectLst/>
                          <a:latin typeface="+mn-lt"/>
                          <a:ea typeface="+mn-ea"/>
                          <a:cs typeface="+mn-cs"/>
                        </a:rPr>
                        <a:t>Critical thinking </a:t>
                      </a:r>
                    </a:p>
                    <a:p>
                      <a:pPr>
                        <a:spcAft>
                          <a:spcPts val="600"/>
                        </a:spcAft>
                      </a:pPr>
                      <a:r>
                        <a:rPr lang="en-US" sz="1800" b="1" kern="1200" dirty="0">
                          <a:solidFill>
                            <a:schemeClr val="tx1"/>
                          </a:solidFill>
                          <a:effectLst/>
                          <a:latin typeface="+mn-lt"/>
                          <a:ea typeface="+mn-ea"/>
                          <a:cs typeface="+mn-cs"/>
                        </a:rPr>
                        <a:t>Cultural competence / Global awareness</a:t>
                      </a:r>
                    </a:p>
                    <a:p>
                      <a:pPr>
                        <a:spcAft>
                          <a:spcPts val="600"/>
                        </a:spcAft>
                      </a:pPr>
                      <a:r>
                        <a:rPr lang="en-US" sz="1800" b="1" kern="1200" dirty="0">
                          <a:solidFill>
                            <a:schemeClr val="tx1"/>
                          </a:solidFill>
                          <a:effectLst/>
                          <a:latin typeface="+mn-lt"/>
                          <a:ea typeface="+mn-ea"/>
                          <a:cs typeface="+mn-cs"/>
                        </a:rPr>
                        <a:t>Education and career navigation skills</a:t>
                      </a:r>
                    </a:p>
                    <a:p>
                      <a:pPr>
                        <a:spcAft>
                          <a:spcPts val="600"/>
                        </a:spcAft>
                      </a:pPr>
                      <a:r>
                        <a:rPr lang="en-US" sz="1800" b="1" kern="1200" dirty="0">
                          <a:solidFill>
                            <a:schemeClr val="tx1"/>
                          </a:solidFill>
                          <a:effectLst/>
                          <a:latin typeface="+mn-lt"/>
                          <a:ea typeface="+mn-ea"/>
                          <a:cs typeface="+mn-cs"/>
                        </a:rPr>
                        <a:t>Empathy</a:t>
                      </a:r>
                    </a:p>
                    <a:p>
                      <a:pPr>
                        <a:spcAft>
                          <a:spcPts val="600"/>
                        </a:spcAft>
                      </a:pPr>
                      <a:r>
                        <a:rPr lang="en-US" sz="1800" b="1" kern="1200" dirty="0">
                          <a:solidFill>
                            <a:schemeClr val="tx1"/>
                          </a:solidFill>
                          <a:effectLst/>
                          <a:latin typeface="+mn-lt"/>
                          <a:ea typeface="+mn-ea"/>
                          <a:cs typeface="+mn-cs"/>
                        </a:rPr>
                        <a:t>Entrepreneurial mindset</a:t>
                      </a:r>
                      <a:r>
                        <a:rPr lang="en-US" dirty="0">
                          <a:solidFill>
                            <a:schemeClr val="tx1"/>
                          </a:solidFill>
                          <a:effectLst/>
                        </a:rPr>
                        <a:t> </a:t>
                      </a:r>
                      <a:endParaRPr lang="en-US" dirty="0">
                        <a:solidFill>
                          <a:schemeClr val="tx1"/>
                        </a:solidFill>
                      </a:endParaRPr>
                    </a:p>
                  </a:txBody>
                  <a:tcPr>
                    <a:noFill/>
                  </a:tcPr>
                </a:tc>
                <a:tc>
                  <a:txBody>
                    <a:bodyPr/>
                    <a:lstStyle/>
                    <a:p>
                      <a:pPr>
                        <a:spcAft>
                          <a:spcPts val="600"/>
                        </a:spcAft>
                      </a:pPr>
                      <a:r>
                        <a:rPr lang="en-US" sz="1800" b="1" kern="1200" dirty="0">
                          <a:solidFill>
                            <a:schemeClr val="tx1"/>
                          </a:solidFill>
                          <a:effectLst/>
                          <a:latin typeface="+mn-lt"/>
                          <a:ea typeface="+mn-ea"/>
                          <a:cs typeface="+mn-cs"/>
                        </a:rPr>
                        <a:t>Environmental awareness</a:t>
                      </a:r>
                    </a:p>
                    <a:p>
                      <a:pPr>
                        <a:spcAft>
                          <a:spcPts val="600"/>
                        </a:spcAft>
                      </a:pPr>
                      <a:r>
                        <a:rPr lang="en-US" sz="1800" b="1" kern="1200" dirty="0">
                          <a:solidFill>
                            <a:schemeClr val="tx1"/>
                          </a:solidFill>
                          <a:effectLst/>
                          <a:latin typeface="+mn-lt"/>
                          <a:ea typeface="+mn-ea"/>
                          <a:cs typeface="+mn-cs"/>
                        </a:rPr>
                        <a:t>Ethical reasoning and action</a:t>
                      </a:r>
                    </a:p>
                    <a:p>
                      <a:pPr>
                        <a:spcAft>
                          <a:spcPts val="600"/>
                        </a:spcAft>
                      </a:pPr>
                      <a:r>
                        <a:rPr lang="en-US" sz="1800" b="1" kern="1200" dirty="0">
                          <a:solidFill>
                            <a:schemeClr val="tx1"/>
                          </a:solidFill>
                          <a:effectLst/>
                          <a:latin typeface="+mn-lt"/>
                          <a:ea typeface="+mn-ea"/>
                          <a:cs typeface="+mn-cs"/>
                        </a:rPr>
                        <a:t>Information literacy / Digital fluency </a:t>
                      </a:r>
                    </a:p>
                    <a:p>
                      <a:pPr>
                        <a:spcAft>
                          <a:spcPts val="600"/>
                        </a:spcAft>
                      </a:pPr>
                      <a:r>
                        <a:rPr lang="en-US" sz="1800" b="1" kern="1200" dirty="0">
                          <a:solidFill>
                            <a:schemeClr val="tx1"/>
                          </a:solidFill>
                          <a:effectLst/>
                          <a:latin typeface="+mn-lt"/>
                          <a:ea typeface="+mn-ea"/>
                          <a:cs typeface="+mn-cs"/>
                        </a:rPr>
                        <a:t>Leadership</a:t>
                      </a:r>
                    </a:p>
                    <a:p>
                      <a:pPr>
                        <a:spcAft>
                          <a:spcPts val="600"/>
                        </a:spcAft>
                      </a:pPr>
                      <a:r>
                        <a:rPr lang="en-US" sz="1800" b="1" kern="1200" dirty="0">
                          <a:solidFill>
                            <a:schemeClr val="tx1"/>
                          </a:solidFill>
                          <a:effectLst/>
                          <a:latin typeface="+mn-lt"/>
                          <a:ea typeface="+mn-ea"/>
                          <a:cs typeface="+mn-cs"/>
                        </a:rPr>
                        <a:t>Learning skills and metacognition</a:t>
                      </a:r>
                    </a:p>
                    <a:p>
                      <a:pPr>
                        <a:spcAft>
                          <a:spcPts val="600"/>
                        </a:spcAft>
                      </a:pPr>
                      <a:r>
                        <a:rPr lang="en-US" sz="1800" b="1" kern="1200" dirty="0">
                          <a:solidFill>
                            <a:schemeClr val="tx1"/>
                          </a:solidFill>
                          <a:effectLst/>
                          <a:latin typeface="+mn-lt"/>
                          <a:ea typeface="+mn-ea"/>
                          <a:cs typeface="+mn-cs"/>
                        </a:rPr>
                        <a:t>Personal responsibility / Self-management</a:t>
                      </a:r>
                    </a:p>
                    <a:p>
                      <a:pPr>
                        <a:spcAft>
                          <a:spcPts val="600"/>
                        </a:spcAft>
                      </a:pPr>
                      <a:r>
                        <a:rPr lang="en-US" sz="1800" b="1" kern="1200" dirty="0">
                          <a:solidFill>
                            <a:schemeClr val="tx1"/>
                          </a:solidFill>
                          <a:effectLst/>
                          <a:latin typeface="+mn-lt"/>
                          <a:ea typeface="+mn-ea"/>
                          <a:cs typeface="+mn-cs"/>
                        </a:rPr>
                        <a:t>Problem-solving</a:t>
                      </a:r>
                    </a:p>
                    <a:p>
                      <a:pPr>
                        <a:spcAft>
                          <a:spcPts val="600"/>
                        </a:spcAft>
                      </a:pPr>
                      <a:r>
                        <a:rPr lang="en-US" sz="1800" b="1" kern="1200" dirty="0">
                          <a:solidFill>
                            <a:schemeClr val="tx1"/>
                          </a:solidFill>
                          <a:effectLst/>
                          <a:latin typeface="+mn-lt"/>
                          <a:ea typeface="+mn-ea"/>
                          <a:cs typeface="+mn-cs"/>
                        </a:rPr>
                        <a:t>Resilience / Grit</a:t>
                      </a:r>
                    </a:p>
                    <a:p>
                      <a:pPr>
                        <a:spcAft>
                          <a:spcPts val="600"/>
                        </a:spcAft>
                      </a:pPr>
                      <a:r>
                        <a:rPr lang="en-US" sz="1800" b="1" kern="1200" dirty="0">
                          <a:solidFill>
                            <a:schemeClr val="tx1"/>
                          </a:solidFill>
                          <a:effectLst/>
                          <a:latin typeface="+mn-lt"/>
                          <a:ea typeface="+mn-ea"/>
                          <a:cs typeface="+mn-cs"/>
                        </a:rPr>
                        <a:t>Self-awareness</a:t>
                      </a:r>
                    </a:p>
                    <a:p>
                      <a:pPr>
                        <a:spcAft>
                          <a:spcPts val="600"/>
                        </a:spcAft>
                      </a:pPr>
                      <a:r>
                        <a:rPr lang="en-US" sz="1800" b="1" kern="1200" dirty="0">
                          <a:solidFill>
                            <a:schemeClr val="tx1"/>
                          </a:solidFill>
                          <a:effectLst/>
                          <a:latin typeface="+mn-lt"/>
                          <a:ea typeface="+mn-ea"/>
                          <a:cs typeface="+mn-cs"/>
                        </a:rPr>
                        <a:t>Social responsibility</a:t>
                      </a:r>
                      <a:r>
                        <a:rPr lang="en-US" dirty="0">
                          <a:solidFill>
                            <a:schemeClr val="tx1"/>
                          </a:solidFill>
                          <a:effectLst/>
                        </a:rPr>
                        <a:t> </a:t>
                      </a:r>
                      <a:endParaRPr lang="en-US" dirty="0">
                        <a:solidFill>
                          <a:schemeClr val="tx1"/>
                        </a:solidFill>
                      </a:endParaRPr>
                    </a:p>
                  </a:txBody>
                  <a:tcPr>
                    <a:noFill/>
                  </a:tcPr>
                </a:tc>
                <a:extLst>
                  <a:ext uri="{0D108BD9-81ED-4DB2-BD59-A6C34878D82A}">
                    <a16:rowId xmlns:a16="http://schemas.microsoft.com/office/drawing/2014/main" xmlns="" val="10000"/>
                  </a:ext>
                </a:extLst>
              </a:tr>
            </a:tbl>
          </a:graphicData>
        </a:graphic>
      </p:graphicFrame>
    </p:spTree>
    <p:extLst>
      <p:ext uri="{BB962C8B-B14F-4D97-AF65-F5344CB8AC3E}">
        <p14:creationId xmlns:p14="http://schemas.microsoft.com/office/powerpoint/2010/main" val="41311154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3539" y="1109543"/>
            <a:ext cx="7324491" cy="1012394"/>
          </a:xfrm>
        </p:spPr>
        <p:txBody>
          <a:bodyPr>
            <a:noAutofit/>
          </a:bodyPr>
          <a:lstStyle/>
          <a:p>
            <a:pPr lvl="0" algn="ctr"/>
            <a:r>
              <a:rPr lang="en-US" sz="3800" b="1" dirty="0"/>
              <a:t>Strong Workforce Metrics and </a:t>
            </a:r>
            <a:br>
              <a:rPr lang="en-US" sz="3800" b="1" dirty="0"/>
            </a:br>
            <a:r>
              <a:rPr lang="en-US" sz="3800" b="1" dirty="0"/>
              <a:t>Leading Indicators</a:t>
            </a:r>
          </a:p>
        </p:txBody>
      </p:sp>
      <p:sp>
        <p:nvSpPr>
          <p:cNvPr id="3" name="Content Placeholder 2"/>
          <p:cNvSpPr>
            <a:spLocks noGrp="1"/>
          </p:cNvSpPr>
          <p:nvPr>
            <p:ph idx="1"/>
          </p:nvPr>
        </p:nvSpPr>
        <p:spPr>
          <a:xfrm>
            <a:off x="459142" y="2010685"/>
            <a:ext cx="8260318" cy="3896463"/>
          </a:xfrm>
        </p:spPr>
        <p:txBody>
          <a:bodyPr vert="horz" lIns="91440" tIns="45720" rIns="91440" bIns="45720" rtlCol="0" anchor="t">
            <a:normAutofit/>
          </a:bodyPr>
          <a:lstStyle/>
          <a:p>
            <a:endParaRPr lang="en-US" sz="2400" dirty="0">
              <a:latin typeface="Corbel" charset="0"/>
              <a:ea typeface="Corbel" charset="0"/>
              <a:cs typeface="Corbel" charset="0"/>
            </a:endParaRPr>
          </a:p>
          <a:p>
            <a:endParaRPr lang="en-US" sz="2400" dirty="0">
              <a:latin typeface="Corbel" charset="0"/>
              <a:ea typeface="Corbel" charset="0"/>
              <a:cs typeface="Corbel" charset="0"/>
            </a:endParaRPr>
          </a:p>
        </p:txBody>
      </p:sp>
      <p:sp>
        <p:nvSpPr>
          <p:cNvPr id="4" name="Content Placeholder 2">
            <a:extLst>
              <a:ext uri="{FF2B5EF4-FFF2-40B4-BE49-F238E27FC236}">
                <a16:creationId xmlns:a16="http://schemas.microsoft.com/office/drawing/2014/main" xmlns="" id="{E75565EE-1886-4BCB-948B-CE98105EC3B2}"/>
              </a:ext>
            </a:extLst>
          </p:cNvPr>
          <p:cNvSpPr txBox="1">
            <a:spLocks/>
          </p:cNvSpPr>
          <p:nvPr/>
        </p:nvSpPr>
        <p:spPr>
          <a:xfrm>
            <a:off x="1077462" y="2379679"/>
            <a:ext cx="7794398" cy="3679869"/>
          </a:xfrm>
          <a:prstGeom prst="rect">
            <a:avLst/>
          </a:prstGeom>
          <a:ln>
            <a:noFill/>
          </a:ln>
        </p:spPr>
        <p:txBody>
          <a:bodyPr vert="horz" lIns="91440" tIns="45720" rIns="91440" bIns="45720" rtlCol="0" anchor="t">
            <a:normAutofit/>
          </a:bodyPr>
          <a:lstStyle>
            <a:lvl1pPr marL="0" indent="0" algn="l" defTabSz="914377" rtl="0" eaLnBrk="1" latinLnBrk="0" hangingPunct="1">
              <a:lnSpc>
                <a:spcPct val="90000"/>
              </a:lnSpc>
              <a:spcBef>
                <a:spcPts val="1000"/>
              </a:spcBef>
              <a:buFontTx/>
              <a:buNone/>
              <a:defRPr sz="2800" b="0" kern="1200">
                <a:solidFill>
                  <a:schemeClr val="tx2"/>
                </a:solidFill>
                <a:latin typeface="Arial" charset="0"/>
                <a:ea typeface="Arial" charset="0"/>
                <a:cs typeface="Arial" charset="0"/>
              </a:defRPr>
            </a:lvl1pPr>
            <a:lvl2pPr marL="685783" indent="-228594" algn="l" defTabSz="914377" rtl="0" eaLnBrk="1" latinLnBrk="0" hangingPunct="1">
              <a:lnSpc>
                <a:spcPct val="90000"/>
              </a:lnSpc>
              <a:spcBef>
                <a:spcPts val="1000"/>
              </a:spcBef>
              <a:buFont typeface="Arial"/>
              <a:buChar char="•"/>
              <a:defRPr sz="2400" b="0" kern="1200">
                <a:solidFill>
                  <a:schemeClr val="tx2"/>
                </a:solidFill>
                <a:latin typeface="Arial" charset="0"/>
                <a:ea typeface="Arial" charset="0"/>
                <a:cs typeface="Arial" charset="0"/>
              </a:defRPr>
            </a:lvl2pPr>
            <a:lvl3pPr marL="1142971" indent="-228594" algn="l" defTabSz="914377" rtl="0" eaLnBrk="1" latinLnBrk="0" hangingPunct="1">
              <a:lnSpc>
                <a:spcPct val="90000"/>
              </a:lnSpc>
              <a:spcBef>
                <a:spcPts val="1100"/>
              </a:spcBef>
              <a:buFont typeface="Meiryo-Bold" charset="-128"/>
              <a:buChar char="►"/>
              <a:defRPr sz="1600" b="0" kern="1200">
                <a:solidFill>
                  <a:schemeClr val="accent1"/>
                </a:solidFill>
                <a:latin typeface="Arial" charset="0"/>
                <a:ea typeface="Arial" charset="0"/>
                <a:cs typeface="Arial" charset="0"/>
              </a:defRPr>
            </a:lvl3pPr>
            <a:lvl4pPr marL="1600160" indent="-182875" algn="l" defTabSz="914377" rtl="0" eaLnBrk="1" latinLnBrk="0" hangingPunct="1">
              <a:lnSpc>
                <a:spcPct val="90000"/>
              </a:lnSpc>
              <a:spcBef>
                <a:spcPts val="1100"/>
              </a:spcBef>
              <a:buFont typeface=".AppleSystemUIFont" charset="-120"/>
              <a:buChar char="−"/>
              <a:defRPr sz="1600" b="0" kern="1200">
                <a:solidFill>
                  <a:schemeClr val="accent1"/>
                </a:solidFill>
                <a:latin typeface="Arial" charset="0"/>
                <a:ea typeface="Arial" charset="0"/>
                <a:cs typeface="Arial" charset="0"/>
              </a:defRPr>
            </a:lvl4pPr>
            <a:lvl5pPr marL="2057349" indent="-228594" algn="l" defTabSz="914377" rtl="0" eaLnBrk="1" latinLnBrk="0" hangingPunct="1">
              <a:lnSpc>
                <a:spcPct val="90000"/>
              </a:lnSpc>
              <a:spcBef>
                <a:spcPts val="500"/>
              </a:spcBef>
              <a:buFont typeface="Arial"/>
              <a:buChar char="•"/>
              <a:defRPr sz="1800" kern="1200">
                <a:solidFill>
                  <a:schemeClr val="tx2"/>
                </a:solidFill>
                <a:latin typeface="Arial" charset="0"/>
                <a:ea typeface="Arial" charset="0"/>
                <a:cs typeface="Arial" charset="0"/>
              </a:defRPr>
            </a:lvl5pPr>
            <a:lvl6pPr marL="2514537"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514350" lvl="0" indent="-514350">
              <a:buFont typeface="+mj-lt"/>
              <a:buAutoNum type="arabicPeriod"/>
            </a:pPr>
            <a:r>
              <a:rPr lang="en-US" dirty="0">
                <a:solidFill>
                  <a:schemeClr val="tx1"/>
                </a:solidFill>
                <a:latin typeface="Corbel"/>
                <a:cs typeface="Corbel"/>
              </a:rPr>
              <a:t>Number of WBL activities offered, by type of activity </a:t>
            </a:r>
          </a:p>
          <a:p>
            <a:pPr marL="514350" lvl="0" indent="-514350">
              <a:buFont typeface="+mj-lt"/>
              <a:buAutoNum type="arabicPeriod"/>
            </a:pPr>
            <a:r>
              <a:rPr lang="en-US" dirty="0">
                <a:solidFill>
                  <a:schemeClr val="tx1"/>
                </a:solidFill>
                <a:latin typeface="Corbel"/>
                <a:cs typeface="Corbel"/>
              </a:rPr>
              <a:t>Number of students accessing WBL, by type of WBL opportunity </a:t>
            </a:r>
          </a:p>
          <a:p>
            <a:pPr marL="514350" lvl="0" indent="-514350">
              <a:buFont typeface="+mj-lt"/>
              <a:buAutoNum type="arabicPeriod"/>
            </a:pPr>
            <a:r>
              <a:rPr lang="en-US" dirty="0">
                <a:solidFill>
                  <a:schemeClr val="tx1"/>
                </a:solidFill>
                <a:latin typeface="Corbel"/>
                <a:cs typeface="Corbel"/>
              </a:rPr>
              <a:t>Number of faculty attending WBL professional development </a:t>
            </a:r>
            <a:endParaRPr lang="en-US" dirty="0">
              <a:solidFill>
                <a:schemeClr val="tx1"/>
              </a:solidFill>
              <a:latin typeface="Corbel"/>
              <a:ea typeface="Corbel" charset="0"/>
              <a:cs typeface="Corbel"/>
            </a:endParaRPr>
          </a:p>
          <a:p>
            <a:endParaRPr lang="en-US" sz="2400" dirty="0">
              <a:latin typeface="Corbel" charset="0"/>
              <a:ea typeface="Corbel" charset="0"/>
              <a:cs typeface="Corbel" charset="0"/>
            </a:endParaRPr>
          </a:p>
        </p:txBody>
      </p:sp>
    </p:spTree>
    <p:extLst>
      <p:ext uri="{BB962C8B-B14F-4D97-AF65-F5344CB8AC3E}">
        <p14:creationId xmlns:p14="http://schemas.microsoft.com/office/powerpoint/2010/main" val="32242386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3539" y="1109543"/>
            <a:ext cx="7324491" cy="1012394"/>
          </a:xfrm>
        </p:spPr>
        <p:txBody>
          <a:bodyPr>
            <a:normAutofit/>
          </a:bodyPr>
          <a:lstStyle/>
          <a:p>
            <a:pPr lvl="0" algn="ctr"/>
            <a:r>
              <a:rPr lang="en-US" sz="3600" b="1" dirty="0"/>
              <a:t>RFAs</a:t>
            </a:r>
          </a:p>
        </p:txBody>
      </p:sp>
      <p:sp>
        <p:nvSpPr>
          <p:cNvPr id="3" name="Content Placeholder 2"/>
          <p:cNvSpPr>
            <a:spLocks noGrp="1"/>
          </p:cNvSpPr>
          <p:nvPr>
            <p:ph idx="1"/>
          </p:nvPr>
        </p:nvSpPr>
        <p:spPr>
          <a:xfrm>
            <a:off x="459142" y="2010685"/>
            <a:ext cx="8260318" cy="3896463"/>
          </a:xfrm>
        </p:spPr>
        <p:txBody>
          <a:bodyPr vert="horz" lIns="91440" tIns="45720" rIns="91440" bIns="45720" rtlCol="0" anchor="t">
            <a:normAutofit/>
          </a:bodyPr>
          <a:lstStyle/>
          <a:p>
            <a:endParaRPr lang="en-US" sz="2400" dirty="0">
              <a:latin typeface="Corbel" charset="0"/>
              <a:ea typeface="Corbel" charset="0"/>
              <a:cs typeface="Corbel" charset="0"/>
            </a:endParaRPr>
          </a:p>
          <a:p>
            <a:endParaRPr lang="en-US" sz="2400" dirty="0">
              <a:latin typeface="Corbel" charset="0"/>
              <a:ea typeface="Corbel" charset="0"/>
              <a:cs typeface="Corbel" charset="0"/>
            </a:endParaRPr>
          </a:p>
        </p:txBody>
      </p:sp>
      <p:sp>
        <p:nvSpPr>
          <p:cNvPr id="4" name="Content Placeholder 2">
            <a:extLst>
              <a:ext uri="{FF2B5EF4-FFF2-40B4-BE49-F238E27FC236}">
                <a16:creationId xmlns:a16="http://schemas.microsoft.com/office/drawing/2014/main" xmlns="" id="{E75565EE-1886-4BCB-948B-CE98105EC3B2}"/>
              </a:ext>
            </a:extLst>
          </p:cNvPr>
          <p:cNvSpPr txBox="1">
            <a:spLocks/>
          </p:cNvSpPr>
          <p:nvPr/>
        </p:nvSpPr>
        <p:spPr>
          <a:xfrm>
            <a:off x="1077462" y="2379679"/>
            <a:ext cx="7794398" cy="3679869"/>
          </a:xfrm>
          <a:prstGeom prst="rect">
            <a:avLst/>
          </a:prstGeom>
          <a:ln>
            <a:noFill/>
          </a:ln>
        </p:spPr>
        <p:txBody>
          <a:bodyPr vert="horz" lIns="91440" tIns="45720" rIns="91440" bIns="45720" rtlCol="0" anchor="t">
            <a:normAutofit/>
          </a:bodyPr>
          <a:lstStyle>
            <a:lvl1pPr marL="0" indent="0" algn="l" defTabSz="914377" rtl="0" eaLnBrk="1" latinLnBrk="0" hangingPunct="1">
              <a:lnSpc>
                <a:spcPct val="90000"/>
              </a:lnSpc>
              <a:spcBef>
                <a:spcPts val="1000"/>
              </a:spcBef>
              <a:buFontTx/>
              <a:buNone/>
              <a:defRPr sz="2800" b="0" kern="1200">
                <a:solidFill>
                  <a:schemeClr val="tx2"/>
                </a:solidFill>
                <a:latin typeface="Arial" charset="0"/>
                <a:ea typeface="Arial" charset="0"/>
                <a:cs typeface="Arial" charset="0"/>
              </a:defRPr>
            </a:lvl1pPr>
            <a:lvl2pPr marL="685783" indent="-228594" algn="l" defTabSz="914377" rtl="0" eaLnBrk="1" latinLnBrk="0" hangingPunct="1">
              <a:lnSpc>
                <a:spcPct val="90000"/>
              </a:lnSpc>
              <a:spcBef>
                <a:spcPts val="1000"/>
              </a:spcBef>
              <a:buFont typeface="Arial"/>
              <a:buChar char="•"/>
              <a:defRPr sz="2400" b="0" kern="1200">
                <a:solidFill>
                  <a:schemeClr val="tx2"/>
                </a:solidFill>
                <a:latin typeface="Arial" charset="0"/>
                <a:ea typeface="Arial" charset="0"/>
                <a:cs typeface="Arial" charset="0"/>
              </a:defRPr>
            </a:lvl2pPr>
            <a:lvl3pPr marL="1142971" indent="-228594" algn="l" defTabSz="914377" rtl="0" eaLnBrk="1" latinLnBrk="0" hangingPunct="1">
              <a:lnSpc>
                <a:spcPct val="90000"/>
              </a:lnSpc>
              <a:spcBef>
                <a:spcPts val="1100"/>
              </a:spcBef>
              <a:buFont typeface="Meiryo-Bold" charset="-128"/>
              <a:buChar char="►"/>
              <a:defRPr sz="1600" b="0" kern="1200">
                <a:solidFill>
                  <a:schemeClr val="accent1"/>
                </a:solidFill>
                <a:latin typeface="Arial" charset="0"/>
                <a:ea typeface="Arial" charset="0"/>
                <a:cs typeface="Arial" charset="0"/>
              </a:defRPr>
            </a:lvl3pPr>
            <a:lvl4pPr marL="1600160" indent="-182875" algn="l" defTabSz="914377" rtl="0" eaLnBrk="1" latinLnBrk="0" hangingPunct="1">
              <a:lnSpc>
                <a:spcPct val="90000"/>
              </a:lnSpc>
              <a:spcBef>
                <a:spcPts val="1100"/>
              </a:spcBef>
              <a:buFont typeface=".AppleSystemUIFont" charset="-120"/>
              <a:buChar char="−"/>
              <a:defRPr sz="1600" b="0" kern="1200">
                <a:solidFill>
                  <a:schemeClr val="accent1"/>
                </a:solidFill>
                <a:latin typeface="Arial" charset="0"/>
                <a:ea typeface="Arial" charset="0"/>
                <a:cs typeface="Arial" charset="0"/>
              </a:defRPr>
            </a:lvl4pPr>
            <a:lvl5pPr marL="2057349" indent="-228594" algn="l" defTabSz="914377" rtl="0" eaLnBrk="1" latinLnBrk="0" hangingPunct="1">
              <a:lnSpc>
                <a:spcPct val="90000"/>
              </a:lnSpc>
              <a:spcBef>
                <a:spcPts val="500"/>
              </a:spcBef>
              <a:buFont typeface="Arial"/>
              <a:buChar char="•"/>
              <a:defRPr sz="1800" kern="1200">
                <a:solidFill>
                  <a:schemeClr val="tx2"/>
                </a:solidFill>
                <a:latin typeface="Arial" charset="0"/>
                <a:ea typeface="Arial" charset="0"/>
                <a:cs typeface="Arial" charset="0"/>
              </a:defRPr>
            </a:lvl5pPr>
            <a:lvl6pPr marL="2514537"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514350" lvl="0" indent="-514350">
              <a:buFont typeface="+mj-lt"/>
              <a:buAutoNum type="arabicPeriod"/>
            </a:pPr>
            <a:r>
              <a:rPr lang="en-US" b="1" dirty="0">
                <a:solidFill>
                  <a:schemeClr val="tx1"/>
                </a:solidFill>
                <a:latin typeface="Corbel"/>
                <a:cs typeface="Corbel"/>
              </a:rPr>
              <a:t>Assessment Single Point of Contact</a:t>
            </a:r>
          </a:p>
          <a:p>
            <a:pPr lvl="0"/>
            <a:endParaRPr lang="en-US" dirty="0">
              <a:solidFill>
                <a:schemeClr val="tx1"/>
              </a:solidFill>
              <a:latin typeface="Corbel"/>
              <a:cs typeface="Corbel"/>
            </a:endParaRPr>
          </a:p>
          <a:p>
            <a:pPr marL="514350" lvl="0" indent="-514350">
              <a:buFont typeface="+mj-lt"/>
              <a:buAutoNum type="arabicPeriod"/>
            </a:pPr>
            <a:r>
              <a:rPr lang="en-US" dirty="0">
                <a:solidFill>
                  <a:schemeClr val="tx1"/>
                </a:solidFill>
                <a:latin typeface="Corbel"/>
                <a:cs typeface="Corbel"/>
              </a:rPr>
              <a:t>Work-Based Learning Coordinator</a:t>
            </a:r>
          </a:p>
          <a:p>
            <a:pPr lvl="0"/>
            <a:endParaRPr lang="en-US" dirty="0">
              <a:solidFill>
                <a:schemeClr val="tx1"/>
              </a:solidFill>
              <a:latin typeface="Corbel"/>
              <a:cs typeface="Corbel"/>
            </a:endParaRPr>
          </a:p>
          <a:p>
            <a:pPr marL="514350" lvl="0" indent="-514350">
              <a:buFont typeface="+mj-lt"/>
              <a:buAutoNum type="arabicPeriod"/>
            </a:pPr>
            <a:r>
              <a:rPr lang="en-US" dirty="0">
                <a:solidFill>
                  <a:schemeClr val="tx1"/>
                </a:solidFill>
                <a:latin typeface="Corbel"/>
                <a:cs typeface="Corbel"/>
              </a:rPr>
              <a:t>Job Placement Coordinator </a:t>
            </a:r>
          </a:p>
          <a:p>
            <a:endParaRPr lang="en-US" sz="2400" dirty="0">
              <a:latin typeface="Corbel" charset="0"/>
              <a:ea typeface="Corbel" charset="0"/>
              <a:cs typeface="Corbel" charset="0"/>
            </a:endParaRPr>
          </a:p>
        </p:txBody>
      </p:sp>
    </p:spTree>
    <p:extLst>
      <p:ext uri="{BB962C8B-B14F-4D97-AF65-F5344CB8AC3E}">
        <p14:creationId xmlns:p14="http://schemas.microsoft.com/office/powerpoint/2010/main" val="14586842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424" y="934944"/>
            <a:ext cx="7795922" cy="1186993"/>
          </a:xfrm>
        </p:spPr>
        <p:txBody>
          <a:bodyPr>
            <a:noAutofit/>
          </a:bodyPr>
          <a:lstStyle/>
          <a:p>
            <a:pPr lvl="0" algn="ctr"/>
            <a:r>
              <a:rPr lang="en-US" sz="3800" b="1" dirty="0"/>
              <a:t>Role of the Single Point of Contact</a:t>
            </a:r>
            <a:r>
              <a:rPr lang="en-US" sz="3800" dirty="0"/>
              <a:t/>
            </a:r>
            <a:br>
              <a:rPr lang="en-US" sz="3800" dirty="0"/>
            </a:br>
            <a:endParaRPr lang="en-US" sz="3800" b="1" dirty="0">
              <a:latin typeface="Corbel"/>
              <a:cs typeface="Corbel"/>
            </a:endParaRPr>
          </a:p>
        </p:txBody>
      </p:sp>
      <p:sp>
        <p:nvSpPr>
          <p:cNvPr id="3" name="Content Placeholder 2"/>
          <p:cNvSpPr>
            <a:spLocks noGrp="1"/>
          </p:cNvSpPr>
          <p:nvPr>
            <p:ph idx="1"/>
          </p:nvPr>
        </p:nvSpPr>
        <p:spPr>
          <a:xfrm>
            <a:off x="459142" y="2010685"/>
            <a:ext cx="8260318" cy="3896463"/>
          </a:xfrm>
        </p:spPr>
        <p:txBody>
          <a:bodyPr vert="horz" lIns="91440" tIns="45720" rIns="91440" bIns="45720" rtlCol="0" anchor="t">
            <a:normAutofit/>
          </a:bodyPr>
          <a:lstStyle/>
          <a:p>
            <a:endParaRPr lang="en-US" sz="2400" dirty="0">
              <a:latin typeface="Corbel" charset="0"/>
              <a:ea typeface="Corbel" charset="0"/>
              <a:cs typeface="Corbel" charset="0"/>
            </a:endParaRPr>
          </a:p>
          <a:p>
            <a:endParaRPr lang="en-US" sz="2400" dirty="0">
              <a:latin typeface="Corbel" charset="0"/>
              <a:ea typeface="Corbel" charset="0"/>
              <a:cs typeface="Corbel" charset="0"/>
            </a:endParaRPr>
          </a:p>
        </p:txBody>
      </p:sp>
      <p:sp>
        <p:nvSpPr>
          <p:cNvPr id="4" name="Content Placeholder 2">
            <a:extLst>
              <a:ext uri="{FF2B5EF4-FFF2-40B4-BE49-F238E27FC236}">
                <a16:creationId xmlns:a16="http://schemas.microsoft.com/office/drawing/2014/main" xmlns="" id="{E75565EE-1886-4BCB-948B-CE98105EC3B2}"/>
              </a:ext>
            </a:extLst>
          </p:cNvPr>
          <p:cNvSpPr txBox="1">
            <a:spLocks/>
          </p:cNvSpPr>
          <p:nvPr/>
        </p:nvSpPr>
        <p:spPr>
          <a:xfrm>
            <a:off x="1077462" y="1749467"/>
            <a:ext cx="7794398" cy="4157681"/>
          </a:xfrm>
          <a:prstGeom prst="rect">
            <a:avLst/>
          </a:prstGeom>
          <a:ln>
            <a:noFill/>
          </a:ln>
        </p:spPr>
        <p:txBody>
          <a:bodyPr vert="horz" lIns="91440" tIns="45720" rIns="91440" bIns="45720" rtlCol="0" anchor="t">
            <a:normAutofit/>
          </a:bodyPr>
          <a:lstStyle>
            <a:lvl1pPr marL="0" indent="0" algn="l" defTabSz="914377" rtl="0" eaLnBrk="1" latinLnBrk="0" hangingPunct="1">
              <a:lnSpc>
                <a:spcPct val="90000"/>
              </a:lnSpc>
              <a:spcBef>
                <a:spcPts val="1000"/>
              </a:spcBef>
              <a:buFontTx/>
              <a:buNone/>
              <a:defRPr sz="2800" b="0" kern="1200">
                <a:solidFill>
                  <a:schemeClr val="tx2"/>
                </a:solidFill>
                <a:latin typeface="Arial" charset="0"/>
                <a:ea typeface="Arial" charset="0"/>
                <a:cs typeface="Arial" charset="0"/>
              </a:defRPr>
            </a:lvl1pPr>
            <a:lvl2pPr marL="685783" indent="-228594" algn="l" defTabSz="914377" rtl="0" eaLnBrk="1" latinLnBrk="0" hangingPunct="1">
              <a:lnSpc>
                <a:spcPct val="90000"/>
              </a:lnSpc>
              <a:spcBef>
                <a:spcPts val="1000"/>
              </a:spcBef>
              <a:buFont typeface="Arial"/>
              <a:buChar char="•"/>
              <a:defRPr sz="2400" b="0" kern="1200">
                <a:solidFill>
                  <a:schemeClr val="tx2"/>
                </a:solidFill>
                <a:latin typeface="Arial" charset="0"/>
                <a:ea typeface="Arial" charset="0"/>
                <a:cs typeface="Arial" charset="0"/>
              </a:defRPr>
            </a:lvl2pPr>
            <a:lvl3pPr marL="1142971" indent="-228594" algn="l" defTabSz="914377" rtl="0" eaLnBrk="1" latinLnBrk="0" hangingPunct="1">
              <a:lnSpc>
                <a:spcPct val="90000"/>
              </a:lnSpc>
              <a:spcBef>
                <a:spcPts val="1100"/>
              </a:spcBef>
              <a:buFont typeface="Meiryo-Bold" charset="-128"/>
              <a:buChar char="►"/>
              <a:defRPr sz="1600" b="0" kern="1200">
                <a:solidFill>
                  <a:schemeClr val="accent1"/>
                </a:solidFill>
                <a:latin typeface="Arial" charset="0"/>
                <a:ea typeface="Arial" charset="0"/>
                <a:cs typeface="Arial" charset="0"/>
              </a:defRPr>
            </a:lvl3pPr>
            <a:lvl4pPr marL="1600160" indent="-182875" algn="l" defTabSz="914377" rtl="0" eaLnBrk="1" latinLnBrk="0" hangingPunct="1">
              <a:lnSpc>
                <a:spcPct val="90000"/>
              </a:lnSpc>
              <a:spcBef>
                <a:spcPts val="1100"/>
              </a:spcBef>
              <a:buFont typeface=".AppleSystemUIFont" charset="-120"/>
              <a:buChar char="−"/>
              <a:defRPr sz="1600" b="0" kern="1200">
                <a:solidFill>
                  <a:schemeClr val="accent1"/>
                </a:solidFill>
                <a:latin typeface="Arial" charset="0"/>
                <a:ea typeface="Arial" charset="0"/>
                <a:cs typeface="Arial" charset="0"/>
              </a:defRPr>
            </a:lvl4pPr>
            <a:lvl5pPr marL="2057349" indent="-228594" algn="l" defTabSz="914377" rtl="0" eaLnBrk="1" latinLnBrk="0" hangingPunct="1">
              <a:lnSpc>
                <a:spcPct val="90000"/>
              </a:lnSpc>
              <a:spcBef>
                <a:spcPts val="500"/>
              </a:spcBef>
              <a:buFont typeface="Arial"/>
              <a:buChar char="•"/>
              <a:defRPr sz="1800" kern="1200">
                <a:solidFill>
                  <a:schemeClr val="tx2"/>
                </a:solidFill>
                <a:latin typeface="Arial" charset="0"/>
                <a:ea typeface="Arial" charset="0"/>
                <a:cs typeface="Arial" charset="0"/>
              </a:defRPr>
            </a:lvl5pPr>
            <a:lvl6pPr marL="2514537"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dirty="0">
                <a:solidFill>
                  <a:schemeClr val="tx1"/>
                </a:solidFill>
                <a:latin typeface="Corbel"/>
                <a:cs typeface="Corbel"/>
              </a:rPr>
              <a:t>The role of the Single Point of Contact (SPC) identified by each of the 10 colleges is to oversee survey and inventory completion. SPCs (or staff they designate) are responsible for: </a:t>
            </a:r>
            <a:endParaRPr lang="en-US" b="1" dirty="0">
              <a:solidFill>
                <a:schemeClr val="tx1"/>
              </a:solidFill>
              <a:latin typeface="Corbel"/>
              <a:ea typeface="Corbel" charset="0"/>
              <a:cs typeface="Corbel"/>
            </a:endParaRPr>
          </a:p>
          <a:p>
            <a:pPr marL="514350" lvl="0" indent="-514350">
              <a:buFontTx/>
              <a:buAutoNum type="arabicPeriod"/>
            </a:pPr>
            <a:r>
              <a:rPr lang="en-US" dirty="0">
                <a:solidFill>
                  <a:schemeClr val="tx1"/>
                </a:solidFill>
                <a:latin typeface="Corbel"/>
                <a:cs typeface="Corbel"/>
              </a:rPr>
              <a:t>Making sure the surveys go out to all faculty and other key staff and following up as needed</a:t>
            </a:r>
            <a:endParaRPr lang="en-US" b="1" dirty="0">
              <a:solidFill>
                <a:schemeClr val="tx1"/>
              </a:solidFill>
              <a:latin typeface="Corbel"/>
              <a:ea typeface="Corbel" charset="0"/>
              <a:cs typeface="Corbel"/>
            </a:endParaRPr>
          </a:p>
          <a:p>
            <a:pPr marL="514350" lvl="0" indent="-514350">
              <a:buFontTx/>
              <a:buAutoNum type="arabicPeriod"/>
            </a:pPr>
            <a:r>
              <a:rPr lang="en-US" dirty="0">
                <a:solidFill>
                  <a:schemeClr val="tx1"/>
                </a:solidFill>
                <a:latin typeface="Corbel"/>
                <a:cs typeface="Corbel"/>
              </a:rPr>
              <a:t>Overseeing the completion of the Work-Based Learning and Job Placement Inventory</a:t>
            </a:r>
            <a:endParaRPr lang="en-US" dirty="0">
              <a:latin typeface="Corbel" charset="0"/>
              <a:ea typeface="Corbel" charset="0"/>
              <a:cs typeface="Corbel" charset="0"/>
            </a:endParaRPr>
          </a:p>
        </p:txBody>
      </p:sp>
    </p:spTree>
    <p:extLst>
      <p:ext uri="{BB962C8B-B14F-4D97-AF65-F5344CB8AC3E}">
        <p14:creationId xmlns:p14="http://schemas.microsoft.com/office/powerpoint/2010/main" val="35332236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2910DEE-70A8-3A49-827B-38F616CCDDD4}"/>
              </a:ext>
            </a:extLst>
          </p:cNvPr>
          <p:cNvSpPr>
            <a:spLocks noGrp="1"/>
          </p:cNvSpPr>
          <p:nvPr>
            <p:ph type="title"/>
          </p:nvPr>
        </p:nvSpPr>
        <p:spPr>
          <a:xfrm>
            <a:off x="459142" y="1129033"/>
            <a:ext cx="8260319" cy="846777"/>
          </a:xfrm>
        </p:spPr>
        <p:txBody>
          <a:bodyPr>
            <a:normAutofit/>
          </a:bodyPr>
          <a:lstStyle/>
          <a:p>
            <a:pPr algn="ctr"/>
            <a:r>
              <a:rPr lang="en-US" sz="4000" b="1" dirty="0"/>
              <a:t>Two Kinds of </a:t>
            </a:r>
            <a:r>
              <a:rPr lang="en-US" sz="4000" b="1" dirty="0" smtClean="0"/>
              <a:t>Assessments</a:t>
            </a:r>
            <a:endParaRPr lang="en-US" sz="4000" b="1" dirty="0"/>
          </a:p>
        </p:txBody>
      </p:sp>
      <p:sp>
        <p:nvSpPr>
          <p:cNvPr id="3" name="Content Placeholder 2">
            <a:extLst>
              <a:ext uri="{FF2B5EF4-FFF2-40B4-BE49-F238E27FC236}">
                <a16:creationId xmlns:a16="http://schemas.microsoft.com/office/drawing/2014/main" xmlns="" id="{B19D6BA0-A566-FB4A-9D97-5C6F3534EF3C}"/>
              </a:ext>
            </a:extLst>
          </p:cNvPr>
          <p:cNvSpPr>
            <a:spLocks noGrp="1"/>
          </p:cNvSpPr>
          <p:nvPr>
            <p:ph idx="1"/>
          </p:nvPr>
        </p:nvSpPr>
        <p:spPr>
          <a:xfrm>
            <a:off x="1464098" y="1975810"/>
            <a:ext cx="7255363" cy="3898696"/>
          </a:xfrm>
        </p:spPr>
        <p:txBody>
          <a:bodyPr>
            <a:normAutofit/>
          </a:bodyPr>
          <a:lstStyle/>
          <a:p>
            <a:pPr marL="514350" indent="-514350">
              <a:buFont typeface="+mj-lt"/>
              <a:buAutoNum type="arabicPeriod"/>
            </a:pPr>
            <a:r>
              <a:rPr lang="en-US" sz="3600" dirty="0">
                <a:solidFill>
                  <a:schemeClr val="tx1"/>
                </a:solidFill>
                <a:latin typeface="Corbel"/>
                <a:cs typeface="Corbel"/>
              </a:rPr>
              <a:t>Surveys </a:t>
            </a:r>
          </a:p>
          <a:p>
            <a:pPr marL="514350" indent="-514350">
              <a:buFont typeface="+mj-lt"/>
              <a:buAutoNum type="arabicPeriod"/>
            </a:pPr>
            <a:r>
              <a:rPr lang="en-US" sz="3600" dirty="0">
                <a:solidFill>
                  <a:schemeClr val="tx1"/>
                </a:solidFill>
                <a:latin typeface="Corbel"/>
                <a:cs typeface="Corbel"/>
              </a:rPr>
              <a:t>Inventory</a:t>
            </a:r>
          </a:p>
        </p:txBody>
      </p:sp>
    </p:spTree>
    <p:extLst>
      <p:ext uri="{BB962C8B-B14F-4D97-AF65-F5344CB8AC3E}">
        <p14:creationId xmlns:p14="http://schemas.microsoft.com/office/powerpoint/2010/main" val="945025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3539" y="580292"/>
            <a:ext cx="7795922" cy="1185353"/>
          </a:xfrm>
        </p:spPr>
        <p:txBody>
          <a:bodyPr>
            <a:normAutofit/>
          </a:bodyPr>
          <a:lstStyle/>
          <a:p>
            <a:pPr algn="ctr"/>
            <a:r>
              <a:rPr lang="en-US" sz="4000" b="1" dirty="0">
                <a:latin typeface="Corbel"/>
                <a:ea typeface="Corbel" charset="0"/>
                <a:cs typeface="Corbel"/>
              </a:rPr>
              <a:t>Purpose of the Surveys</a:t>
            </a:r>
          </a:p>
        </p:txBody>
      </p:sp>
      <p:sp>
        <p:nvSpPr>
          <p:cNvPr id="3" name="Content Placeholder 2"/>
          <p:cNvSpPr>
            <a:spLocks noGrp="1"/>
          </p:cNvSpPr>
          <p:nvPr>
            <p:ph idx="1"/>
          </p:nvPr>
        </p:nvSpPr>
        <p:spPr>
          <a:xfrm>
            <a:off x="459143" y="1570063"/>
            <a:ext cx="8260318" cy="4290765"/>
          </a:xfrm>
        </p:spPr>
        <p:txBody>
          <a:bodyPr vert="horz" lIns="91440" tIns="45720" rIns="91440" bIns="45720" rtlCol="0" anchor="t">
            <a:normAutofit/>
          </a:bodyPr>
          <a:lstStyle/>
          <a:p>
            <a:pPr marL="342900" lvl="0" indent="-342900">
              <a:buFont typeface="Arial"/>
              <a:buChar char="•"/>
            </a:pPr>
            <a:r>
              <a:rPr lang="en-US" dirty="0">
                <a:solidFill>
                  <a:schemeClr val="tx1"/>
                </a:solidFill>
                <a:latin typeface="Corbel"/>
                <a:cs typeface="Corbel"/>
              </a:rPr>
              <a:t>Identify needs for support</a:t>
            </a:r>
          </a:p>
          <a:p>
            <a:pPr marL="342900" indent="-342900">
              <a:buFont typeface="Arial"/>
              <a:buChar char="•"/>
            </a:pPr>
            <a:r>
              <a:rPr lang="en-US" dirty="0">
                <a:solidFill>
                  <a:schemeClr val="tx1"/>
                </a:solidFill>
                <a:latin typeface="Corbel"/>
                <a:cs typeface="Corbel"/>
              </a:rPr>
              <a:t>Examine quality features to inform professional development and improvement</a:t>
            </a:r>
          </a:p>
          <a:p>
            <a:pPr marL="342900" lvl="0" indent="-342900">
              <a:buFont typeface="Arial"/>
              <a:buChar char="•"/>
            </a:pPr>
            <a:r>
              <a:rPr lang="en-US" dirty="0">
                <a:solidFill>
                  <a:schemeClr val="tx1"/>
                </a:solidFill>
                <a:latin typeface="Corbel"/>
                <a:cs typeface="Corbel"/>
              </a:rPr>
              <a:t>Identify challenges to inform systemic reforms</a:t>
            </a:r>
          </a:p>
          <a:p>
            <a:pPr marL="342900" indent="-342900">
              <a:buFont typeface="Arial"/>
              <a:buChar char="•"/>
            </a:pPr>
            <a:r>
              <a:rPr lang="en-US" dirty="0">
                <a:solidFill>
                  <a:schemeClr val="tx1"/>
                </a:solidFill>
                <a:latin typeface="Corbel"/>
                <a:cs typeface="Corbel"/>
              </a:rPr>
              <a:t>Identify requests for professional development to inform offerings</a:t>
            </a:r>
          </a:p>
          <a:p>
            <a:pPr lvl="0"/>
            <a:r>
              <a:rPr lang="en-US" dirty="0">
                <a:solidFill>
                  <a:schemeClr val="tx1"/>
                </a:solidFill>
                <a:latin typeface="Corbel"/>
                <a:cs typeface="Corbel"/>
              </a:rPr>
              <a:t>Response goal = enough responses to get a handle on the issues/needs</a:t>
            </a:r>
          </a:p>
          <a:p>
            <a:endParaRPr lang="en-US" sz="2400" dirty="0">
              <a:latin typeface="Corbel" charset="0"/>
              <a:ea typeface="Corbel" charset="0"/>
              <a:cs typeface="Corbel" charset="0"/>
            </a:endParaRPr>
          </a:p>
        </p:txBody>
      </p:sp>
      <p:sp>
        <p:nvSpPr>
          <p:cNvPr id="4" name="Content Placeholder 2">
            <a:extLst>
              <a:ext uri="{FF2B5EF4-FFF2-40B4-BE49-F238E27FC236}">
                <a16:creationId xmlns:a16="http://schemas.microsoft.com/office/drawing/2014/main" xmlns="" id="{E75565EE-1886-4BCB-948B-CE98105EC3B2}"/>
              </a:ext>
            </a:extLst>
          </p:cNvPr>
          <p:cNvSpPr txBox="1">
            <a:spLocks/>
          </p:cNvSpPr>
          <p:nvPr/>
        </p:nvSpPr>
        <p:spPr>
          <a:xfrm>
            <a:off x="1077462" y="2163085"/>
            <a:ext cx="7794398" cy="3896463"/>
          </a:xfrm>
          <a:prstGeom prst="rect">
            <a:avLst/>
          </a:prstGeom>
          <a:ln>
            <a:noFill/>
          </a:ln>
        </p:spPr>
        <p:txBody>
          <a:bodyPr vert="horz" lIns="91440" tIns="45720" rIns="91440" bIns="45720" rtlCol="0" anchor="t">
            <a:normAutofit/>
          </a:bodyPr>
          <a:lstStyle>
            <a:lvl1pPr marL="0" indent="0" algn="l" defTabSz="914377" rtl="0" eaLnBrk="1" latinLnBrk="0" hangingPunct="1">
              <a:lnSpc>
                <a:spcPct val="90000"/>
              </a:lnSpc>
              <a:spcBef>
                <a:spcPts val="1000"/>
              </a:spcBef>
              <a:buFontTx/>
              <a:buNone/>
              <a:defRPr sz="2800" b="0" kern="1200">
                <a:solidFill>
                  <a:schemeClr val="tx2"/>
                </a:solidFill>
                <a:latin typeface="Arial" charset="0"/>
                <a:ea typeface="Arial" charset="0"/>
                <a:cs typeface="Arial" charset="0"/>
              </a:defRPr>
            </a:lvl1pPr>
            <a:lvl2pPr marL="685783" indent="-228594" algn="l" defTabSz="914377" rtl="0" eaLnBrk="1" latinLnBrk="0" hangingPunct="1">
              <a:lnSpc>
                <a:spcPct val="90000"/>
              </a:lnSpc>
              <a:spcBef>
                <a:spcPts val="1000"/>
              </a:spcBef>
              <a:buFont typeface="Arial"/>
              <a:buChar char="•"/>
              <a:defRPr sz="2400" b="0" kern="1200">
                <a:solidFill>
                  <a:schemeClr val="tx2"/>
                </a:solidFill>
                <a:latin typeface="Arial" charset="0"/>
                <a:ea typeface="Arial" charset="0"/>
                <a:cs typeface="Arial" charset="0"/>
              </a:defRPr>
            </a:lvl2pPr>
            <a:lvl3pPr marL="1142971" indent="-228594" algn="l" defTabSz="914377" rtl="0" eaLnBrk="1" latinLnBrk="0" hangingPunct="1">
              <a:lnSpc>
                <a:spcPct val="90000"/>
              </a:lnSpc>
              <a:spcBef>
                <a:spcPts val="1100"/>
              </a:spcBef>
              <a:buFont typeface="Meiryo-Bold" charset="-128"/>
              <a:buChar char="►"/>
              <a:defRPr sz="1600" b="0" kern="1200">
                <a:solidFill>
                  <a:schemeClr val="accent1"/>
                </a:solidFill>
                <a:latin typeface="Arial" charset="0"/>
                <a:ea typeface="Arial" charset="0"/>
                <a:cs typeface="Arial" charset="0"/>
              </a:defRPr>
            </a:lvl3pPr>
            <a:lvl4pPr marL="1600160" indent="-182875" algn="l" defTabSz="914377" rtl="0" eaLnBrk="1" latinLnBrk="0" hangingPunct="1">
              <a:lnSpc>
                <a:spcPct val="90000"/>
              </a:lnSpc>
              <a:spcBef>
                <a:spcPts val="1100"/>
              </a:spcBef>
              <a:buFont typeface=".AppleSystemUIFont" charset="-120"/>
              <a:buChar char="−"/>
              <a:defRPr sz="1600" b="0" kern="1200">
                <a:solidFill>
                  <a:schemeClr val="accent1"/>
                </a:solidFill>
                <a:latin typeface="Arial" charset="0"/>
                <a:ea typeface="Arial" charset="0"/>
                <a:cs typeface="Arial" charset="0"/>
              </a:defRPr>
            </a:lvl4pPr>
            <a:lvl5pPr marL="2057349" indent="-228594" algn="l" defTabSz="914377" rtl="0" eaLnBrk="1" latinLnBrk="0" hangingPunct="1">
              <a:lnSpc>
                <a:spcPct val="90000"/>
              </a:lnSpc>
              <a:spcBef>
                <a:spcPts val="500"/>
              </a:spcBef>
              <a:buFont typeface="Arial"/>
              <a:buChar char="•"/>
              <a:defRPr sz="1800" kern="1200">
                <a:solidFill>
                  <a:schemeClr val="tx2"/>
                </a:solidFill>
                <a:latin typeface="Arial" charset="0"/>
                <a:ea typeface="Arial" charset="0"/>
                <a:cs typeface="Arial" charset="0"/>
              </a:defRPr>
            </a:lvl5pPr>
            <a:lvl6pPr marL="2514537"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342900" lvl="0" indent="-342900">
              <a:buFont typeface="Arial"/>
              <a:buChar char="•"/>
            </a:pPr>
            <a:endParaRPr lang="en-US" sz="2000" dirty="0"/>
          </a:p>
          <a:p>
            <a:pPr marL="342900" indent="-342900">
              <a:buFont typeface="Arial"/>
              <a:buChar char="•"/>
            </a:pPr>
            <a:endParaRPr lang="en-US" sz="2000" dirty="0"/>
          </a:p>
          <a:p>
            <a:endParaRPr lang="en-US" sz="2000" b="1" dirty="0">
              <a:solidFill>
                <a:schemeClr val="tx1"/>
              </a:solidFill>
              <a:latin typeface="Corbel" charset="0"/>
              <a:ea typeface="Corbel" charset="0"/>
              <a:cs typeface="Corbel" charset="0"/>
            </a:endParaRPr>
          </a:p>
          <a:p>
            <a:pPr marL="514350" indent="-514350">
              <a:buFontTx/>
              <a:buAutoNum type="arabicPeriod"/>
            </a:pPr>
            <a:endParaRPr lang="en-US" sz="2000" b="1" dirty="0">
              <a:solidFill>
                <a:schemeClr val="tx1"/>
              </a:solidFill>
              <a:latin typeface="Corbel" charset="0"/>
              <a:ea typeface="Corbel" charset="0"/>
              <a:cs typeface="Corbel" charset="0"/>
            </a:endParaRPr>
          </a:p>
          <a:p>
            <a:pPr marL="514350" indent="-514350">
              <a:buFontTx/>
              <a:buAutoNum type="arabicPeriod"/>
            </a:pPr>
            <a:endParaRPr lang="en-US" sz="2000" b="1" dirty="0">
              <a:solidFill>
                <a:schemeClr val="tx1"/>
              </a:solidFill>
              <a:latin typeface="Corbel" charset="0"/>
              <a:ea typeface="Corbel" charset="0"/>
              <a:cs typeface="Corbel" charset="0"/>
            </a:endParaRPr>
          </a:p>
          <a:p>
            <a:endParaRPr lang="en-US" sz="2400" dirty="0">
              <a:latin typeface="Corbel" charset="0"/>
              <a:ea typeface="Corbel" charset="0"/>
              <a:cs typeface="Corbel" charset="0"/>
            </a:endParaRPr>
          </a:p>
          <a:p>
            <a:endParaRPr lang="en-US" sz="2400" dirty="0">
              <a:latin typeface="Corbel" charset="0"/>
              <a:ea typeface="Corbel" charset="0"/>
              <a:cs typeface="Corbel" charset="0"/>
            </a:endParaRPr>
          </a:p>
        </p:txBody>
      </p:sp>
      <p:sp>
        <p:nvSpPr>
          <p:cNvPr id="5" name="TextBox 4"/>
          <p:cNvSpPr txBox="1"/>
          <p:nvPr/>
        </p:nvSpPr>
        <p:spPr>
          <a:xfrm>
            <a:off x="2583896" y="3722810"/>
            <a:ext cx="914400" cy="914400"/>
          </a:xfrm>
          <a:prstGeom prst="rect">
            <a:avLst/>
          </a:prstGeom>
        </p:spPr>
        <p:txBody>
          <a:bodyPr vert="horz" wrap="none" lIns="91440" tIns="45720" rIns="91440" bIns="45720" rtlCol="0">
            <a:normAutofit/>
          </a:bodyPr>
          <a:lstStyle/>
          <a:p>
            <a:endParaRPr lang="en-US" dirty="0"/>
          </a:p>
        </p:txBody>
      </p:sp>
    </p:spTree>
    <p:extLst>
      <p:ext uri="{BB962C8B-B14F-4D97-AF65-F5344CB8AC3E}">
        <p14:creationId xmlns:p14="http://schemas.microsoft.com/office/powerpoint/2010/main" val="15581165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3539" y="670364"/>
            <a:ext cx="7795922" cy="748533"/>
          </a:xfrm>
        </p:spPr>
        <p:txBody>
          <a:bodyPr>
            <a:normAutofit/>
          </a:bodyPr>
          <a:lstStyle/>
          <a:p>
            <a:pPr algn="ctr"/>
            <a:r>
              <a:rPr lang="en-US" sz="3800" b="1" dirty="0">
                <a:latin typeface="Corbel"/>
                <a:ea typeface="Corbel" charset="0"/>
                <a:cs typeface="Corbel"/>
              </a:rPr>
              <a:t>Key Survey Features</a:t>
            </a:r>
          </a:p>
        </p:txBody>
      </p:sp>
      <p:sp>
        <p:nvSpPr>
          <p:cNvPr id="3" name="Content Placeholder 2"/>
          <p:cNvSpPr>
            <a:spLocks noGrp="1"/>
          </p:cNvSpPr>
          <p:nvPr>
            <p:ph idx="1"/>
          </p:nvPr>
        </p:nvSpPr>
        <p:spPr>
          <a:xfrm>
            <a:off x="459142" y="1418897"/>
            <a:ext cx="8260319" cy="5035184"/>
          </a:xfrm>
        </p:spPr>
        <p:txBody>
          <a:bodyPr vert="horz" lIns="91440" tIns="45720" rIns="91440" bIns="45720" rtlCol="0" anchor="t">
            <a:noAutofit/>
          </a:bodyPr>
          <a:lstStyle/>
          <a:p>
            <a:pPr marL="342900" lvl="0" indent="-342900">
              <a:buFont typeface="Arial"/>
              <a:buChar char="•"/>
            </a:pPr>
            <a:r>
              <a:rPr lang="en-US" dirty="0">
                <a:solidFill>
                  <a:schemeClr val="tx1"/>
                </a:solidFill>
                <a:latin typeface="Corbel"/>
                <a:cs typeface="Corbel"/>
              </a:rPr>
              <a:t>One survey per college (</a:t>
            </a:r>
            <a:r>
              <a:rPr lang="en-US" dirty="0" err="1">
                <a:solidFill>
                  <a:schemeClr val="tx1"/>
                </a:solidFill>
                <a:latin typeface="Corbel"/>
                <a:cs typeface="Corbel"/>
              </a:rPr>
              <a:t>WestEd</a:t>
            </a:r>
            <a:r>
              <a:rPr lang="en-US" dirty="0">
                <a:solidFill>
                  <a:schemeClr val="tx1"/>
                </a:solidFill>
                <a:latin typeface="Corbel"/>
                <a:cs typeface="Corbel"/>
              </a:rPr>
              <a:t> will provide a unique link for each college) </a:t>
            </a:r>
          </a:p>
          <a:p>
            <a:pPr marL="342900" lvl="0" indent="-342900">
              <a:buFont typeface="Arial"/>
              <a:buChar char="•"/>
            </a:pPr>
            <a:r>
              <a:rPr lang="en-US" dirty="0">
                <a:solidFill>
                  <a:srgbClr val="000000"/>
                </a:solidFill>
                <a:latin typeface="Corbel"/>
                <a:ea typeface="Times New Roman"/>
                <a:cs typeface="Corbel"/>
              </a:rPr>
              <a:t>No passcodes for individual respondents</a:t>
            </a:r>
          </a:p>
          <a:p>
            <a:pPr marL="342900" lvl="0" indent="-342900">
              <a:buFont typeface="Arial"/>
              <a:buChar char="•"/>
            </a:pPr>
            <a:r>
              <a:rPr lang="en-US" dirty="0">
                <a:solidFill>
                  <a:srgbClr val="000000"/>
                </a:solidFill>
                <a:latin typeface="Corbel"/>
                <a:ea typeface="Times New Roman"/>
                <a:cs typeface="Corbel"/>
              </a:rPr>
              <a:t>SPC forwards link to identified respondents</a:t>
            </a:r>
          </a:p>
          <a:p>
            <a:pPr marL="342900" lvl="0" indent="-342900">
              <a:buFont typeface="Arial"/>
              <a:buChar char="•"/>
            </a:pPr>
            <a:r>
              <a:rPr lang="en-US" dirty="0">
                <a:solidFill>
                  <a:srgbClr val="000000"/>
                </a:solidFill>
                <a:latin typeface="Corbel"/>
                <a:ea typeface="Times New Roman"/>
                <a:cs typeface="Corbel"/>
              </a:rPr>
              <a:t>Mostly closed-ended responses; little writing</a:t>
            </a:r>
          </a:p>
          <a:p>
            <a:pPr marL="342900" lvl="0" indent="-342900">
              <a:buFont typeface="Arial"/>
              <a:buChar char="•"/>
            </a:pPr>
            <a:r>
              <a:rPr lang="en-US" dirty="0">
                <a:solidFill>
                  <a:srgbClr val="000000"/>
                </a:solidFill>
                <a:latin typeface="Corbel"/>
                <a:ea typeface="Times New Roman"/>
                <a:cs typeface="Corbel"/>
              </a:rPr>
              <a:t>WestEd receives survey responses </a:t>
            </a:r>
          </a:p>
          <a:p>
            <a:pPr marL="342900" lvl="0" indent="-342900">
              <a:buFont typeface="Arial"/>
              <a:buChar char="•"/>
            </a:pPr>
            <a:r>
              <a:rPr lang="en-US" dirty="0">
                <a:solidFill>
                  <a:srgbClr val="000000"/>
                </a:solidFill>
                <a:latin typeface="Corbel"/>
                <a:ea typeface="Times New Roman"/>
                <a:cs typeface="Corbel"/>
              </a:rPr>
              <a:t>WestEd informs SPC of number of responses</a:t>
            </a:r>
          </a:p>
          <a:p>
            <a:pPr marL="342900" lvl="0" indent="-342900">
              <a:buFont typeface="Arial"/>
              <a:buChar char="•"/>
            </a:pPr>
            <a:r>
              <a:rPr lang="en-US" dirty="0">
                <a:solidFill>
                  <a:srgbClr val="000000"/>
                </a:solidFill>
                <a:latin typeface="Corbel"/>
                <a:ea typeface="Times New Roman"/>
                <a:cs typeface="Corbel"/>
              </a:rPr>
              <a:t>SPC sends reminders as necessary</a:t>
            </a:r>
          </a:p>
          <a:p>
            <a:pPr marL="342900" lvl="0" indent="-342900">
              <a:buFont typeface="Arial"/>
              <a:buChar char="•"/>
            </a:pPr>
            <a:r>
              <a:rPr lang="en-US" dirty="0">
                <a:solidFill>
                  <a:srgbClr val="000000"/>
                </a:solidFill>
                <a:latin typeface="Corbel"/>
                <a:ea typeface="Times New Roman"/>
                <a:cs typeface="Corbel"/>
              </a:rPr>
              <a:t>WestEd compiles data and makes it available to the field</a:t>
            </a:r>
          </a:p>
          <a:p>
            <a:endParaRPr lang="en-US" sz="2000" dirty="0">
              <a:latin typeface="Corbel"/>
              <a:ea typeface="Corbel" charset="0"/>
              <a:cs typeface="Corbel"/>
            </a:endParaRPr>
          </a:p>
        </p:txBody>
      </p:sp>
      <p:sp>
        <p:nvSpPr>
          <p:cNvPr id="4" name="Content Placeholder 2">
            <a:extLst>
              <a:ext uri="{FF2B5EF4-FFF2-40B4-BE49-F238E27FC236}">
                <a16:creationId xmlns:a16="http://schemas.microsoft.com/office/drawing/2014/main" xmlns="" id="{E75565EE-1886-4BCB-948B-CE98105EC3B2}"/>
              </a:ext>
            </a:extLst>
          </p:cNvPr>
          <p:cNvSpPr txBox="1">
            <a:spLocks/>
          </p:cNvSpPr>
          <p:nvPr/>
        </p:nvSpPr>
        <p:spPr>
          <a:xfrm>
            <a:off x="1077462" y="2163085"/>
            <a:ext cx="7794398" cy="3896463"/>
          </a:xfrm>
          <a:prstGeom prst="rect">
            <a:avLst/>
          </a:prstGeom>
          <a:ln>
            <a:noFill/>
          </a:ln>
        </p:spPr>
        <p:txBody>
          <a:bodyPr vert="horz" lIns="91440" tIns="45720" rIns="91440" bIns="45720" rtlCol="0" anchor="t">
            <a:normAutofit/>
          </a:bodyPr>
          <a:lstStyle>
            <a:lvl1pPr marL="0" indent="0" algn="l" defTabSz="914377" rtl="0" eaLnBrk="1" latinLnBrk="0" hangingPunct="1">
              <a:lnSpc>
                <a:spcPct val="90000"/>
              </a:lnSpc>
              <a:spcBef>
                <a:spcPts val="1000"/>
              </a:spcBef>
              <a:buFontTx/>
              <a:buNone/>
              <a:defRPr sz="2800" b="0" kern="1200">
                <a:solidFill>
                  <a:schemeClr val="tx2"/>
                </a:solidFill>
                <a:latin typeface="Arial" charset="0"/>
                <a:ea typeface="Arial" charset="0"/>
                <a:cs typeface="Arial" charset="0"/>
              </a:defRPr>
            </a:lvl1pPr>
            <a:lvl2pPr marL="685783" indent="-228594" algn="l" defTabSz="914377" rtl="0" eaLnBrk="1" latinLnBrk="0" hangingPunct="1">
              <a:lnSpc>
                <a:spcPct val="90000"/>
              </a:lnSpc>
              <a:spcBef>
                <a:spcPts val="1000"/>
              </a:spcBef>
              <a:buFont typeface="Arial"/>
              <a:buChar char="•"/>
              <a:defRPr sz="2400" b="0" kern="1200">
                <a:solidFill>
                  <a:schemeClr val="tx2"/>
                </a:solidFill>
                <a:latin typeface="Arial" charset="0"/>
                <a:ea typeface="Arial" charset="0"/>
                <a:cs typeface="Arial" charset="0"/>
              </a:defRPr>
            </a:lvl2pPr>
            <a:lvl3pPr marL="1142971" indent="-228594" algn="l" defTabSz="914377" rtl="0" eaLnBrk="1" latinLnBrk="0" hangingPunct="1">
              <a:lnSpc>
                <a:spcPct val="90000"/>
              </a:lnSpc>
              <a:spcBef>
                <a:spcPts val="1100"/>
              </a:spcBef>
              <a:buFont typeface="Meiryo-Bold" charset="-128"/>
              <a:buChar char="►"/>
              <a:defRPr sz="1600" b="0" kern="1200">
                <a:solidFill>
                  <a:schemeClr val="accent1"/>
                </a:solidFill>
                <a:latin typeface="Arial" charset="0"/>
                <a:ea typeface="Arial" charset="0"/>
                <a:cs typeface="Arial" charset="0"/>
              </a:defRPr>
            </a:lvl3pPr>
            <a:lvl4pPr marL="1600160" indent="-182875" algn="l" defTabSz="914377" rtl="0" eaLnBrk="1" latinLnBrk="0" hangingPunct="1">
              <a:lnSpc>
                <a:spcPct val="90000"/>
              </a:lnSpc>
              <a:spcBef>
                <a:spcPts val="1100"/>
              </a:spcBef>
              <a:buFont typeface=".AppleSystemUIFont" charset="-120"/>
              <a:buChar char="−"/>
              <a:defRPr sz="1600" b="0" kern="1200">
                <a:solidFill>
                  <a:schemeClr val="accent1"/>
                </a:solidFill>
                <a:latin typeface="Arial" charset="0"/>
                <a:ea typeface="Arial" charset="0"/>
                <a:cs typeface="Arial" charset="0"/>
              </a:defRPr>
            </a:lvl4pPr>
            <a:lvl5pPr marL="2057349" indent="-228594" algn="l" defTabSz="914377" rtl="0" eaLnBrk="1" latinLnBrk="0" hangingPunct="1">
              <a:lnSpc>
                <a:spcPct val="90000"/>
              </a:lnSpc>
              <a:spcBef>
                <a:spcPts val="500"/>
              </a:spcBef>
              <a:buFont typeface="Arial"/>
              <a:buChar char="•"/>
              <a:defRPr sz="1800" kern="1200">
                <a:solidFill>
                  <a:schemeClr val="tx2"/>
                </a:solidFill>
                <a:latin typeface="Arial" charset="0"/>
                <a:ea typeface="Arial" charset="0"/>
                <a:cs typeface="Arial" charset="0"/>
              </a:defRPr>
            </a:lvl5pPr>
            <a:lvl6pPr marL="2514537"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342900" lvl="0" indent="-342900">
              <a:buFont typeface="Arial"/>
              <a:buChar char="•"/>
            </a:pPr>
            <a:endParaRPr lang="en-US" sz="2000" dirty="0"/>
          </a:p>
          <a:p>
            <a:pPr marL="342900" indent="-342900">
              <a:buFont typeface="Arial"/>
              <a:buChar char="•"/>
            </a:pPr>
            <a:endParaRPr lang="en-US" sz="2000" dirty="0"/>
          </a:p>
          <a:p>
            <a:endParaRPr lang="en-US" sz="2000" b="1" dirty="0">
              <a:solidFill>
                <a:schemeClr val="tx1"/>
              </a:solidFill>
              <a:latin typeface="Corbel" charset="0"/>
              <a:ea typeface="Corbel" charset="0"/>
              <a:cs typeface="Corbel" charset="0"/>
            </a:endParaRPr>
          </a:p>
          <a:p>
            <a:pPr marL="514350" indent="-514350">
              <a:buFontTx/>
              <a:buAutoNum type="arabicPeriod"/>
            </a:pPr>
            <a:endParaRPr lang="en-US" sz="2000" b="1" dirty="0">
              <a:solidFill>
                <a:schemeClr val="tx1"/>
              </a:solidFill>
              <a:latin typeface="Corbel" charset="0"/>
              <a:ea typeface="Corbel" charset="0"/>
              <a:cs typeface="Corbel" charset="0"/>
            </a:endParaRPr>
          </a:p>
          <a:p>
            <a:pPr marL="514350" indent="-514350">
              <a:buFontTx/>
              <a:buAutoNum type="arabicPeriod"/>
            </a:pPr>
            <a:endParaRPr lang="en-US" sz="2000" b="1" dirty="0">
              <a:solidFill>
                <a:schemeClr val="tx1"/>
              </a:solidFill>
              <a:latin typeface="Corbel" charset="0"/>
              <a:ea typeface="Corbel" charset="0"/>
              <a:cs typeface="Corbel" charset="0"/>
            </a:endParaRPr>
          </a:p>
          <a:p>
            <a:endParaRPr lang="en-US" sz="2400" dirty="0">
              <a:latin typeface="Corbel" charset="0"/>
              <a:ea typeface="Corbel" charset="0"/>
              <a:cs typeface="Corbel" charset="0"/>
            </a:endParaRPr>
          </a:p>
        </p:txBody>
      </p:sp>
      <p:sp>
        <p:nvSpPr>
          <p:cNvPr id="5" name="TextBox 4"/>
          <p:cNvSpPr txBox="1"/>
          <p:nvPr/>
        </p:nvSpPr>
        <p:spPr>
          <a:xfrm>
            <a:off x="2583896" y="3722810"/>
            <a:ext cx="914400" cy="914400"/>
          </a:xfrm>
          <a:prstGeom prst="rect">
            <a:avLst/>
          </a:prstGeom>
        </p:spPr>
        <p:txBody>
          <a:bodyPr vert="horz" wrap="none" lIns="91440" tIns="45720" rIns="91440" bIns="45720" rtlCol="0">
            <a:normAutofit/>
          </a:bodyPr>
          <a:lstStyle/>
          <a:p>
            <a:endParaRPr lang="en-US" dirty="0"/>
          </a:p>
        </p:txBody>
      </p:sp>
    </p:spTree>
    <p:extLst>
      <p:ext uri="{BB962C8B-B14F-4D97-AF65-F5344CB8AC3E}">
        <p14:creationId xmlns:p14="http://schemas.microsoft.com/office/powerpoint/2010/main" val="36717021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3539" y="476310"/>
            <a:ext cx="7795922" cy="1292243"/>
          </a:xfrm>
        </p:spPr>
        <p:txBody>
          <a:bodyPr>
            <a:normAutofit/>
          </a:bodyPr>
          <a:lstStyle/>
          <a:p>
            <a:pPr algn="ctr"/>
            <a:r>
              <a:rPr lang="en-US" sz="3800" b="1" dirty="0">
                <a:latin typeface="Corbel"/>
                <a:cs typeface="Corbel"/>
              </a:rPr>
              <a:t>Purpose of the Inventory</a:t>
            </a:r>
          </a:p>
        </p:txBody>
      </p:sp>
      <p:sp>
        <p:nvSpPr>
          <p:cNvPr id="3" name="Content Placeholder 2"/>
          <p:cNvSpPr>
            <a:spLocks noGrp="1"/>
          </p:cNvSpPr>
          <p:nvPr>
            <p:ph idx="1"/>
          </p:nvPr>
        </p:nvSpPr>
        <p:spPr>
          <a:xfrm>
            <a:off x="459142" y="1582615"/>
            <a:ext cx="8260319" cy="4871465"/>
          </a:xfrm>
        </p:spPr>
        <p:txBody>
          <a:bodyPr vert="horz" lIns="91440" tIns="45720" rIns="91440" bIns="45720" rtlCol="0" anchor="t">
            <a:noAutofit/>
          </a:bodyPr>
          <a:lstStyle/>
          <a:p>
            <a:pPr marL="342900" indent="-342900">
              <a:buFont typeface="Arial"/>
              <a:buChar char="•"/>
            </a:pPr>
            <a:r>
              <a:rPr lang="en-US" dirty="0">
                <a:solidFill>
                  <a:schemeClr val="tx1"/>
                </a:solidFill>
                <a:latin typeface="Corbel"/>
                <a:cs typeface="Corbel"/>
              </a:rPr>
              <a:t>Collect baseline numbers to track leading indicators and enable monitoring of the expansion of WBL and Job Placements </a:t>
            </a:r>
          </a:p>
          <a:p>
            <a:pPr marL="342900" indent="-342900">
              <a:buFont typeface="Arial"/>
              <a:buChar char="•"/>
            </a:pPr>
            <a:r>
              <a:rPr lang="en-US" dirty="0">
                <a:solidFill>
                  <a:schemeClr val="tx1"/>
                </a:solidFill>
                <a:latin typeface="Corbel"/>
                <a:cs typeface="Corbel"/>
              </a:rPr>
              <a:t>Identify programs that want placement support (support roll-out of WBL and JP and planning for WBL Coordinator, JP Case Managers, and DSNs)</a:t>
            </a:r>
          </a:p>
          <a:p>
            <a:pPr marL="342900" indent="-342900">
              <a:buFont typeface="Arial"/>
              <a:buChar char="•"/>
            </a:pPr>
            <a:r>
              <a:rPr lang="en-US" dirty="0">
                <a:solidFill>
                  <a:schemeClr val="tx1"/>
                </a:solidFill>
                <a:latin typeface="Corbel"/>
                <a:cs typeface="Corbel"/>
              </a:rPr>
              <a:t>Facilitate the building of relationships with faculty to support future implementation</a:t>
            </a:r>
          </a:p>
          <a:p>
            <a:r>
              <a:rPr lang="en-US" dirty="0" smtClean="0">
                <a:solidFill>
                  <a:schemeClr val="tx1"/>
                </a:solidFill>
                <a:latin typeface="Corbel"/>
                <a:cs typeface="Corbel"/>
              </a:rPr>
              <a:t>Response </a:t>
            </a:r>
            <a:r>
              <a:rPr lang="en-US" dirty="0">
                <a:solidFill>
                  <a:schemeClr val="tx1"/>
                </a:solidFill>
                <a:latin typeface="Corbel"/>
                <a:cs typeface="Corbel"/>
              </a:rPr>
              <a:t>goal = </a:t>
            </a:r>
            <a:r>
              <a:rPr lang="en-US" dirty="0" smtClean="0">
                <a:solidFill>
                  <a:schemeClr val="tx1"/>
                </a:solidFill>
                <a:latin typeface="Corbel"/>
                <a:cs typeface="Corbel"/>
              </a:rPr>
              <a:t>comprehensive </a:t>
            </a:r>
            <a:r>
              <a:rPr lang="en-US" dirty="0">
                <a:solidFill>
                  <a:schemeClr val="tx1"/>
                </a:solidFill>
                <a:latin typeface="Corbel"/>
                <a:cs typeface="Corbel"/>
              </a:rPr>
              <a:t>count </a:t>
            </a:r>
          </a:p>
          <a:p>
            <a:endParaRPr lang="en-US" sz="2000" dirty="0">
              <a:latin typeface="Corbel"/>
              <a:ea typeface="Corbel" charset="0"/>
              <a:cs typeface="Corbel"/>
            </a:endParaRPr>
          </a:p>
        </p:txBody>
      </p:sp>
      <p:sp>
        <p:nvSpPr>
          <p:cNvPr id="4" name="Content Placeholder 2">
            <a:extLst>
              <a:ext uri="{FF2B5EF4-FFF2-40B4-BE49-F238E27FC236}">
                <a16:creationId xmlns:a16="http://schemas.microsoft.com/office/drawing/2014/main" xmlns="" id="{E75565EE-1886-4BCB-948B-CE98105EC3B2}"/>
              </a:ext>
            </a:extLst>
          </p:cNvPr>
          <p:cNvSpPr txBox="1">
            <a:spLocks/>
          </p:cNvSpPr>
          <p:nvPr/>
        </p:nvSpPr>
        <p:spPr>
          <a:xfrm>
            <a:off x="1077462" y="2163085"/>
            <a:ext cx="7794398" cy="3896463"/>
          </a:xfrm>
          <a:prstGeom prst="rect">
            <a:avLst/>
          </a:prstGeom>
          <a:ln>
            <a:noFill/>
          </a:ln>
        </p:spPr>
        <p:txBody>
          <a:bodyPr vert="horz" lIns="91440" tIns="45720" rIns="91440" bIns="45720" rtlCol="0" anchor="t">
            <a:normAutofit/>
          </a:bodyPr>
          <a:lstStyle>
            <a:lvl1pPr marL="0" indent="0" algn="l" defTabSz="914377" rtl="0" eaLnBrk="1" latinLnBrk="0" hangingPunct="1">
              <a:lnSpc>
                <a:spcPct val="90000"/>
              </a:lnSpc>
              <a:spcBef>
                <a:spcPts val="1000"/>
              </a:spcBef>
              <a:buFontTx/>
              <a:buNone/>
              <a:defRPr sz="2800" b="0" kern="1200">
                <a:solidFill>
                  <a:schemeClr val="tx2"/>
                </a:solidFill>
                <a:latin typeface="Arial" charset="0"/>
                <a:ea typeface="Arial" charset="0"/>
                <a:cs typeface="Arial" charset="0"/>
              </a:defRPr>
            </a:lvl1pPr>
            <a:lvl2pPr marL="685783" indent="-228594" algn="l" defTabSz="914377" rtl="0" eaLnBrk="1" latinLnBrk="0" hangingPunct="1">
              <a:lnSpc>
                <a:spcPct val="90000"/>
              </a:lnSpc>
              <a:spcBef>
                <a:spcPts val="1000"/>
              </a:spcBef>
              <a:buFont typeface="Arial"/>
              <a:buChar char="•"/>
              <a:defRPr sz="2400" b="0" kern="1200">
                <a:solidFill>
                  <a:schemeClr val="tx2"/>
                </a:solidFill>
                <a:latin typeface="Arial" charset="0"/>
                <a:ea typeface="Arial" charset="0"/>
                <a:cs typeface="Arial" charset="0"/>
              </a:defRPr>
            </a:lvl2pPr>
            <a:lvl3pPr marL="1142971" indent="-228594" algn="l" defTabSz="914377" rtl="0" eaLnBrk="1" latinLnBrk="0" hangingPunct="1">
              <a:lnSpc>
                <a:spcPct val="90000"/>
              </a:lnSpc>
              <a:spcBef>
                <a:spcPts val="1100"/>
              </a:spcBef>
              <a:buFont typeface="Meiryo-Bold" charset="-128"/>
              <a:buChar char="►"/>
              <a:defRPr sz="1600" b="0" kern="1200">
                <a:solidFill>
                  <a:schemeClr val="accent1"/>
                </a:solidFill>
                <a:latin typeface="Arial" charset="0"/>
                <a:ea typeface="Arial" charset="0"/>
                <a:cs typeface="Arial" charset="0"/>
              </a:defRPr>
            </a:lvl3pPr>
            <a:lvl4pPr marL="1600160" indent="-182875" algn="l" defTabSz="914377" rtl="0" eaLnBrk="1" latinLnBrk="0" hangingPunct="1">
              <a:lnSpc>
                <a:spcPct val="90000"/>
              </a:lnSpc>
              <a:spcBef>
                <a:spcPts val="1100"/>
              </a:spcBef>
              <a:buFont typeface=".AppleSystemUIFont" charset="-120"/>
              <a:buChar char="−"/>
              <a:defRPr sz="1600" b="0" kern="1200">
                <a:solidFill>
                  <a:schemeClr val="accent1"/>
                </a:solidFill>
                <a:latin typeface="Arial" charset="0"/>
                <a:ea typeface="Arial" charset="0"/>
                <a:cs typeface="Arial" charset="0"/>
              </a:defRPr>
            </a:lvl4pPr>
            <a:lvl5pPr marL="2057349" indent="-228594" algn="l" defTabSz="914377" rtl="0" eaLnBrk="1" latinLnBrk="0" hangingPunct="1">
              <a:lnSpc>
                <a:spcPct val="90000"/>
              </a:lnSpc>
              <a:spcBef>
                <a:spcPts val="500"/>
              </a:spcBef>
              <a:buFont typeface="Arial"/>
              <a:buChar char="•"/>
              <a:defRPr sz="1800" kern="1200">
                <a:solidFill>
                  <a:schemeClr val="tx2"/>
                </a:solidFill>
                <a:latin typeface="Arial" charset="0"/>
                <a:ea typeface="Arial" charset="0"/>
                <a:cs typeface="Arial" charset="0"/>
              </a:defRPr>
            </a:lvl5pPr>
            <a:lvl6pPr marL="2514537"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342900" lvl="0" indent="-342900">
              <a:buFont typeface="Arial"/>
              <a:buChar char="•"/>
            </a:pPr>
            <a:endParaRPr lang="en-US" sz="2000" dirty="0"/>
          </a:p>
          <a:p>
            <a:pPr marL="342900" indent="-342900">
              <a:buFont typeface="Arial"/>
              <a:buChar char="•"/>
            </a:pPr>
            <a:endParaRPr lang="en-US" sz="2000" dirty="0"/>
          </a:p>
          <a:p>
            <a:endParaRPr lang="en-US" sz="2000" b="1" dirty="0">
              <a:solidFill>
                <a:schemeClr val="tx1"/>
              </a:solidFill>
              <a:latin typeface="Corbel" charset="0"/>
              <a:ea typeface="Corbel" charset="0"/>
              <a:cs typeface="Corbel" charset="0"/>
            </a:endParaRPr>
          </a:p>
          <a:p>
            <a:pPr marL="514350" indent="-514350">
              <a:buFontTx/>
              <a:buAutoNum type="arabicPeriod"/>
            </a:pPr>
            <a:endParaRPr lang="en-US" sz="2000" b="1" dirty="0">
              <a:solidFill>
                <a:schemeClr val="tx1"/>
              </a:solidFill>
              <a:latin typeface="Corbel" charset="0"/>
              <a:ea typeface="Corbel" charset="0"/>
              <a:cs typeface="Corbel" charset="0"/>
            </a:endParaRPr>
          </a:p>
          <a:p>
            <a:pPr marL="514350" indent="-514350">
              <a:buFontTx/>
              <a:buAutoNum type="arabicPeriod"/>
            </a:pPr>
            <a:endParaRPr lang="en-US" sz="2000" b="1" dirty="0">
              <a:solidFill>
                <a:schemeClr val="tx1"/>
              </a:solidFill>
              <a:latin typeface="Corbel" charset="0"/>
              <a:ea typeface="Corbel" charset="0"/>
              <a:cs typeface="Corbel" charset="0"/>
            </a:endParaRPr>
          </a:p>
          <a:p>
            <a:endParaRPr lang="en-US" sz="2400" dirty="0">
              <a:latin typeface="Corbel" charset="0"/>
              <a:ea typeface="Corbel" charset="0"/>
              <a:cs typeface="Corbel" charset="0"/>
            </a:endParaRPr>
          </a:p>
        </p:txBody>
      </p:sp>
      <p:sp>
        <p:nvSpPr>
          <p:cNvPr id="5" name="TextBox 4"/>
          <p:cNvSpPr txBox="1"/>
          <p:nvPr/>
        </p:nvSpPr>
        <p:spPr>
          <a:xfrm>
            <a:off x="2583896" y="3722810"/>
            <a:ext cx="914400" cy="914400"/>
          </a:xfrm>
          <a:prstGeom prst="rect">
            <a:avLst/>
          </a:prstGeom>
        </p:spPr>
        <p:txBody>
          <a:bodyPr vert="horz" wrap="none" lIns="91440" tIns="45720" rIns="91440" bIns="45720" rtlCol="0">
            <a:normAutofit/>
          </a:bodyPr>
          <a:lstStyle/>
          <a:p>
            <a:endParaRPr lang="en-US" dirty="0"/>
          </a:p>
        </p:txBody>
      </p:sp>
    </p:spTree>
    <p:extLst>
      <p:ext uri="{BB962C8B-B14F-4D97-AF65-F5344CB8AC3E}">
        <p14:creationId xmlns:p14="http://schemas.microsoft.com/office/powerpoint/2010/main" val="7909009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3539" y="934944"/>
            <a:ext cx="7795922" cy="1186993"/>
          </a:xfrm>
        </p:spPr>
        <p:txBody>
          <a:bodyPr>
            <a:noAutofit/>
          </a:bodyPr>
          <a:lstStyle/>
          <a:p>
            <a:pPr algn="ctr"/>
            <a:r>
              <a:rPr lang="en-US" sz="3800" b="1" dirty="0"/>
              <a:t>Description of the Assessments: </a:t>
            </a:r>
            <a:br>
              <a:rPr lang="en-US" sz="3800" b="1" dirty="0"/>
            </a:br>
            <a:r>
              <a:rPr lang="en-US" sz="3800" b="1" dirty="0"/>
              <a:t>Online Surveys and Inventory</a:t>
            </a:r>
            <a:r>
              <a:rPr lang="en-US" sz="3800" dirty="0"/>
              <a:t/>
            </a:r>
            <a:br>
              <a:rPr lang="en-US" sz="3800" dirty="0"/>
            </a:br>
            <a:endParaRPr lang="en-US" sz="3800" b="1" dirty="0">
              <a:latin typeface="Corbel"/>
              <a:cs typeface="Corbel"/>
            </a:endParaRPr>
          </a:p>
        </p:txBody>
      </p:sp>
      <p:sp>
        <p:nvSpPr>
          <p:cNvPr id="3" name="Content Placeholder 2"/>
          <p:cNvSpPr>
            <a:spLocks noGrp="1"/>
          </p:cNvSpPr>
          <p:nvPr>
            <p:ph idx="1"/>
          </p:nvPr>
        </p:nvSpPr>
        <p:spPr>
          <a:xfrm>
            <a:off x="459142" y="1869963"/>
            <a:ext cx="8260318" cy="4037185"/>
          </a:xfrm>
        </p:spPr>
        <p:txBody>
          <a:bodyPr vert="horz" lIns="91440" tIns="45720" rIns="91440" bIns="45720" rtlCol="0" anchor="t">
            <a:normAutofit/>
          </a:bodyPr>
          <a:lstStyle/>
          <a:p>
            <a:pPr marL="457200" lvl="0" indent="-457200">
              <a:spcAft>
                <a:spcPts val="600"/>
              </a:spcAft>
              <a:buFont typeface="+mj-lt"/>
              <a:buAutoNum type="arabicPeriod"/>
            </a:pPr>
            <a:r>
              <a:rPr lang="en-US" dirty="0">
                <a:solidFill>
                  <a:schemeClr val="tx1"/>
                </a:solidFill>
                <a:latin typeface="Corbel"/>
                <a:cs typeface="Corbel"/>
              </a:rPr>
              <a:t>Applied and Work-Based Learning Faculty Survey</a:t>
            </a:r>
          </a:p>
          <a:p>
            <a:pPr marL="457200" lvl="0" indent="-457200">
              <a:spcAft>
                <a:spcPts val="600"/>
              </a:spcAft>
              <a:buFont typeface="+mj-lt"/>
              <a:buAutoNum type="arabicPeriod"/>
            </a:pPr>
            <a:r>
              <a:rPr lang="en-US" dirty="0">
                <a:solidFill>
                  <a:schemeClr val="tx1"/>
                </a:solidFill>
                <a:latin typeface="Corbel"/>
                <a:cs typeface="Corbel"/>
              </a:rPr>
              <a:t>Applied and Work-Based Learning College Perspective Survey</a:t>
            </a:r>
          </a:p>
          <a:p>
            <a:pPr marL="457200" lvl="0" indent="-457200">
              <a:spcAft>
                <a:spcPts val="600"/>
              </a:spcAft>
              <a:buFont typeface="+mj-lt"/>
              <a:buAutoNum type="arabicPeriod"/>
            </a:pPr>
            <a:r>
              <a:rPr lang="en-US" dirty="0">
                <a:solidFill>
                  <a:schemeClr val="tx1"/>
                </a:solidFill>
                <a:latin typeface="Corbel"/>
                <a:cs typeface="Corbel"/>
              </a:rPr>
              <a:t>Inventory of Applied and Work-Based Learning Opportunities Offered </a:t>
            </a:r>
            <a:endParaRPr lang="en-US" dirty="0" smtClean="0">
              <a:solidFill>
                <a:schemeClr val="tx1"/>
              </a:solidFill>
              <a:latin typeface="Corbel"/>
              <a:cs typeface="Corbel"/>
            </a:endParaRPr>
          </a:p>
          <a:p>
            <a:pPr marL="457200" lvl="0" indent="-457200">
              <a:spcAft>
                <a:spcPts val="600"/>
              </a:spcAft>
              <a:buFont typeface="+mj-lt"/>
              <a:buAutoNum type="arabicPeriod"/>
            </a:pPr>
            <a:r>
              <a:rPr lang="en-US" dirty="0" smtClean="0">
                <a:solidFill>
                  <a:schemeClr val="tx1"/>
                </a:solidFill>
                <a:latin typeface="Corbel"/>
                <a:cs typeface="Corbel"/>
              </a:rPr>
              <a:t>21</a:t>
            </a:r>
            <a:r>
              <a:rPr lang="en-US" baseline="30000" dirty="0" smtClean="0">
                <a:solidFill>
                  <a:schemeClr val="tx1"/>
                </a:solidFill>
                <a:latin typeface="Corbel"/>
                <a:cs typeface="Corbel"/>
              </a:rPr>
              <a:t>st</a:t>
            </a:r>
            <a:r>
              <a:rPr lang="en-US" dirty="0" smtClean="0">
                <a:solidFill>
                  <a:schemeClr val="tx1"/>
                </a:solidFill>
                <a:latin typeface="Corbel"/>
                <a:cs typeface="Corbel"/>
              </a:rPr>
              <a:t> </a:t>
            </a:r>
            <a:r>
              <a:rPr lang="en-US" dirty="0">
                <a:solidFill>
                  <a:schemeClr val="tx1"/>
                </a:solidFill>
                <a:latin typeface="Corbel"/>
                <a:cs typeface="Corbel"/>
              </a:rPr>
              <a:t>Century Skills and Core Competencies Faculty Survey</a:t>
            </a:r>
          </a:p>
          <a:p>
            <a:endParaRPr lang="en-US" sz="2400" dirty="0">
              <a:latin typeface="Corbel" charset="0"/>
              <a:ea typeface="Corbel" charset="0"/>
              <a:cs typeface="Corbel" charset="0"/>
            </a:endParaRPr>
          </a:p>
          <a:p>
            <a:endParaRPr lang="en-US" sz="2400" dirty="0">
              <a:latin typeface="Corbel" charset="0"/>
              <a:ea typeface="Corbel" charset="0"/>
              <a:cs typeface="Corbel" charset="0"/>
            </a:endParaRPr>
          </a:p>
        </p:txBody>
      </p:sp>
      <p:sp>
        <p:nvSpPr>
          <p:cNvPr id="4" name="Content Placeholder 2">
            <a:extLst>
              <a:ext uri="{FF2B5EF4-FFF2-40B4-BE49-F238E27FC236}">
                <a16:creationId xmlns:a16="http://schemas.microsoft.com/office/drawing/2014/main" xmlns="" id="{E75565EE-1886-4BCB-948B-CE98105EC3B2}"/>
              </a:ext>
            </a:extLst>
          </p:cNvPr>
          <p:cNvSpPr txBox="1">
            <a:spLocks/>
          </p:cNvSpPr>
          <p:nvPr/>
        </p:nvSpPr>
        <p:spPr>
          <a:xfrm>
            <a:off x="1077462" y="2163085"/>
            <a:ext cx="7794398" cy="3896463"/>
          </a:xfrm>
          <a:prstGeom prst="rect">
            <a:avLst/>
          </a:prstGeom>
          <a:ln>
            <a:noFill/>
          </a:ln>
        </p:spPr>
        <p:txBody>
          <a:bodyPr vert="horz" lIns="91440" tIns="45720" rIns="91440" bIns="45720" rtlCol="0" anchor="t">
            <a:normAutofit/>
          </a:bodyPr>
          <a:lstStyle>
            <a:lvl1pPr marL="0" indent="0" algn="l" defTabSz="914377" rtl="0" eaLnBrk="1" latinLnBrk="0" hangingPunct="1">
              <a:lnSpc>
                <a:spcPct val="90000"/>
              </a:lnSpc>
              <a:spcBef>
                <a:spcPts val="1000"/>
              </a:spcBef>
              <a:buFontTx/>
              <a:buNone/>
              <a:defRPr sz="2800" b="0" kern="1200">
                <a:solidFill>
                  <a:schemeClr val="tx2"/>
                </a:solidFill>
                <a:latin typeface="Arial" charset="0"/>
                <a:ea typeface="Arial" charset="0"/>
                <a:cs typeface="Arial" charset="0"/>
              </a:defRPr>
            </a:lvl1pPr>
            <a:lvl2pPr marL="685783" indent="-228594" algn="l" defTabSz="914377" rtl="0" eaLnBrk="1" latinLnBrk="0" hangingPunct="1">
              <a:lnSpc>
                <a:spcPct val="90000"/>
              </a:lnSpc>
              <a:spcBef>
                <a:spcPts val="1000"/>
              </a:spcBef>
              <a:buFont typeface="Arial"/>
              <a:buChar char="•"/>
              <a:defRPr sz="2400" b="0" kern="1200">
                <a:solidFill>
                  <a:schemeClr val="tx2"/>
                </a:solidFill>
                <a:latin typeface="Arial" charset="0"/>
                <a:ea typeface="Arial" charset="0"/>
                <a:cs typeface="Arial" charset="0"/>
              </a:defRPr>
            </a:lvl2pPr>
            <a:lvl3pPr marL="1142971" indent="-228594" algn="l" defTabSz="914377" rtl="0" eaLnBrk="1" latinLnBrk="0" hangingPunct="1">
              <a:lnSpc>
                <a:spcPct val="90000"/>
              </a:lnSpc>
              <a:spcBef>
                <a:spcPts val="1100"/>
              </a:spcBef>
              <a:buFont typeface="Meiryo-Bold" charset="-128"/>
              <a:buChar char="►"/>
              <a:defRPr sz="1600" b="0" kern="1200">
                <a:solidFill>
                  <a:schemeClr val="accent1"/>
                </a:solidFill>
                <a:latin typeface="Arial" charset="0"/>
                <a:ea typeface="Arial" charset="0"/>
                <a:cs typeface="Arial" charset="0"/>
              </a:defRPr>
            </a:lvl3pPr>
            <a:lvl4pPr marL="1600160" indent="-182875" algn="l" defTabSz="914377" rtl="0" eaLnBrk="1" latinLnBrk="0" hangingPunct="1">
              <a:lnSpc>
                <a:spcPct val="90000"/>
              </a:lnSpc>
              <a:spcBef>
                <a:spcPts val="1100"/>
              </a:spcBef>
              <a:buFont typeface=".AppleSystemUIFont" charset="-120"/>
              <a:buChar char="−"/>
              <a:defRPr sz="1600" b="0" kern="1200">
                <a:solidFill>
                  <a:schemeClr val="accent1"/>
                </a:solidFill>
                <a:latin typeface="Arial" charset="0"/>
                <a:ea typeface="Arial" charset="0"/>
                <a:cs typeface="Arial" charset="0"/>
              </a:defRPr>
            </a:lvl4pPr>
            <a:lvl5pPr marL="2057349" indent="-228594" algn="l" defTabSz="914377" rtl="0" eaLnBrk="1" latinLnBrk="0" hangingPunct="1">
              <a:lnSpc>
                <a:spcPct val="90000"/>
              </a:lnSpc>
              <a:spcBef>
                <a:spcPts val="500"/>
              </a:spcBef>
              <a:buFont typeface="Arial"/>
              <a:buChar char="•"/>
              <a:defRPr sz="1800" kern="1200">
                <a:solidFill>
                  <a:schemeClr val="tx2"/>
                </a:solidFill>
                <a:latin typeface="Arial" charset="0"/>
                <a:ea typeface="Arial" charset="0"/>
                <a:cs typeface="Arial" charset="0"/>
              </a:defRPr>
            </a:lvl5pPr>
            <a:lvl6pPr marL="2514537"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endParaRPr lang="en-US" sz="2400" dirty="0">
              <a:latin typeface="Corbel" charset="0"/>
              <a:ea typeface="Corbel" charset="0"/>
              <a:cs typeface="Corbel" charset="0"/>
            </a:endParaRPr>
          </a:p>
          <a:p>
            <a:endParaRPr lang="en-US" sz="2400" dirty="0">
              <a:latin typeface="Corbel" charset="0"/>
              <a:ea typeface="Corbel" charset="0"/>
              <a:cs typeface="Corbel" charset="0"/>
            </a:endParaRPr>
          </a:p>
        </p:txBody>
      </p:sp>
    </p:spTree>
    <p:extLst>
      <p:ext uri="{BB962C8B-B14F-4D97-AF65-F5344CB8AC3E}">
        <p14:creationId xmlns:p14="http://schemas.microsoft.com/office/powerpoint/2010/main" val="36413866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77462" y="1250845"/>
            <a:ext cx="6342244" cy="833096"/>
          </a:xfrm>
        </p:spPr>
        <p:txBody>
          <a:bodyPr>
            <a:normAutofit/>
          </a:bodyPr>
          <a:lstStyle/>
          <a:p>
            <a:pPr algn="ctr"/>
            <a:r>
              <a:rPr lang="en-US" sz="4500" dirty="0">
                <a:latin typeface="Corbel" charset="0"/>
                <a:ea typeface="Corbel" charset="0"/>
                <a:cs typeface="Corbel" charset="0"/>
              </a:rPr>
              <a:t>Agenda</a:t>
            </a:r>
          </a:p>
        </p:txBody>
      </p:sp>
      <p:sp>
        <p:nvSpPr>
          <p:cNvPr id="3" name="Subtitle 2"/>
          <p:cNvSpPr>
            <a:spLocks noGrp="1"/>
          </p:cNvSpPr>
          <p:nvPr>
            <p:ph type="subTitle" idx="1"/>
          </p:nvPr>
        </p:nvSpPr>
        <p:spPr>
          <a:xfrm>
            <a:off x="1077462" y="2451030"/>
            <a:ext cx="6342243" cy="3916320"/>
          </a:xfrm>
        </p:spPr>
        <p:txBody>
          <a:bodyPr>
            <a:normAutofit fontScale="62500" lnSpcReduction="20000"/>
          </a:bodyPr>
          <a:lstStyle/>
          <a:p>
            <a:pPr marL="457200" indent="-457200">
              <a:lnSpc>
                <a:spcPct val="100000"/>
              </a:lnSpc>
              <a:buFont typeface="Arial" charset="0"/>
              <a:buChar char="•"/>
            </a:pPr>
            <a:r>
              <a:rPr lang="en-US" sz="4000" dirty="0">
                <a:solidFill>
                  <a:schemeClr val="tx1"/>
                </a:solidFill>
              </a:rPr>
              <a:t>Introductions</a:t>
            </a:r>
          </a:p>
          <a:p>
            <a:pPr marL="457200" indent="-457200">
              <a:lnSpc>
                <a:spcPct val="100000"/>
              </a:lnSpc>
              <a:buFont typeface="Arial" charset="0"/>
              <a:buChar char="•"/>
            </a:pPr>
            <a:r>
              <a:rPr lang="en-US" sz="4000" dirty="0">
                <a:solidFill>
                  <a:schemeClr val="tx1"/>
                </a:solidFill>
              </a:rPr>
              <a:t>Overview</a:t>
            </a:r>
          </a:p>
          <a:p>
            <a:pPr marL="457200" indent="-457200" fontAlgn="base">
              <a:lnSpc>
                <a:spcPct val="100000"/>
              </a:lnSpc>
              <a:buFont typeface="Arial" charset="0"/>
              <a:buChar char="•"/>
            </a:pPr>
            <a:r>
              <a:rPr lang="en-US" sz="4000" dirty="0">
                <a:solidFill>
                  <a:schemeClr val="tx1"/>
                </a:solidFill>
              </a:rPr>
              <a:t>Purpose of the Assessments</a:t>
            </a:r>
          </a:p>
          <a:p>
            <a:pPr marL="457200" indent="-457200" fontAlgn="base">
              <a:lnSpc>
                <a:spcPct val="100000"/>
              </a:lnSpc>
              <a:buFont typeface="Arial" charset="0"/>
              <a:buChar char="•"/>
            </a:pPr>
            <a:r>
              <a:rPr lang="en-US" sz="4000" dirty="0">
                <a:solidFill>
                  <a:schemeClr val="tx1"/>
                </a:solidFill>
              </a:rPr>
              <a:t>Description of the Assessments</a:t>
            </a:r>
          </a:p>
          <a:p>
            <a:pPr marL="457200" indent="-457200" fontAlgn="base">
              <a:lnSpc>
                <a:spcPct val="100000"/>
              </a:lnSpc>
              <a:buFont typeface="Arial" charset="0"/>
              <a:buChar char="•"/>
            </a:pPr>
            <a:r>
              <a:rPr lang="en-US" sz="4000" dirty="0">
                <a:solidFill>
                  <a:schemeClr val="tx1"/>
                </a:solidFill>
              </a:rPr>
              <a:t>Survey Administration Process</a:t>
            </a:r>
          </a:p>
          <a:p>
            <a:pPr marL="457200" indent="-457200" fontAlgn="base">
              <a:lnSpc>
                <a:spcPct val="100000"/>
              </a:lnSpc>
              <a:buFont typeface="Arial" charset="0"/>
              <a:buChar char="•"/>
            </a:pPr>
            <a:r>
              <a:rPr lang="en-US" sz="4000" dirty="0">
                <a:solidFill>
                  <a:schemeClr val="tx1"/>
                </a:solidFill>
              </a:rPr>
              <a:t>Inventory Administration Process</a:t>
            </a:r>
          </a:p>
          <a:p>
            <a:pPr marL="457200" indent="-457200" fontAlgn="base">
              <a:lnSpc>
                <a:spcPct val="100000"/>
              </a:lnSpc>
              <a:buFont typeface="Arial" charset="0"/>
              <a:buChar char="•"/>
            </a:pPr>
            <a:r>
              <a:rPr lang="en-US" sz="4000" dirty="0">
                <a:solidFill>
                  <a:schemeClr val="tx1"/>
                </a:solidFill>
              </a:rPr>
              <a:t>Timeline</a:t>
            </a:r>
          </a:p>
          <a:p>
            <a:pPr marL="457200" indent="-457200" fontAlgn="base">
              <a:lnSpc>
                <a:spcPct val="100000"/>
              </a:lnSpc>
              <a:buFont typeface="Arial" charset="0"/>
              <a:buChar char="•"/>
            </a:pPr>
            <a:r>
              <a:rPr lang="en-US" sz="4000" dirty="0">
                <a:solidFill>
                  <a:schemeClr val="tx1"/>
                </a:solidFill>
              </a:rPr>
              <a:t>Implementation Discussion</a:t>
            </a:r>
          </a:p>
          <a:p>
            <a:pPr marL="457200" indent="-457200" fontAlgn="base">
              <a:lnSpc>
                <a:spcPct val="100000"/>
              </a:lnSpc>
              <a:buFont typeface="Arial" charset="0"/>
              <a:buChar char="•"/>
            </a:pPr>
            <a:r>
              <a:rPr lang="en-US" sz="4000" dirty="0">
                <a:solidFill>
                  <a:schemeClr val="tx1"/>
                </a:solidFill>
              </a:rPr>
              <a:t>Questions</a:t>
            </a:r>
          </a:p>
          <a:p>
            <a:pPr marL="457200" indent="-457200" fontAlgn="base">
              <a:lnSpc>
                <a:spcPct val="100000"/>
              </a:lnSpc>
              <a:buFont typeface="Arial" charset="0"/>
              <a:buChar char="•"/>
            </a:pPr>
            <a:endParaRPr lang="en-US" sz="2800" dirty="0"/>
          </a:p>
        </p:txBody>
      </p:sp>
    </p:spTree>
    <p:extLst>
      <p:ext uri="{BB962C8B-B14F-4D97-AF65-F5344CB8AC3E}">
        <p14:creationId xmlns:p14="http://schemas.microsoft.com/office/powerpoint/2010/main" val="20023332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0544" y="934944"/>
            <a:ext cx="8088917" cy="1186993"/>
          </a:xfrm>
        </p:spPr>
        <p:txBody>
          <a:bodyPr>
            <a:normAutofit/>
          </a:bodyPr>
          <a:lstStyle/>
          <a:p>
            <a:pPr lvl="0" algn="ctr"/>
            <a:r>
              <a:rPr lang="en-US" sz="3800" b="1" dirty="0"/>
              <a:t>Applied and </a:t>
            </a:r>
            <a:r>
              <a:rPr lang="en-US" sz="3800" b="1" dirty="0" smtClean="0"/>
              <a:t>WBL Surveys </a:t>
            </a:r>
            <a:endParaRPr lang="en-US" sz="3800" dirty="0"/>
          </a:p>
        </p:txBody>
      </p:sp>
      <p:sp>
        <p:nvSpPr>
          <p:cNvPr id="3" name="Content Placeholder 2"/>
          <p:cNvSpPr>
            <a:spLocks noGrp="1"/>
          </p:cNvSpPr>
          <p:nvPr>
            <p:ph idx="1"/>
          </p:nvPr>
        </p:nvSpPr>
        <p:spPr>
          <a:xfrm>
            <a:off x="459142" y="2010685"/>
            <a:ext cx="8260318" cy="3896463"/>
          </a:xfrm>
        </p:spPr>
        <p:txBody>
          <a:bodyPr vert="horz" lIns="91440" tIns="45720" rIns="91440" bIns="45720" rtlCol="0" anchor="t">
            <a:normAutofit fontScale="92500" lnSpcReduction="10000"/>
          </a:bodyPr>
          <a:lstStyle/>
          <a:p>
            <a:pPr marL="457189" lvl="1" indent="0">
              <a:buNone/>
            </a:pPr>
            <a:r>
              <a:rPr lang="en-US" sz="2800" dirty="0">
                <a:solidFill>
                  <a:schemeClr val="tx1"/>
                </a:solidFill>
                <a:latin typeface="Corbel"/>
                <a:cs typeface="Corbel"/>
              </a:rPr>
              <a:t>Survey collects information on:</a:t>
            </a:r>
          </a:p>
          <a:p>
            <a:pPr lvl="2"/>
            <a:r>
              <a:rPr lang="en-US" sz="2800" dirty="0">
                <a:solidFill>
                  <a:schemeClr val="tx1"/>
                </a:solidFill>
                <a:latin typeface="Corbel"/>
                <a:cs typeface="Corbel"/>
              </a:rPr>
              <a:t> the types of applied and work-based learning offered</a:t>
            </a:r>
          </a:p>
          <a:p>
            <a:pPr lvl="2"/>
            <a:r>
              <a:rPr lang="en-US" sz="2800" dirty="0">
                <a:solidFill>
                  <a:schemeClr val="tx1"/>
                </a:solidFill>
                <a:latin typeface="Corbel"/>
                <a:cs typeface="Corbel"/>
              </a:rPr>
              <a:t> ways that colleges and faculty implement WBL and job placement</a:t>
            </a:r>
          </a:p>
          <a:p>
            <a:pPr lvl="2"/>
            <a:r>
              <a:rPr lang="en-US" sz="2800" dirty="0">
                <a:solidFill>
                  <a:schemeClr val="tx1"/>
                </a:solidFill>
                <a:latin typeface="Corbel"/>
                <a:cs typeface="Corbel"/>
              </a:rPr>
              <a:t> challenges faced </a:t>
            </a:r>
          </a:p>
          <a:p>
            <a:pPr lvl="2"/>
            <a:r>
              <a:rPr lang="en-US" sz="2800" dirty="0">
                <a:solidFill>
                  <a:schemeClr val="tx1"/>
                </a:solidFill>
                <a:latin typeface="Corbel"/>
                <a:cs typeface="Corbel"/>
              </a:rPr>
              <a:t> needs for support </a:t>
            </a:r>
          </a:p>
          <a:p>
            <a:pPr marL="914377" lvl="2" indent="0">
              <a:buNone/>
            </a:pPr>
            <a:endParaRPr lang="en-US" sz="900" dirty="0">
              <a:solidFill>
                <a:schemeClr val="tx1"/>
              </a:solidFill>
              <a:latin typeface="Corbel"/>
              <a:cs typeface="Corbel"/>
            </a:endParaRPr>
          </a:p>
          <a:p>
            <a:pPr marL="457189" lvl="1" indent="0">
              <a:buNone/>
            </a:pPr>
            <a:r>
              <a:rPr lang="en-US" sz="2800" dirty="0">
                <a:solidFill>
                  <a:schemeClr val="tx1"/>
                </a:solidFill>
                <a:latin typeface="Corbel"/>
                <a:cs typeface="Corbel"/>
              </a:rPr>
              <a:t>2 versions of this survey </a:t>
            </a:r>
            <a:r>
              <a:rPr lang="mr-IN" sz="2800" dirty="0">
                <a:solidFill>
                  <a:schemeClr val="tx1"/>
                </a:solidFill>
                <a:latin typeface="Corbel"/>
                <a:cs typeface="Corbel"/>
              </a:rPr>
              <a:t>–</a:t>
            </a:r>
            <a:r>
              <a:rPr lang="en-US" sz="2800" dirty="0">
                <a:solidFill>
                  <a:schemeClr val="tx1"/>
                </a:solidFill>
                <a:latin typeface="Corbel"/>
                <a:cs typeface="Corbel"/>
              </a:rPr>
              <a:t> a faculty survey and a college perspective survey</a:t>
            </a:r>
          </a:p>
          <a:p>
            <a:pPr lvl="1"/>
            <a:endParaRPr lang="en-US" sz="2800" dirty="0">
              <a:solidFill>
                <a:schemeClr val="tx1"/>
              </a:solidFill>
              <a:latin typeface="Corbel"/>
              <a:ea typeface="Corbel" charset="0"/>
              <a:cs typeface="Corbel"/>
            </a:endParaRPr>
          </a:p>
          <a:p>
            <a:pPr lvl="1"/>
            <a:endParaRPr lang="en-US" sz="2800" dirty="0"/>
          </a:p>
          <a:p>
            <a:pPr lvl="2"/>
            <a:endParaRPr lang="en-US" sz="1800" dirty="0">
              <a:solidFill>
                <a:schemeClr val="tx1"/>
              </a:solidFill>
              <a:latin typeface="Corbel"/>
              <a:cs typeface="Corbel"/>
            </a:endParaRPr>
          </a:p>
        </p:txBody>
      </p:sp>
      <p:sp>
        <p:nvSpPr>
          <p:cNvPr id="4" name="Content Placeholder 2">
            <a:extLst>
              <a:ext uri="{FF2B5EF4-FFF2-40B4-BE49-F238E27FC236}">
                <a16:creationId xmlns:a16="http://schemas.microsoft.com/office/drawing/2014/main" xmlns="" id="{E75565EE-1886-4BCB-948B-CE98105EC3B2}"/>
              </a:ext>
            </a:extLst>
          </p:cNvPr>
          <p:cNvSpPr txBox="1">
            <a:spLocks/>
          </p:cNvSpPr>
          <p:nvPr/>
        </p:nvSpPr>
        <p:spPr>
          <a:xfrm>
            <a:off x="1077462" y="2163085"/>
            <a:ext cx="7794398" cy="3896463"/>
          </a:xfrm>
          <a:prstGeom prst="rect">
            <a:avLst/>
          </a:prstGeom>
          <a:ln>
            <a:noFill/>
          </a:ln>
        </p:spPr>
        <p:txBody>
          <a:bodyPr vert="horz" lIns="91440" tIns="45720" rIns="91440" bIns="45720" rtlCol="0" anchor="t">
            <a:normAutofit/>
          </a:bodyPr>
          <a:lstStyle>
            <a:lvl1pPr marL="0" indent="0" algn="l" defTabSz="914377" rtl="0" eaLnBrk="1" latinLnBrk="0" hangingPunct="1">
              <a:lnSpc>
                <a:spcPct val="90000"/>
              </a:lnSpc>
              <a:spcBef>
                <a:spcPts val="1000"/>
              </a:spcBef>
              <a:buFontTx/>
              <a:buNone/>
              <a:defRPr sz="2800" b="0" kern="1200">
                <a:solidFill>
                  <a:schemeClr val="tx2"/>
                </a:solidFill>
                <a:latin typeface="Arial" charset="0"/>
                <a:ea typeface="Arial" charset="0"/>
                <a:cs typeface="Arial" charset="0"/>
              </a:defRPr>
            </a:lvl1pPr>
            <a:lvl2pPr marL="685783" indent="-228594" algn="l" defTabSz="914377" rtl="0" eaLnBrk="1" latinLnBrk="0" hangingPunct="1">
              <a:lnSpc>
                <a:spcPct val="90000"/>
              </a:lnSpc>
              <a:spcBef>
                <a:spcPts val="1000"/>
              </a:spcBef>
              <a:buFont typeface="Arial"/>
              <a:buChar char="•"/>
              <a:defRPr sz="2400" b="0" kern="1200">
                <a:solidFill>
                  <a:schemeClr val="tx2"/>
                </a:solidFill>
                <a:latin typeface="Arial" charset="0"/>
                <a:ea typeface="Arial" charset="0"/>
                <a:cs typeface="Arial" charset="0"/>
              </a:defRPr>
            </a:lvl2pPr>
            <a:lvl3pPr marL="1142971" indent="-228594" algn="l" defTabSz="914377" rtl="0" eaLnBrk="1" latinLnBrk="0" hangingPunct="1">
              <a:lnSpc>
                <a:spcPct val="90000"/>
              </a:lnSpc>
              <a:spcBef>
                <a:spcPts val="1100"/>
              </a:spcBef>
              <a:buFont typeface="Meiryo-Bold" charset="-128"/>
              <a:buChar char="►"/>
              <a:defRPr sz="1600" b="0" kern="1200">
                <a:solidFill>
                  <a:schemeClr val="accent1"/>
                </a:solidFill>
                <a:latin typeface="Arial" charset="0"/>
                <a:ea typeface="Arial" charset="0"/>
                <a:cs typeface="Arial" charset="0"/>
              </a:defRPr>
            </a:lvl3pPr>
            <a:lvl4pPr marL="1600160" indent="-182875" algn="l" defTabSz="914377" rtl="0" eaLnBrk="1" latinLnBrk="0" hangingPunct="1">
              <a:lnSpc>
                <a:spcPct val="90000"/>
              </a:lnSpc>
              <a:spcBef>
                <a:spcPts val="1100"/>
              </a:spcBef>
              <a:buFont typeface=".AppleSystemUIFont" charset="-120"/>
              <a:buChar char="−"/>
              <a:defRPr sz="1600" b="0" kern="1200">
                <a:solidFill>
                  <a:schemeClr val="accent1"/>
                </a:solidFill>
                <a:latin typeface="Arial" charset="0"/>
                <a:ea typeface="Arial" charset="0"/>
                <a:cs typeface="Arial" charset="0"/>
              </a:defRPr>
            </a:lvl4pPr>
            <a:lvl5pPr marL="2057349" indent="-228594" algn="l" defTabSz="914377" rtl="0" eaLnBrk="1" latinLnBrk="0" hangingPunct="1">
              <a:lnSpc>
                <a:spcPct val="90000"/>
              </a:lnSpc>
              <a:spcBef>
                <a:spcPts val="500"/>
              </a:spcBef>
              <a:buFont typeface="Arial"/>
              <a:buChar char="•"/>
              <a:defRPr sz="1800" kern="1200">
                <a:solidFill>
                  <a:schemeClr val="tx2"/>
                </a:solidFill>
                <a:latin typeface="Arial" charset="0"/>
                <a:ea typeface="Arial" charset="0"/>
                <a:cs typeface="Arial" charset="0"/>
              </a:defRPr>
            </a:lvl5pPr>
            <a:lvl6pPr marL="2514537"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endParaRPr lang="en-US" sz="2400" dirty="0">
              <a:latin typeface="Corbel" charset="0"/>
              <a:ea typeface="Corbel" charset="0"/>
              <a:cs typeface="Corbel" charset="0"/>
            </a:endParaRPr>
          </a:p>
          <a:p>
            <a:endParaRPr lang="en-US" sz="2400" dirty="0">
              <a:latin typeface="Corbel" charset="0"/>
              <a:ea typeface="Corbel" charset="0"/>
              <a:cs typeface="Corbel" charset="0"/>
            </a:endParaRPr>
          </a:p>
        </p:txBody>
      </p:sp>
    </p:spTree>
    <p:extLst>
      <p:ext uri="{BB962C8B-B14F-4D97-AF65-F5344CB8AC3E}">
        <p14:creationId xmlns:p14="http://schemas.microsoft.com/office/powerpoint/2010/main" val="13003056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3539" y="934944"/>
            <a:ext cx="7795922" cy="753179"/>
          </a:xfrm>
        </p:spPr>
        <p:txBody>
          <a:bodyPr>
            <a:normAutofit/>
          </a:bodyPr>
          <a:lstStyle/>
          <a:p>
            <a:pPr algn="ctr"/>
            <a:r>
              <a:rPr lang="en-US" sz="3800" b="1" dirty="0"/>
              <a:t>Faculty Survey</a:t>
            </a:r>
            <a:endParaRPr lang="en-US" sz="3800" b="1" dirty="0">
              <a:latin typeface="Corbel"/>
              <a:cs typeface="Corbel"/>
            </a:endParaRPr>
          </a:p>
        </p:txBody>
      </p:sp>
      <p:sp>
        <p:nvSpPr>
          <p:cNvPr id="3" name="Content Placeholder 2"/>
          <p:cNvSpPr>
            <a:spLocks noGrp="1"/>
          </p:cNvSpPr>
          <p:nvPr>
            <p:ph idx="1"/>
          </p:nvPr>
        </p:nvSpPr>
        <p:spPr>
          <a:xfrm>
            <a:off x="459142" y="1817039"/>
            <a:ext cx="8260318" cy="4090109"/>
          </a:xfrm>
        </p:spPr>
        <p:txBody>
          <a:bodyPr vert="horz" lIns="91440" tIns="45720" rIns="91440" bIns="45720" rtlCol="0" anchor="t">
            <a:normAutofit/>
          </a:bodyPr>
          <a:lstStyle/>
          <a:p>
            <a:pPr marL="342900" lvl="0" indent="-342900">
              <a:spcAft>
                <a:spcPts val="600"/>
              </a:spcAft>
              <a:buFont typeface="Arial"/>
              <a:buChar char="•"/>
            </a:pPr>
            <a:r>
              <a:rPr lang="en-US" dirty="0">
                <a:solidFill>
                  <a:schemeClr val="tx1"/>
                </a:solidFill>
                <a:latin typeface="Corbel"/>
                <a:cs typeface="Corbel"/>
              </a:rPr>
              <a:t>Intended for </a:t>
            </a:r>
            <a:r>
              <a:rPr lang="en-US" b="1" dirty="0">
                <a:solidFill>
                  <a:schemeClr val="tx1"/>
                </a:solidFill>
                <a:latin typeface="Corbel"/>
                <a:cs typeface="Corbel"/>
              </a:rPr>
              <a:t>ALL instructional faculty </a:t>
            </a:r>
            <a:r>
              <a:rPr lang="en-US" dirty="0">
                <a:solidFill>
                  <a:schemeClr val="tx1"/>
                </a:solidFill>
                <a:latin typeface="Corbel"/>
                <a:cs typeface="Corbel"/>
              </a:rPr>
              <a:t>(CE and academic)</a:t>
            </a:r>
            <a:r>
              <a:rPr lang="en-US" b="1" dirty="0">
                <a:solidFill>
                  <a:schemeClr val="tx1"/>
                </a:solidFill>
                <a:latin typeface="Corbel"/>
                <a:cs typeface="Corbel"/>
              </a:rPr>
              <a:t> </a:t>
            </a:r>
          </a:p>
          <a:p>
            <a:pPr marL="342900" lvl="0" indent="-342900">
              <a:spcAft>
                <a:spcPts val="600"/>
              </a:spcAft>
              <a:buFont typeface="Arial"/>
              <a:buChar char="•"/>
            </a:pPr>
            <a:r>
              <a:rPr lang="en-US" dirty="0">
                <a:solidFill>
                  <a:schemeClr val="tx1"/>
                </a:solidFill>
                <a:latin typeface="Corbel"/>
                <a:cs typeface="Corbel"/>
              </a:rPr>
              <a:t>Survey link sent via an email distribution list </a:t>
            </a:r>
          </a:p>
          <a:p>
            <a:pPr lvl="0">
              <a:spcAft>
                <a:spcPts val="600"/>
              </a:spcAft>
            </a:pPr>
            <a:endParaRPr lang="en-US" sz="500" dirty="0">
              <a:solidFill>
                <a:schemeClr val="tx1"/>
              </a:solidFill>
              <a:latin typeface="Corbel"/>
              <a:cs typeface="Corbel"/>
            </a:endParaRPr>
          </a:p>
          <a:p>
            <a:endParaRPr lang="en-US" sz="2400" dirty="0">
              <a:latin typeface="Corbel" charset="0"/>
              <a:ea typeface="Corbel" charset="0"/>
              <a:cs typeface="Corbel" charset="0"/>
            </a:endParaRPr>
          </a:p>
          <a:p>
            <a:endParaRPr lang="en-US" sz="2400" dirty="0">
              <a:latin typeface="Corbel" charset="0"/>
              <a:ea typeface="Corbel" charset="0"/>
              <a:cs typeface="Corbel" charset="0"/>
            </a:endParaRPr>
          </a:p>
        </p:txBody>
      </p:sp>
      <p:sp>
        <p:nvSpPr>
          <p:cNvPr id="4" name="Content Placeholder 2">
            <a:extLst>
              <a:ext uri="{FF2B5EF4-FFF2-40B4-BE49-F238E27FC236}">
                <a16:creationId xmlns:a16="http://schemas.microsoft.com/office/drawing/2014/main" xmlns="" id="{E75565EE-1886-4BCB-948B-CE98105EC3B2}"/>
              </a:ext>
            </a:extLst>
          </p:cNvPr>
          <p:cNvSpPr txBox="1">
            <a:spLocks/>
          </p:cNvSpPr>
          <p:nvPr/>
        </p:nvSpPr>
        <p:spPr>
          <a:xfrm>
            <a:off x="1077462" y="2163085"/>
            <a:ext cx="7794398" cy="3896463"/>
          </a:xfrm>
          <a:prstGeom prst="rect">
            <a:avLst/>
          </a:prstGeom>
          <a:ln>
            <a:noFill/>
          </a:ln>
        </p:spPr>
        <p:txBody>
          <a:bodyPr vert="horz" lIns="91440" tIns="45720" rIns="91440" bIns="45720" rtlCol="0" anchor="t">
            <a:normAutofit/>
          </a:bodyPr>
          <a:lstStyle>
            <a:lvl1pPr marL="0" indent="0" algn="l" defTabSz="914377" rtl="0" eaLnBrk="1" latinLnBrk="0" hangingPunct="1">
              <a:lnSpc>
                <a:spcPct val="90000"/>
              </a:lnSpc>
              <a:spcBef>
                <a:spcPts val="1000"/>
              </a:spcBef>
              <a:buFontTx/>
              <a:buNone/>
              <a:defRPr sz="2800" b="0" kern="1200">
                <a:solidFill>
                  <a:schemeClr val="tx2"/>
                </a:solidFill>
                <a:latin typeface="Arial" charset="0"/>
                <a:ea typeface="Arial" charset="0"/>
                <a:cs typeface="Arial" charset="0"/>
              </a:defRPr>
            </a:lvl1pPr>
            <a:lvl2pPr marL="685783" indent="-228594" algn="l" defTabSz="914377" rtl="0" eaLnBrk="1" latinLnBrk="0" hangingPunct="1">
              <a:lnSpc>
                <a:spcPct val="90000"/>
              </a:lnSpc>
              <a:spcBef>
                <a:spcPts val="1000"/>
              </a:spcBef>
              <a:buFont typeface="Arial"/>
              <a:buChar char="•"/>
              <a:defRPr sz="2400" b="0" kern="1200">
                <a:solidFill>
                  <a:schemeClr val="tx2"/>
                </a:solidFill>
                <a:latin typeface="Arial" charset="0"/>
                <a:ea typeface="Arial" charset="0"/>
                <a:cs typeface="Arial" charset="0"/>
              </a:defRPr>
            </a:lvl2pPr>
            <a:lvl3pPr marL="1142971" indent="-228594" algn="l" defTabSz="914377" rtl="0" eaLnBrk="1" latinLnBrk="0" hangingPunct="1">
              <a:lnSpc>
                <a:spcPct val="90000"/>
              </a:lnSpc>
              <a:spcBef>
                <a:spcPts val="1100"/>
              </a:spcBef>
              <a:buFont typeface="Meiryo-Bold" charset="-128"/>
              <a:buChar char="►"/>
              <a:defRPr sz="1600" b="0" kern="1200">
                <a:solidFill>
                  <a:schemeClr val="accent1"/>
                </a:solidFill>
                <a:latin typeface="Arial" charset="0"/>
                <a:ea typeface="Arial" charset="0"/>
                <a:cs typeface="Arial" charset="0"/>
              </a:defRPr>
            </a:lvl3pPr>
            <a:lvl4pPr marL="1600160" indent="-182875" algn="l" defTabSz="914377" rtl="0" eaLnBrk="1" latinLnBrk="0" hangingPunct="1">
              <a:lnSpc>
                <a:spcPct val="90000"/>
              </a:lnSpc>
              <a:spcBef>
                <a:spcPts val="1100"/>
              </a:spcBef>
              <a:buFont typeface=".AppleSystemUIFont" charset="-120"/>
              <a:buChar char="−"/>
              <a:defRPr sz="1600" b="0" kern="1200">
                <a:solidFill>
                  <a:schemeClr val="accent1"/>
                </a:solidFill>
                <a:latin typeface="Arial" charset="0"/>
                <a:ea typeface="Arial" charset="0"/>
                <a:cs typeface="Arial" charset="0"/>
              </a:defRPr>
            </a:lvl4pPr>
            <a:lvl5pPr marL="2057349" indent="-228594" algn="l" defTabSz="914377" rtl="0" eaLnBrk="1" latinLnBrk="0" hangingPunct="1">
              <a:lnSpc>
                <a:spcPct val="90000"/>
              </a:lnSpc>
              <a:spcBef>
                <a:spcPts val="500"/>
              </a:spcBef>
              <a:buFont typeface="Arial"/>
              <a:buChar char="•"/>
              <a:defRPr sz="1800" kern="1200">
                <a:solidFill>
                  <a:schemeClr val="tx2"/>
                </a:solidFill>
                <a:latin typeface="Arial" charset="0"/>
                <a:ea typeface="Arial" charset="0"/>
                <a:cs typeface="Arial" charset="0"/>
              </a:defRPr>
            </a:lvl5pPr>
            <a:lvl6pPr marL="2514537"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endParaRPr lang="en-US" sz="2400" dirty="0">
              <a:latin typeface="Corbel" charset="0"/>
              <a:ea typeface="Corbel" charset="0"/>
              <a:cs typeface="Corbel" charset="0"/>
            </a:endParaRPr>
          </a:p>
          <a:p>
            <a:endParaRPr lang="en-US" sz="2400" dirty="0">
              <a:latin typeface="Corbel" charset="0"/>
              <a:ea typeface="Corbel" charset="0"/>
              <a:cs typeface="Corbel" charset="0"/>
            </a:endParaRPr>
          </a:p>
        </p:txBody>
      </p:sp>
    </p:spTree>
    <p:extLst>
      <p:ext uri="{BB962C8B-B14F-4D97-AF65-F5344CB8AC3E}">
        <p14:creationId xmlns:p14="http://schemas.microsoft.com/office/powerpoint/2010/main" val="36395734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pic>
        <p:nvPicPr>
          <p:cNvPr id="5" name="Picture 4" descr="wbl faculty Screen Shot 2018-09-26 at 2.31.32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170870"/>
          </a:xfrm>
          <a:prstGeom prst="rect">
            <a:avLst/>
          </a:prstGeom>
        </p:spPr>
      </p:pic>
    </p:spTree>
    <p:extLst>
      <p:ext uri="{BB962C8B-B14F-4D97-AF65-F5344CB8AC3E}">
        <p14:creationId xmlns:p14="http://schemas.microsoft.com/office/powerpoint/2010/main" val="38095037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3539" y="685800"/>
            <a:ext cx="7795922" cy="861647"/>
          </a:xfrm>
        </p:spPr>
        <p:txBody>
          <a:bodyPr>
            <a:normAutofit/>
          </a:bodyPr>
          <a:lstStyle/>
          <a:p>
            <a:pPr algn="ctr"/>
            <a:r>
              <a:rPr lang="en-US" sz="3800" b="1" dirty="0"/>
              <a:t>College Perspective Survey</a:t>
            </a:r>
            <a:endParaRPr lang="en-US" sz="3800" b="1" dirty="0">
              <a:latin typeface="Corbel"/>
              <a:cs typeface="Corbel"/>
            </a:endParaRPr>
          </a:p>
        </p:txBody>
      </p:sp>
      <p:sp>
        <p:nvSpPr>
          <p:cNvPr id="3" name="Content Placeholder 2"/>
          <p:cNvSpPr>
            <a:spLocks noGrp="1"/>
          </p:cNvSpPr>
          <p:nvPr>
            <p:ph idx="1"/>
          </p:nvPr>
        </p:nvSpPr>
        <p:spPr>
          <a:xfrm>
            <a:off x="459142" y="1547447"/>
            <a:ext cx="8260318" cy="4657236"/>
          </a:xfrm>
        </p:spPr>
        <p:txBody>
          <a:bodyPr vert="horz" lIns="91440" tIns="45720" rIns="91440" bIns="45720" rtlCol="0" anchor="t">
            <a:normAutofit/>
          </a:bodyPr>
          <a:lstStyle/>
          <a:p>
            <a:pPr lvl="0">
              <a:spcAft>
                <a:spcPts val="600"/>
              </a:spcAft>
            </a:pPr>
            <a:r>
              <a:rPr lang="en-US" sz="2400" dirty="0">
                <a:solidFill>
                  <a:schemeClr val="tx1"/>
                </a:solidFill>
                <a:latin typeface="Corbel"/>
                <a:cs typeface="Corbel"/>
              </a:rPr>
              <a:t>Intended for </a:t>
            </a:r>
            <a:r>
              <a:rPr lang="en-US" sz="2400" b="1" dirty="0">
                <a:solidFill>
                  <a:schemeClr val="tx1"/>
                </a:solidFill>
                <a:latin typeface="Corbel"/>
                <a:cs typeface="Corbel"/>
              </a:rPr>
              <a:t>a few representatives from each college </a:t>
            </a:r>
            <a:r>
              <a:rPr lang="en-US" sz="2400" dirty="0">
                <a:solidFill>
                  <a:schemeClr val="tx1"/>
                </a:solidFill>
                <a:latin typeface="Corbel"/>
                <a:cs typeface="Corbel"/>
              </a:rPr>
              <a:t>who can provide a college perspective on applied and work-based learning at each college. </a:t>
            </a:r>
          </a:p>
          <a:p>
            <a:pPr marL="457200" lvl="0" indent="-457200">
              <a:spcAft>
                <a:spcPts val="600"/>
              </a:spcAft>
              <a:buFont typeface="Arial"/>
              <a:buChar char="•"/>
            </a:pPr>
            <a:r>
              <a:rPr lang="en-US" sz="2400" dirty="0">
                <a:solidFill>
                  <a:schemeClr val="tx1"/>
                </a:solidFill>
                <a:latin typeface="Corbel"/>
                <a:cs typeface="Corbel"/>
              </a:rPr>
              <a:t>Career Center Director/Coordinator (or spokesperson for the Career Center)</a:t>
            </a:r>
          </a:p>
          <a:p>
            <a:pPr marL="457200" lvl="0" indent="-457200">
              <a:spcAft>
                <a:spcPts val="600"/>
              </a:spcAft>
              <a:buFont typeface="Arial"/>
              <a:buChar char="•"/>
            </a:pPr>
            <a:r>
              <a:rPr lang="en-US" sz="2400" dirty="0">
                <a:solidFill>
                  <a:schemeClr val="tx1"/>
                </a:solidFill>
                <a:latin typeface="Corbel"/>
                <a:cs typeface="Corbel"/>
              </a:rPr>
              <a:t>Curriculum Chairperson</a:t>
            </a:r>
          </a:p>
          <a:p>
            <a:pPr marL="457200" lvl="0" indent="-457200">
              <a:spcAft>
                <a:spcPts val="600"/>
              </a:spcAft>
              <a:buFont typeface="Arial"/>
              <a:buChar char="•"/>
            </a:pPr>
            <a:r>
              <a:rPr lang="en-US" sz="2400" dirty="0">
                <a:solidFill>
                  <a:schemeClr val="tx1"/>
                </a:solidFill>
                <a:latin typeface="Corbel"/>
                <a:cs typeface="Corbel"/>
              </a:rPr>
              <a:t>Counselor (one who can provide best perspective on WBL at the college)</a:t>
            </a:r>
          </a:p>
          <a:p>
            <a:pPr marL="457200" lvl="0" indent="-457200">
              <a:spcAft>
                <a:spcPts val="600"/>
              </a:spcAft>
              <a:buFont typeface="Arial"/>
              <a:buChar char="•"/>
            </a:pPr>
            <a:r>
              <a:rPr lang="en-US" sz="2400" dirty="0">
                <a:solidFill>
                  <a:schemeClr val="tx1"/>
                </a:solidFill>
                <a:latin typeface="Corbel"/>
                <a:cs typeface="Corbel"/>
              </a:rPr>
              <a:t>Cooperative Work Experience Director/Coordinator</a:t>
            </a:r>
          </a:p>
          <a:p>
            <a:pPr marL="457200" lvl="0" indent="-457200">
              <a:spcAft>
                <a:spcPts val="600"/>
              </a:spcAft>
              <a:buFont typeface="Arial"/>
              <a:buChar char="•"/>
            </a:pPr>
            <a:r>
              <a:rPr lang="en-US" sz="2400" dirty="0">
                <a:solidFill>
                  <a:schemeClr val="tx1"/>
                </a:solidFill>
                <a:latin typeface="Corbel"/>
                <a:cs typeface="Corbel"/>
              </a:rPr>
              <a:t>Other roles such as Director of Experiential Education</a:t>
            </a:r>
          </a:p>
          <a:p>
            <a:pPr marL="457200" lvl="0" indent="-457200">
              <a:spcAft>
                <a:spcPts val="600"/>
              </a:spcAft>
              <a:buFont typeface="Arial"/>
              <a:buChar char="•"/>
            </a:pPr>
            <a:endParaRPr lang="en-US" sz="2400" dirty="0">
              <a:solidFill>
                <a:schemeClr val="tx1"/>
              </a:solidFill>
              <a:latin typeface="Corbel"/>
              <a:cs typeface="Corbel"/>
            </a:endParaRPr>
          </a:p>
          <a:p>
            <a:pPr marL="457200" lvl="0" indent="-457200">
              <a:spcAft>
                <a:spcPts val="600"/>
              </a:spcAft>
              <a:buFont typeface="Arial"/>
              <a:buChar char="•"/>
            </a:pPr>
            <a:endParaRPr lang="en-US" sz="2400" dirty="0">
              <a:solidFill>
                <a:schemeClr val="tx1"/>
              </a:solidFill>
              <a:latin typeface="Corbel"/>
              <a:cs typeface="Corbel"/>
            </a:endParaRPr>
          </a:p>
          <a:p>
            <a:pPr lvl="0">
              <a:spcAft>
                <a:spcPts val="600"/>
              </a:spcAft>
            </a:pPr>
            <a:endParaRPr lang="en-US" sz="500" dirty="0">
              <a:solidFill>
                <a:schemeClr val="tx1"/>
              </a:solidFill>
              <a:latin typeface="Corbel"/>
              <a:cs typeface="Corbel"/>
            </a:endParaRPr>
          </a:p>
          <a:p>
            <a:endParaRPr lang="en-US" sz="2400" dirty="0">
              <a:latin typeface="Corbel" charset="0"/>
              <a:ea typeface="Corbel" charset="0"/>
              <a:cs typeface="Corbel" charset="0"/>
            </a:endParaRPr>
          </a:p>
          <a:p>
            <a:endParaRPr lang="en-US" sz="2400" dirty="0">
              <a:latin typeface="Corbel" charset="0"/>
              <a:ea typeface="Corbel" charset="0"/>
              <a:cs typeface="Corbel" charset="0"/>
            </a:endParaRPr>
          </a:p>
        </p:txBody>
      </p:sp>
    </p:spTree>
    <p:extLst>
      <p:ext uri="{BB962C8B-B14F-4D97-AF65-F5344CB8AC3E}">
        <p14:creationId xmlns:p14="http://schemas.microsoft.com/office/powerpoint/2010/main" val="28929618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pic>
        <p:nvPicPr>
          <p:cNvPr id="5" name="Picture 4" descr="college perspective Screen Shot 2018-10-01 at 10.28.51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8574" y="1"/>
            <a:ext cx="9408139" cy="6858000"/>
          </a:xfrm>
          <a:prstGeom prst="rect">
            <a:avLst/>
          </a:prstGeom>
        </p:spPr>
      </p:pic>
    </p:spTree>
    <p:extLst>
      <p:ext uri="{BB962C8B-B14F-4D97-AF65-F5344CB8AC3E}">
        <p14:creationId xmlns:p14="http://schemas.microsoft.com/office/powerpoint/2010/main" val="29844025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3539" y="635082"/>
            <a:ext cx="7795922" cy="1199598"/>
          </a:xfrm>
        </p:spPr>
        <p:txBody>
          <a:bodyPr>
            <a:normAutofit/>
          </a:bodyPr>
          <a:lstStyle/>
          <a:p>
            <a:pPr lvl="0" algn="ctr"/>
            <a:r>
              <a:rPr lang="en-US" sz="3200" b="1" dirty="0"/>
              <a:t>Inventory of Applied and Work-Based Learning Opportunities </a:t>
            </a:r>
            <a:r>
              <a:rPr lang="en-US" sz="3200" b="1" dirty="0" smtClean="0"/>
              <a:t>Offered</a:t>
            </a:r>
            <a:endParaRPr lang="en-US" sz="3200" dirty="0"/>
          </a:p>
        </p:txBody>
      </p:sp>
      <p:sp>
        <p:nvSpPr>
          <p:cNvPr id="3" name="Content Placeholder 2"/>
          <p:cNvSpPr>
            <a:spLocks noGrp="1"/>
          </p:cNvSpPr>
          <p:nvPr>
            <p:ph idx="1"/>
          </p:nvPr>
        </p:nvSpPr>
        <p:spPr>
          <a:xfrm>
            <a:off x="459142" y="1834681"/>
            <a:ext cx="8260318" cy="4072468"/>
          </a:xfrm>
        </p:spPr>
        <p:txBody>
          <a:bodyPr vert="horz" lIns="91440" tIns="45720" rIns="91440" bIns="45720" rtlCol="0" anchor="t">
            <a:normAutofit/>
          </a:bodyPr>
          <a:lstStyle/>
          <a:p>
            <a:pPr marL="457189" lvl="1" indent="0">
              <a:buNone/>
            </a:pPr>
            <a:r>
              <a:rPr lang="en-US" sz="2600" dirty="0">
                <a:solidFill>
                  <a:schemeClr val="tx1"/>
                </a:solidFill>
                <a:latin typeface="Corbel"/>
                <a:cs typeface="Corbel"/>
              </a:rPr>
              <a:t>Inventory collects information from ALL program directors to establish baseline data on:</a:t>
            </a:r>
          </a:p>
          <a:p>
            <a:pPr lvl="2"/>
            <a:r>
              <a:rPr lang="en-US" sz="2600" dirty="0">
                <a:solidFill>
                  <a:schemeClr val="tx1"/>
                </a:solidFill>
                <a:latin typeface="Corbel"/>
                <a:cs typeface="Corbel"/>
              </a:rPr>
              <a:t> Number of </a:t>
            </a:r>
            <a:r>
              <a:rPr lang="en-US" sz="2600" u="sng" dirty="0">
                <a:solidFill>
                  <a:schemeClr val="tx1"/>
                </a:solidFill>
                <a:latin typeface="Corbel"/>
                <a:cs typeface="Corbel"/>
              </a:rPr>
              <a:t>opportunities offered</a:t>
            </a:r>
            <a:r>
              <a:rPr lang="en-US" sz="2600" dirty="0">
                <a:solidFill>
                  <a:schemeClr val="tx1"/>
                </a:solidFill>
                <a:latin typeface="Corbel"/>
                <a:cs typeface="Corbel"/>
              </a:rPr>
              <a:t> in each program and course</a:t>
            </a:r>
            <a:endParaRPr lang="en-US" sz="2600" b="1" i="1" dirty="0">
              <a:solidFill>
                <a:schemeClr val="tx1"/>
              </a:solidFill>
              <a:latin typeface="Corbel"/>
              <a:cs typeface="Corbel"/>
            </a:endParaRPr>
          </a:p>
          <a:p>
            <a:pPr lvl="2"/>
            <a:r>
              <a:rPr lang="en-US" sz="2600" dirty="0">
                <a:solidFill>
                  <a:schemeClr val="tx1"/>
                </a:solidFill>
                <a:latin typeface="Corbel"/>
                <a:cs typeface="Corbel"/>
              </a:rPr>
              <a:t> Number of </a:t>
            </a:r>
            <a:r>
              <a:rPr lang="en-US" sz="2600" u="sng" dirty="0">
                <a:solidFill>
                  <a:schemeClr val="tx1"/>
                </a:solidFill>
                <a:latin typeface="Corbel"/>
                <a:cs typeface="Corbel"/>
              </a:rPr>
              <a:t>students served</a:t>
            </a:r>
            <a:r>
              <a:rPr lang="en-US" sz="2600" dirty="0">
                <a:solidFill>
                  <a:schemeClr val="tx1"/>
                </a:solidFill>
                <a:latin typeface="Corbel"/>
                <a:cs typeface="Corbel"/>
              </a:rPr>
              <a:t> in each program and course</a:t>
            </a:r>
          </a:p>
          <a:p>
            <a:pPr lvl="2"/>
            <a:r>
              <a:rPr lang="en-US" sz="2600" dirty="0">
                <a:solidFill>
                  <a:schemeClr val="tx1"/>
                </a:solidFill>
                <a:latin typeface="Corbel"/>
                <a:cs typeface="Corbel"/>
              </a:rPr>
              <a:t> Support needed to engage employers </a:t>
            </a:r>
          </a:p>
          <a:p>
            <a:pPr lvl="2"/>
            <a:r>
              <a:rPr lang="en-US" sz="2600" dirty="0">
                <a:solidFill>
                  <a:schemeClr val="tx1"/>
                </a:solidFill>
                <a:latin typeface="Corbel"/>
                <a:cs typeface="Corbel"/>
              </a:rPr>
              <a:t> Support needed to improve applied and work-based learning</a:t>
            </a:r>
            <a:endParaRPr lang="en-US" sz="2600" b="1" i="1" dirty="0">
              <a:solidFill>
                <a:schemeClr val="tx1"/>
              </a:solidFill>
              <a:latin typeface="Corbel"/>
              <a:cs typeface="Corbel"/>
            </a:endParaRPr>
          </a:p>
          <a:p>
            <a:pPr lvl="2"/>
            <a:endParaRPr lang="en-US" sz="2000" dirty="0">
              <a:solidFill>
                <a:schemeClr val="tx1"/>
              </a:solidFill>
              <a:latin typeface="Corbel"/>
              <a:cs typeface="Corbel"/>
            </a:endParaRPr>
          </a:p>
          <a:p>
            <a:pPr lvl="1"/>
            <a:endParaRPr lang="en-US" sz="2800" dirty="0">
              <a:solidFill>
                <a:schemeClr val="tx1"/>
              </a:solidFill>
              <a:latin typeface="Corbel"/>
              <a:ea typeface="Corbel" charset="0"/>
              <a:cs typeface="Corbel"/>
            </a:endParaRPr>
          </a:p>
          <a:p>
            <a:pPr lvl="1"/>
            <a:endParaRPr lang="en-US" sz="2800" dirty="0"/>
          </a:p>
          <a:p>
            <a:pPr lvl="2"/>
            <a:endParaRPr lang="en-US" sz="1800" dirty="0">
              <a:solidFill>
                <a:schemeClr val="tx1"/>
              </a:solidFill>
              <a:latin typeface="Corbel"/>
              <a:cs typeface="Corbel"/>
            </a:endParaRPr>
          </a:p>
        </p:txBody>
      </p:sp>
      <p:sp>
        <p:nvSpPr>
          <p:cNvPr id="4" name="Content Placeholder 2">
            <a:extLst>
              <a:ext uri="{FF2B5EF4-FFF2-40B4-BE49-F238E27FC236}">
                <a16:creationId xmlns:a16="http://schemas.microsoft.com/office/drawing/2014/main" xmlns="" id="{E75565EE-1886-4BCB-948B-CE98105EC3B2}"/>
              </a:ext>
            </a:extLst>
          </p:cNvPr>
          <p:cNvSpPr txBox="1">
            <a:spLocks/>
          </p:cNvSpPr>
          <p:nvPr/>
        </p:nvSpPr>
        <p:spPr>
          <a:xfrm>
            <a:off x="1077462" y="2163085"/>
            <a:ext cx="7794398" cy="3896463"/>
          </a:xfrm>
          <a:prstGeom prst="rect">
            <a:avLst/>
          </a:prstGeom>
          <a:ln>
            <a:noFill/>
          </a:ln>
        </p:spPr>
        <p:txBody>
          <a:bodyPr vert="horz" lIns="91440" tIns="45720" rIns="91440" bIns="45720" rtlCol="0" anchor="t">
            <a:normAutofit/>
          </a:bodyPr>
          <a:lstStyle>
            <a:lvl1pPr marL="0" indent="0" algn="l" defTabSz="914377" rtl="0" eaLnBrk="1" latinLnBrk="0" hangingPunct="1">
              <a:lnSpc>
                <a:spcPct val="90000"/>
              </a:lnSpc>
              <a:spcBef>
                <a:spcPts val="1000"/>
              </a:spcBef>
              <a:buFontTx/>
              <a:buNone/>
              <a:defRPr sz="2800" b="0" kern="1200">
                <a:solidFill>
                  <a:schemeClr val="tx2"/>
                </a:solidFill>
                <a:latin typeface="Arial" charset="0"/>
                <a:ea typeface="Arial" charset="0"/>
                <a:cs typeface="Arial" charset="0"/>
              </a:defRPr>
            </a:lvl1pPr>
            <a:lvl2pPr marL="685783" indent="-228594" algn="l" defTabSz="914377" rtl="0" eaLnBrk="1" latinLnBrk="0" hangingPunct="1">
              <a:lnSpc>
                <a:spcPct val="90000"/>
              </a:lnSpc>
              <a:spcBef>
                <a:spcPts val="1000"/>
              </a:spcBef>
              <a:buFont typeface="Arial"/>
              <a:buChar char="•"/>
              <a:defRPr sz="2400" b="0" kern="1200">
                <a:solidFill>
                  <a:schemeClr val="tx2"/>
                </a:solidFill>
                <a:latin typeface="Arial" charset="0"/>
                <a:ea typeface="Arial" charset="0"/>
                <a:cs typeface="Arial" charset="0"/>
              </a:defRPr>
            </a:lvl2pPr>
            <a:lvl3pPr marL="1142971" indent="-228594" algn="l" defTabSz="914377" rtl="0" eaLnBrk="1" latinLnBrk="0" hangingPunct="1">
              <a:lnSpc>
                <a:spcPct val="90000"/>
              </a:lnSpc>
              <a:spcBef>
                <a:spcPts val="1100"/>
              </a:spcBef>
              <a:buFont typeface="Meiryo-Bold" charset="-128"/>
              <a:buChar char="►"/>
              <a:defRPr sz="1600" b="0" kern="1200">
                <a:solidFill>
                  <a:schemeClr val="accent1"/>
                </a:solidFill>
                <a:latin typeface="Arial" charset="0"/>
                <a:ea typeface="Arial" charset="0"/>
                <a:cs typeface="Arial" charset="0"/>
              </a:defRPr>
            </a:lvl3pPr>
            <a:lvl4pPr marL="1600160" indent="-182875" algn="l" defTabSz="914377" rtl="0" eaLnBrk="1" latinLnBrk="0" hangingPunct="1">
              <a:lnSpc>
                <a:spcPct val="90000"/>
              </a:lnSpc>
              <a:spcBef>
                <a:spcPts val="1100"/>
              </a:spcBef>
              <a:buFont typeface=".AppleSystemUIFont" charset="-120"/>
              <a:buChar char="−"/>
              <a:defRPr sz="1600" b="0" kern="1200">
                <a:solidFill>
                  <a:schemeClr val="accent1"/>
                </a:solidFill>
                <a:latin typeface="Arial" charset="0"/>
                <a:ea typeface="Arial" charset="0"/>
                <a:cs typeface="Arial" charset="0"/>
              </a:defRPr>
            </a:lvl4pPr>
            <a:lvl5pPr marL="2057349" indent="-228594" algn="l" defTabSz="914377" rtl="0" eaLnBrk="1" latinLnBrk="0" hangingPunct="1">
              <a:lnSpc>
                <a:spcPct val="90000"/>
              </a:lnSpc>
              <a:spcBef>
                <a:spcPts val="500"/>
              </a:spcBef>
              <a:buFont typeface="Arial"/>
              <a:buChar char="•"/>
              <a:defRPr sz="1800" kern="1200">
                <a:solidFill>
                  <a:schemeClr val="tx2"/>
                </a:solidFill>
                <a:latin typeface="Arial" charset="0"/>
                <a:ea typeface="Arial" charset="0"/>
                <a:cs typeface="Arial" charset="0"/>
              </a:defRPr>
            </a:lvl5pPr>
            <a:lvl6pPr marL="2514537"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endParaRPr lang="en-US" sz="2400" dirty="0">
              <a:latin typeface="Corbel" charset="0"/>
              <a:ea typeface="Corbel" charset="0"/>
              <a:cs typeface="Corbel" charset="0"/>
            </a:endParaRPr>
          </a:p>
          <a:p>
            <a:endParaRPr lang="en-US" sz="2400" dirty="0">
              <a:latin typeface="Corbel" charset="0"/>
              <a:ea typeface="Corbel" charset="0"/>
              <a:cs typeface="Corbel" charset="0"/>
            </a:endParaRPr>
          </a:p>
        </p:txBody>
      </p:sp>
    </p:spTree>
    <p:extLst>
      <p:ext uri="{BB962C8B-B14F-4D97-AF65-F5344CB8AC3E}">
        <p14:creationId xmlns:p14="http://schemas.microsoft.com/office/powerpoint/2010/main" val="17104769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Inventory screen Shot 2018-10-05 at 1.32.07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8567" y="0"/>
            <a:ext cx="5534663" cy="6858000"/>
          </a:xfrm>
          <a:prstGeom prst="rect">
            <a:avLst/>
          </a:prstGeom>
        </p:spPr>
      </p:pic>
    </p:spTree>
    <p:extLst>
      <p:ext uri="{BB962C8B-B14F-4D97-AF65-F5344CB8AC3E}">
        <p14:creationId xmlns:p14="http://schemas.microsoft.com/office/powerpoint/2010/main" val="29032637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3539" y="650632"/>
            <a:ext cx="7795922" cy="1471306"/>
          </a:xfrm>
        </p:spPr>
        <p:txBody>
          <a:bodyPr>
            <a:noAutofit/>
          </a:bodyPr>
          <a:lstStyle/>
          <a:p>
            <a:pPr algn="ctr"/>
            <a:r>
              <a:rPr lang="en-US" sz="3800" b="1" dirty="0"/>
              <a:t>21</a:t>
            </a:r>
            <a:r>
              <a:rPr lang="en-US" sz="3800" b="1" baseline="30000" dirty="0"/>
              <a:t>st</a:t>
            </a:r>
            <a:r>
              <a:rPr lang="en-US" sz="3800" b="1" dirty="0"/>
              <a:t> Century Skills and Core </a:t>
            </a:r>
            <a:br>
              <a:rPr lang="en-US" sz="3800" b="1" dirty="0"/>
            </a:br>
            <a:r>
              <a:rPr lang="en-US" sz="3800" b="1" dirty="0"/>
              <a:t>Competencies Faculty Survey</a:t>
            </a:r>
            <a:endParaRPr lang="en-US" sz="3800" dirty="0"/>
          </a:p>
        </p:txBody>
      </p:sp>
      <p:sp>
        <p:nvSpPr>
          <p:cNvPr id="3" name="Content Placeholder 2"/>
          <p:cNvSpPr>
            <a:spLocks noGrp="1"/>
          </p:cNvSpPr>
          <p:nvPr>
            <p:ph idx="1"/>
          </p:nvPr>
        </p:nvSpPr>
        <p:spPr>
          <a:xfrm>
            <a:off x="459142" y="2163085"/>
            <a:ext cx="8260318" cy="3744063"/>
          </a:xfrm>
        </p:spPr>
        <p:txBody>
          <a:bodyPr vert="horz" lIns="91440" tIns="45720" rIns="91440" bIns="45720" rtlCol="0" anchor="t">
            <a:normAutofit/>
          </a:bodyPr>
          <a:lstStyle/>
          <a:p>
            <a:pPr marL="457189" lvl="1" indent="0">
              <a:buNone/>
            </a:pPr>
            <a:r>
              <a:rPr lang="en-US" sz="2800" dirty="0">
                <a:solidFill>
                  <a:schemeClr val="tx1"/>
                </a:solidFill>
              </a:rPr>
              <a:t>Survey collects information on:</a:t>
            </a:r>
          </a:p>
          <a:p>
            <a:pPr lvl="2"/>
            <a:r>
              <a:rPr lang="en-US" sz="2800" dirty="0">
                <a:solidFill>
                  <a:schemeClr val="tx1"/>
                </a:solidFill>
              </a:rPr>
              <a:t> Which 21</a:t>
            </a:r>
            <a:r>
              <a:rPr lang="en-US" sz="2800" baseline="30000" dirty="0">
                <a:solidFill>
                  <a:schemeClr val="tx1"/>
                </a:solidFill>
              </a:rPr>
              <a:t>st</a:t>
            </a:r>
            <a:r>
              <a:rPr lang="en-US" sz="2800" dirty="0">
                <a:solidFill>
                  <a:schemeClr val="tx1"/>
                </a:solidFill>
              </a:rPr>
              <a:t> Century Skills and Core Competencies are being taught and how</a:t>
            </a:r>
          </a:p>
          <a:p>
            <a:pPr lvl="2"/>
            <a:r>
              <a:rPr lang="en-US" sz="2800" dirty="0">
                <a:solidFill>
                  <a:schemeClr val="tx1"/>
                </a:solidFill>
              </a:rPr>
              <a:t> Best practices for teaching these skills and competencies</a:t>
            </a:r>
            <a:endParaRPr lang="en-US" sz="2800" dirty="0">
              <a:solidFill>
                <a:schemeClr val="tx1"/>
              </a:solidFill>
              <a:latin typeface="Corbel"/>
              <a:cs typeface="Corbel"/>
            </a:endParaRPr>
          </a:p>
          <a:p>
            <a:endParaRPr lang="en-US" sz="2400" dirty="0">
              <a:latin typeface="Corbel" charset="0"/>
              <a:ea typeface="Corbel" charset="0"/>
              <a:cs typeface="Corbel" charset="0"/>
            </a:endParaRPr>
          </a:p>
          <a:p>
            <a:endParaRPr lang="en-US" sz="2400" dirty="0">
              <a:latin typeface="Corbel" charset="0"/>
              <a:ea typeface="Corbel" charset="0"/>
              <a:cs typeface="Corbel" charset="0"/>
            </a:endParaRPr>
          </a:p>
        </p:txBody>
      </p:sp>
      <p:sp>
        <p:nvSpPr>
          <p:cNvPr id="4" name="Content Placeholder 2">
            <a:extLst>
              <a:ext uri="{FF2B5EF4-FFF2-40B4-BE49-F238E27FC236}">
                <a16:creationId xmlns:a16="http://schemas.microsoft.com/office/drawing/2014/main" xmlns="" id="{E75565EE-1886-4BCB-948B-CE98105EC3B2}"/>
              </a:ext>
            </a:extLst>
          </p:cNvPr>
          <p:cNvSpPr txBox="1">
            <a:spLocks/>
          </p:cNvSpPr>
          <p:nvPr/>
        </p:nvSpPr>
        <p:spPr>
          <a:xfrm>
            <a:off x="1077462" y="2163085"/>
            <a:ext cx="7794398" cy="3896463"/>
          </a:xfrm>
          <a:prstGeom prst="rect">
            <a:avLst/>
          </a:prstGeom>
          <a:ln>
            <a:noFill/>
          </a:ln>
        </p:spPr>
        <p:txBody>
          <a:bodyPr vert="horz" lIns="91440" tIns="45720" rIns="91440" bIns="45720" rtlCol="0" anchor="t">
            <a:normAutofit/>
          </a:bodyPr>
          <a:lstStyle>
            <a:lvl1pPr marL="0" indent="0" algn="l" defTabSz="914377" rtl="0" eaLnBrk="1" latinLnBrk="0" hangingPunct="1">
              <a:lnSpc>
                <a:spcPct val="90000"/>
              </a:lnSpc>
              <a:spcBef>
                <a:spcPts val="1000"/>
              </a:spcBef>
              <a:buFontTx/>
              <a:buNone/>
              <a:defRPr sz="2800" b="0" kern="1200">
                <a:solidFill>
                  <a:schemeClr val="tx2"/>
                </a:solidFill>
                <a:latin typeface="Arial" charset="0"/>
                <a:ea typeface="Arial" charset="0"/>
                <a:cs typeface="Arial" charset="0"/>
              </a:defRPr>
            </a:lvl1pPr>
            <a:lvl2pPr marL="685783" indent="-228594" algn="l" defTabSz="914377" rtl="0" eaLnBrk="1" latinLnBrk="0" hangingPunct="1">
              <a:lnSpc>
                <a:spcPct val="90000"/>
              </a:lnSpc>
              <a:spcBef>
                <a:spcPts val="1000"/>
              </a:spcBef>
              <a:buFont typeface="Arial"/>
              <a:buChar char="•"/>
              <a:defRPr sz="2400" b="0" kern="1200">
                <a:solidFill>
                  <a:schemeClr val="tx2"/>
                </a:solidFill>
                <a:latin typeface="Arial" charset="0"/>
                <a:ea typeface="Arial" charset="0"/>
                <a:cs typeface="Arial" charset="0"/>
              </a:defRPr>
            </a:lvl2pPr>
            <a:lvl3pPr marL="1142971" indent="-228594" algn="l" defTabSz="914377" rtl="0" eaLnBrk="1" latinLnBrk="0" hangingPunct="1">
              <a:lnSpc>
                <a:spcPct val="90000"/>
              </a:lnSpc>
              <a:spcBef>
                <a:spcPts val="1100"/>
              </a:spcBef>
              <a:buFont typeface="Meiryo-Bold" charset="-128"/>
              <a:buChar char="►"/>
              <a:defRPr sz="1600" b="0" kern="1200">
                <a:solidFill>
                  <a:schemeClr val="accent1"/>
                </a:solidFill>
                <a:latin typeface="Arial" charset="0"/>
                <a:ea typeface="Arial" charset="0"/>
                <a:cs typeface="Arial" charset="0"/>
              </a:defRPr>
            </a:lvl3pPr>
            <a:lvl4pPr marL="1600160" indent="-182875" algn="l" defTabSz="914377" rtl="0" eaLnBrk="1" latinLnBrk="0" hangingPunct="1">
              <a:lnSpc>
                <a:spcPct val="90000"/>
              </a:lnSpc>
              <a:spcBef>
                <a:spcPts val="1100"/>
              </a:spcBef>
              <a:buFont typeface=".AppleSystemUIFont" charset="-120"/>
              <a:buChar char="−"/>
              <a:defRPr sz="1600" b="0" kern="1200">
                <a:solidFill>
                  <a:schemeClr val="accent1"/>
                </a:solidFill>
                <a:latin typeface="Arial" charset="0"/>
                <a:ea typeface="Arial" charset="0"/>
                <a:cs typeface="Arial" charset="0"/>
              </a:defRPr>
            </a:lvl4pPr>
            <a:lvl5pPr marL="2057349" indent="-228594" algn="l" defTabSz="914377" rtl="0" eaLnBrk="1" latinLnBrk="0" hangingPunct="1">
              <a:lnSpc>
                <a:spcPct val="90000"/>
              </a:lnSpc>
              <a:spcBef>
                <a:spcPts val="500"/>
              </a:spcBef>
              <a:buFont typeface="Arial"/>
              <a:buChar char="•"/>
              <a:defRPr sz="1800" kern="1200">
                <a:solidFill>
                  <a:schemeClr val="tx2"/>
                </a:solidFill>
                <a:latin typeface="Arial" charset="0"/>
                <a:ea typeface="Arial" charset="0"/>
                <a:cs typeface="Arial" charset="0"/>
              </a:defRPr>
            </a:lvl5pPr>
            <a:lvl6pPr marL="2514537"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endParaRPr lang="en-US" sz="2400" dirty="0">
              <a:latin typeface="Corbel" charset="0"/>
              <a:ea typeface="Corbel" charset="0"/>
              <a:cs typeface="Corbel" charset="0"/>
            </a:endParaRPr>
          </a:p>
          <a:p>
            <a:endParaRPr lang="en-US" sz="2400" dirty="0">
              <a:latin typeface="Corbel" charset="0"/>
              <a:ea typeface="Corbel" charset="0"/>
              <a:cs typeface="Corbel" charset="0"/>
            </a:endParaRPr>
          </a:p>
        </p:txBody>
      </p:sp>
    </p:spTree>
    <p:extLst>
      <p:ext uri="{BB962C8B-B14F-4D97-AF65-F5344CB8AC3E}">
        <p14:creationId xmlns:p14="http://schemas.microsoft.com/office/powerpoint/2010/main" val="15044306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21st century Screen Shot 2018-10-02 at 7.31.05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23804" y="0"/>
            <a:ext cx="5597893" cy="6858000"/>
          </a:xfrm>
          <a:prstGeom prst="rect">
            <a:avLst/>
          </a:prstGeom>
        </p:spPr>
      </p:pic>
    </p:spTree>
    <p:extLst>
      <p:ext uri="{BB962C8B-B14F-4D97-AF65-F5344CB8AC3E}">
        <p14:creationId xmlns:p14="http://schemas.microsoft.com/office/powerpoint/2010/main" val="39256641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3539" y="723287"/>
            <a:ext cx="7795922" cy="859328"/>
          </a:xfrm>
        </p:spPr>
        <p:txBody>
          <a:bodyPr>
            <a:normAutofit/>
          </a:bodyPr>
          <a:lstStyle/>
          <a:p>
            <a:pPr algn="ctr"/>
            <a:r>
              <a:rPr lang="en-US" sz="3800" b="1" dirty="0"/>
              <a:t>Survey Administration Process</a:t>
            </a:r>
            <a:endParaRPr lang="en-US" sz="3800" b="1" dirty="0">
              <a:latin typeface="Corbel"/>
              <a:cs typeface="Corbel"/>
            </a:endParaRPr>
          </a:p>
        </p:txBody>
      </p:sp>
      <p:sp>
        <p:nvSpPr>
          <p:cNvPr id="3" name="Content Placeholder 2"/>
          <p:cNvSpPr>
            <a:spLocks noGrp="1"/>
          </p:cNvSpPr>
          <p:nvPr>
            <p:ph idx="1"/>
          </p:nvPr>
        </p:nvSpPr>
        <p:spPr>
          <a:xfrm>
            <a:off x="459142" y="1393651"/>
            <a:ext cx="8260318" cy="4939525"/>
          </a:xfrm>
        </p:spPr>
        <p:txBody>
          <a:bodyPr vert="horz" lIns="91440" tIns="45720" rIns="91440" bIns="45720" rtlCol="0" anchor="t">
            <a:noAutofit/>
          </a:bodyPr>
          <a:lstStyle/>
          <a:p>
            <a:pPr>
              <a:spcAft>
                <a:spcPts val="600"/>
              </a:spcAft>
            </a:pPr>
            <a:r>
              <a:rPr lang="en-US" sz="2200" dirty="0">
                <a:solidFill>
                  <a:schemeClr val="tx1"/>
                </a:solidFill>
                <a:latin typeface="Corbel"/>
                <a:cs typeface="Corbel"/>
              </a:rPr>
              <a:t>Online survey links with email text will be provided by WestEd</a:t>
            </a:r>
          </a:p>
          <a:p>
            <a:pPr lvl="0">
              <a:lnSpc>
                <a:spcPct val="120000"/>
              </a:lnSpc>
              <a:spcBef>
                <a:spcPts val="0"/>
              </a:spcBef>
              <a:spcAft>
                <a:spcPts val="600"/>
              </a:spcAft>
            </a:pPr>
            <a:endParaRPr lang="en-US" sz="200" dirty="0">
              <a:solidFill>
                <a:schemeClr val="tx1"/>
              </a:solidFill>
              <a:latin typeface="Corbel"/>
              <a:cs typeface="Corbel"/>
            </a:endParaRPr>
          </a:p>
          <a:p>
            <a:pPr lvl="0">
              <a:lnSpc>
                <a:spcPct val="120000"/>
              </a:lnSpc>
              <a:spcBef>
                <a:spcPts val="0"/>
              </a:spcBef>
              <a:spcAft>
                <a:spcPts val="600"/>
              </a:spcAft>
            </a:pPr>
            <a:r>
              <a:rPr lang="en-US" sz="2200" dirty="0">
                <a:solidFill>
                  <a:schemeClr val="tx1"/>
                </a:solidFill>
                <a:latin typeface="Corbel"/>
                <a:cs typeface="Corbel"/>
              </a:rPr>
              <a:t>Administration of the survey is coordinated by the SPC: </a:t>
            </a:r>
          </a:p>
          <a:p>
            <a:pPr lvl="1">
              <a:lnSpc>
                <a:spcPct val="120000"/>
              </a:lnSpc>
              <a:spcBef>
                <a:spcPts val="0"/>
              </a:spcBef>
              <a:spcAft>
                <a:spcPts val="600"/>
              </a:spcAft>
            </a:pPr>
            <a:r>
              <a:rPr lang="en-US" sz="2200" dirty="0">
                <a:solidFill>
                  <a:schemeClr val="tx1"/>
                </a:solidFill>
                <a:latin typeface="Corbel"/>
                <a:cs typeface="Corbel"/>
              </a:rPr>
              <a:t>Identify respondents for the </a:t>
            </a:r>
            <a:r>
              <a:rPr lang="en-US" sz="2200" b="1" dirty="0">
                <a:solidFill>
                  <a:schemeClr val="tx1"/>
                </a:solidFill>
                <a:latin typeface="Corbel"/>
                <a:cs typeface="Corbel"/>
              </a:rPr>
              <a:t>faculty surveys </a:t>
            </a:r>
            <a:r>
              <a:rPr lang="en-US" sz="2200" dirty="0">
                <a:solidFill>
                  <a:schemeClr val="tx1"/>
                </a:solidFill>
                <a:latin typeface="Corbel"/>
                <a:cs typeface="Corbel"/>
              </a:rPr>
              <a:t>and use a distribution list of </a:t>
            </a:r>
            <a:r>
              <a:rPr lang="en-US" sz="2200" i="1" dirty="0">
                <a:solidFill>
                  <a:schemeClr val="tx1"/>
                </a:solidFill>
                <a:latin typeface="Corbel"/>
                <a:cs typeface="Corbel"/>
              </a:rPr>
              <a:t>ALL </a:t>
            </a:r>
            <a:r>
              <a:rPr lang="en-US" sz="2200" dirty="0">
                <a:solidFill>
                  <a:schemeClr val="tx1"/>
                </a:solidFill>
                <a:latin typeface="Corbel"/>
                <a:cs typeface="Corbel"/>
              </a:rPr>
              <a:t>faculty to send out emails with survey links.</a:t>
            </a:r>
          </a:p>
          <a:p>
            <a:pPr lvl="2">
              <a:lnSpc>
                <a:spcPct val="120000"/>
              </a:lnSpc>
              <a:spcBef>
                <a:spcPts val="0"/>
              </a:spcBef>
              <a:spcAft>
                <a:spcPts val="600"/>
              </a:spcAft>
              <a:buFont typeface="Wingdings" charset="2"/>
              <a:buChar char="§"/>
            </a:pPr>
            <a:r>
              <a:rPr lang="en-US" sz="2200" dirty="0">
                <a:solidFill>
                  <a:schemeClr val="tx1"/>
                </a:solidFill>
                <a:latin typeface="Corbel"/>
                <a:cs typeface="Corbel"/>
              </a:rPr>
              <a:t>Maintain the master distribution list to track the number of surveys administered and the overall response rate. </a:t>
            </a:r>
          </a:p>
          <a:p>
            <a:pPr lvl="2">
              <a:lnSpc>
                <a:spcPct val="120000"/>
              </a:lnSpc>
              <a:spcBef>
                <a:spcPts val="0"/>
              </a:spcBef>
              <a:spcAft>
                <a:spcPts val="600"/>
              </a:spcAft>
              <a:buFont typeface="Wingdings" charset="2"/>
              <a:buChar char="§"/>
            </a:pPr>
            <a:r>
              <a:rPr lang="en-US" sz="2200" dirty="0">
                <a:solidFill>
                  <a:schemeClr val="tx1"/>
                </a:solidFill>
                <a:latin typeface="Corbel"/>
                <a:cs typeface="Corbel"/>
              </a:rPr>
              <a:t>Coordinate with the Institutional Research office as necessary.</a:t>
            </a:r>
          </a:p>
          <a:p>
            <a:pPr lvl="1">
              <a:lnSpc>
                <a:spcPct val="120000"/>
              </a:lnSpc>
              <a:spcBef>
                <a:spcPts val="0"/>
              </a:spcBef>
              <a:spcAft>
                <a:spcPts val="600"/>
              </a:spcAft>
            </a:pPr>
            <a:r>
              <a:rPr lang="en-US" sz="2200" dirty="0">
                <a:solidFill>
                  <a:schemeClr val="tx1"/>
                </a:solidFill>
                <a:latin typeface="Corbel"/>
                <a:cs typeface="Corbel"/>
              </a:rPr>
              <a:t>Identify respondents for the </a:t>
            </a:r>
            <a:r>
              <a:rPr lang="en-US" sz="2200" b="1" dirty="0">
                <a:solidFill>
                  <a:schemeClr val="tx1"/>
                </a:solidFill>
                <a:latin typeface="Corbel"/>
                <a:cs typeface="Corbel"/>
              </a:rPr>
              <a:t>college perspective survey </a:t>
            </a:r>
            <a:r>
              <a:rPr lang="en-US" sz="2200" dirty="0">
                <a:solidFill>
                  <a:schemeClr val="tx1"/>
                </a:solidFill>
                <a:latin typeface="Corbel"/>
                <a:cs typeface="Corbel"/>
              </a:rPr>
              <a:t>and personally orient them to the survey.</a:t>
            </a:r>
          </a:p>
        </p:txBody>
      </p:sp>
      <p:sp>
        <p:nvSpPr>
          <p:cNvPr id="4" name="Content Placeholder 2">
            <a:extLst>
              <a:ext uri="{FF2B5EF4-FFF2-40B4-BE49-F238E27FC236}">
                <a16:creationId xmlns:a16="http://schemas.microsoft.com/office/drawing/2014/main" xmlns="" id="{E75565EE-1886-4BCB-948B-CE98105EC3B2}"/>
              </a:ext>
            </a:extLst>
          </p:cNvPr>
          <p:cNvSpPr txBox="1">
            <a:spLocks/>
          </p:cNvSpPr>
          <p:nvPr/>
        </p:nvSpPr>
        <p:spPr>
          <a:xfrm>
            <a:off x="1077462" y="2163085"/>
            <a:ext cx="7794398" cy="3896463"/>
          </a:xfrm>
          <a:prstGeom prst="rect">
            <a:avLst/>
          </a:prstGeom>
          <a:ln>
            <a:noFill/>
          </a:ln>
        </p:spPr>
        <p:txBody>
          <a:bodyPr vert="horz" lIns="91440" tIns="45720" rIns="91440" bIns="45720" rtlCol="0" anchor="t">
            <a:normAutofit/>
          </a:bodyPr>
          <a:lstStyle>
            <a:lvl1pPr marL="0" indent="0" algn="l" defTabSz="914377" rtl="0" eaLnBrk="1" latinLnBrk="0" hangingPunct="1">
              <a:lnSpc>
                <a:spcPct val="90000"/>
              </a:lnSpc>
              <a:spcBef>
                <a:spcPts val="1000"/>
              </a:spcBef>
              <a:buFontTx/>
              <a:buNone/>
              <a:defRPr sz="2800" b="0" kern="1200">
                <a:solidFill>
                  <a:schemeClr val="tx2"/>
                </a:solidFill>
                <a:latin typeface="Arial" charset="0"/>
                <a:ea typeface="Arial" charset="0"/>
                <a:cs typeface="Arial" charset="0"/>
              </a:defRPr>
            </a:lvl1pPr>
            <a:lvl2pPr marL="685783" indent="-228594" algn="l" defTabSz="914377" rtl="0" eaLnBrk="1" latinLnBrk="0" hangingPunct="1">
              <a:lnSpc>
                <a:spcPct val="90000"/>
              </a:lnSpc>
              <a:spcBef>
                <a:spcPts val="1000"/>
              </a:spcBef>
              <a:buFont typeface="Arial"/>
              <a:buChar char="•"/>
              <a:defRPr sz="2400" b="0" kern="1200">
                <a:solidFill>
                  <a:schemeClr val="tx2"/>
                </a:solidFill>
                <a:latin typeface="Arial" charset="0"/>
                <a:ea typeface="Arial" charset="0"/>
                <a:cs typeface="Arial" charset="0"/>
              </a:defRPr>
            </a:lvl2pPr>
            <a:lvl3pPr marL="1142971" indent="-228594" algn="l" defTabSz="914377" rtl="0" eaLnBrk="1" latinLnBrk="0" hangingPunct="1">
              <a:lnSpc>
                <a:spcPct val="90000"/>
              </a:lnSpc>
              <a:spcBef>
                <a:spcPts val="1100"/>
              </a:spcBef>
              <a:buFont typeface="Meiryo-Bold" charset="-128"/>
              <a:buChar char="►"/>
              <a:defRPr sz="1600" b="0" kern="1200">
                <a:solidFill>
                  <a:schemeClr val="accent1"/>
                </a:solidFill>
                <a:latin typeface="Arial" charset="0"/>
                <a:ea typeface="Arial" charset="0"/>
                <a:cs typeface="Arial" charset="0"/>
              </a:defRPr>
            </a:lvl3pPr>
            <a:lvl4pPr marL="1600160" indent="-182875" algn="l" defTabSz="914377" rtl="0" eaLnBrk="1" latinLnBrk="0" hangingPunct="1">
              <a:lnSpc>
                <a:spcPct val="90000"/>
              </a:lnSpc>
              <a:spcBef>
                <a:spcPts val="1100"/>
              </a:spcBef>
              <a:buFont typeface=".AppleSystemUIFont" charset="-120"/>
              <a:buChar char="−"/>
              <a:defRPr sz="1600" b="0" kern="1200">
                <a:solidFill>
                  <a:schemeClr val="accent1"/>
                </a:solidFill>
                <a:latin typeface="Arial" charset="0"/>
                <a:ea typeface="Arial" charset="0"/>
                <a:cs typeface="Arial" charset="0"/>
              </a:defRPr>
            </a:lvl4pPr>
            <a:lvl5pPr marL="2057349" indent="-228594" algn="l" defTabSz="914377" rtl="0" eaLnBrk="1" latinLnBrk="0" hangingPunct="1">
              <a:lnSpc>
                <a:spcPct val="90000"/>
              </a:lnSpc>
              <a:spcBef>
                <a:spcPts val="500"/>
              </a:spcBef>
              <a:buFont typeface="Arial"/>
              <a:buChar char="•"/>
              <a:defRPr sz="1800" kern="1200">
                <a:solidFill>
                  <a:schemeClr val="tx2"/>
                </a:solidFill>
                <a:latin typeface="Arial" charset="0"/>
                <a:ea typeface="Arial" charset="0"/>
                <a:cs typeface="Arial" charset="0"/>
              </a:defRPr>
            </a:lvl5pPr>
            <a:lvl6pPr marL="2514537"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endParaRPr lang="en-US" sz="2400" dirty="0">
              <a:latin typeface="Corbel" charset="0"/>
              <a:ea typeface="Corbel" charset="0"/>
              <a:cs typeface="Corbel" charset="0"/>
            </a:endParaRPr>
          </a:p>
          <a:p>
            <a:endParaRPr lang="en-US" sz="2400" dirty="0">
              <a:latin typeface="Corbel" charset="0"/>
              <a:ea typeface="Corbel" charset="0"/>
              <a:cs typeface="Corbel" charset="0"/>
            </a:endParaRPr>
          </a:p>
        </p:txBody>
      </p:sp>
    </p:spTree>
    <p:extLst>
      <p:ext uri="{BB962C8B-B14F-4D97-AF65-F5344CB8AC3E}">
        <p14:creationId xmlns:p14="http://schemas.microsoft.com/office/powerpoint/2010/main" val="29857266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3539" y="934944"/>
            <a:ext cx="7795922" cy="1186993"/>
          </a:xfrm>
        </p:spPr>
        <p:txBody>
          <a:bodyPr/>
          <a:lstStyle/>
          <a:p>
            <a:pPr algn="ctr"/>
            <a:r>
              <a:rPr lang="en-US" b="1" dirty="0">
                <a:latin typeface="Corbel"/>
                <a:ea typeface="Corbel" charset="0"/>
                <a:cs typeface="Corbel"/>
              </a:rPr>
              <a:t>Introductions</a:t>
            </a:r>
          </a:p>
        </p:txBody>
      </p:sp>
      <p:sp>
        <p:nvSpPr>
          <p:cNvPr id="3" name="Content Placeholder 2"/>
          <p:cNvSpPr>
            <a:spLocks noGrp="1"/>
          </p:cNvSpPr>
          <p:nvPr>
            <p:ph idx="1"/>
          </p:nvPr>
        </p:nvSpPr>
        <p:spPr>
          <a:xfrm>
            <a:off x="1077462" y="2010686"/>
            <a:ext cx="7641998" cy="3223622"/>
          </a:xfrm>
        </p:spPr>
        <p:txBody>
          <a:bodyPr vert="horz" lIns="91440" tIns="45720" rIns="91440" bIns="45720" rtlCol="0" anchor="t">
            <a:normAutofit/>
          </a:bodyPr>
          <a:lstStyle/>
          <a:p>
            <a:pPr marL="457200" indent="-457200">
              <a:lnSpc>
                <a:spcPct val="100000"/>
              </a:lnSpc>
              <a:buFont typeface="Arial" charset="0"/>
              <a:buChar char="•"/>
            </a:pPr>
            <a:r>
              <a:rPr lang="en-US" sz="2400" b="1" dirty="0">
                <a:solidFill>
                  <a:schemeClr val="tx1"/>
                </a:solidFill>
                <a:latin typeface="Corbel"/>
                <a:cs typeface="Corbel"/>
              </a:rPr>
              <a:t>San Diego/Imperial Counties Regional Consortium</a:t>
            </a:r>
          </a:p>
          <a:p>
            <a:pPr>
              <a:lnSpc>
                <a:spcPct val="100000"/>
              </a:lnSpc>
            </a:pPr>
            <a:endParaRPr lang="en-US" sz="800" b="1" dirty="0">
              <a:solidFill>
                <a:schemeClr val="tx1"/>
              </a:solidFill>
              <a:latin typeface="Corbel"/>
              <a:cs typeface="Corbel"/>
            </a:endParaRPr>
          </a:p>
          <a:p>
            <a:pPr marL="457200" indent="-457200">
              <a:lnSpc>
                <a:spcPct val="100000"/>
              </a:lnSpc>
              <a:buFont typeface="Arial" charset="0"/>
              <a:buChar char="•"/>
            </a:pPr>
            <a:r>
              <a:rPr lang="en-US" sz="2400" b="1" dirty="0">
                <a:solidFill>
                  <a:schemeClr val="tx1"/>
                </a:solidFill>
                <a:latin typeface="Corbel"/>
                <a:cs typeface="Corbel"/>
              </a:rPr>
              <a:t>WestEd</a:t>
            </a:r>
          </a:p>
          <a:p>
            <a:pPr>
              <a:lnSpc>
                <a:spcPct val="100000"/>
              </a:lnSpc>
            </a:pPr>
            <a:endParaRPr lang="en-US" sz="800" b="1" dirty="0">
              <a:solidFill>
                <a:schemeClr val="tx1"/>
              </a:solidFill>
              <a:latin typeface="Corbel"/>
              <a:cs typeface="Corbel"/>
            </a:endParaRPr>
          </a:p>
          <a:p>
            <a:pPr marL="457200" indent="-457200">
              <a:lnSpc>
                <a:spcPct val="100000"/>
              </a:lnSpc>
              <a:buFont typeface="Arial" charset="0"/>
              <a:buChar char="•"/>
            </a:pPr>
            <a:r>
              <a:rPr lang="en-US" sz="2400" b="1" dirty="0">
                <a:solidFill>
                  <a:schemeClr val="tx1"/>
                </a:solidFill>
                <a:latin typeface="Corbel"/>
                <a:cs typeface="Corbel"/>
              </a:rPr>
              <a:t>Single Point of Contact from each of the 10 colleges in the region</a:t>
            </a:r>
          </a:p>
          <a:p>
            <a:endParaRPr lang="en-US" sz="2400" dirty="0">
              <a:latin typeface="Corbel" charset="0"/>
              <a:ea typeface="Corbel" charset="0"/>
              <a:cs typeface="Corbel" charset="0"/>
            </a:endParaRPr>
          </a:p>
        </p:txBody>
      </p:sp>
      <p:sp>
        <p:nvSpPr>
          <p:cNvPr id="4" name="Content Placeholder 2">
            <a:extLst>
              <a:ext uri="{FF2B5EF4-FFF2-40B4-BE49-F238E27FC236}">
                <a16:creationId xmlns:a16="http://schemas.microsoft.com/office/drawing/2014/main" xmlns="" id="{E75565EE-1886-4BCB-948B-CE98105EC3B2}"/>
              </a:ext>
            </a:extLst>
          </p:cNvPr>
          <p:cNvSpPr txBox="1">
            <a:spLocks/>
          </p:cNvSpPr>
          <p:nvPr/>
        </p:nvSpPr>
        <p:spPr>
          <a:xfrm>
            <a:off x="1077462" y="2163085"/>
            <a:ext cx="7794398" cy="3896463"/>
          </a:xfrm>
          <a:prstGeom prst="rect">
            <a:avLst/>
          </a:prstGeom>
          <a:ln>
            <a:noFill/>
          </a:ln>
        </p:spPr>
        <p:txBody>
          <a:bodyPr vert="horz" lIns="91440" tIns="45720" rIns="91440" bIns="45720" rtlCol="0" anchor="t">
            <a:normAutofit/>
          </a:bodyPr>
          <a:lstStyle>
            <a:lvl1pPr marL="0" indent="0" algn="l" defTabSz="914377" rtl="0" eaLnBrk="1" latinLnBrk="0" hangingPunct="1">
              <a:lnSpc>
                <a:spcPct val="90000"/>
              </a:lnSpc>
              <a:spcBef>
                <a:spcPts val="1000"/>
              </a:spcBef>
              <a:buFontTx/>
              <a:buNone/>
              <a:defRPr sz="2800" b="0" kern="1200">
                <a:solidFill>
                  <a:schemeClr val="tx2"/>
                </a:solidFill>
                <a:latin typeface="Arial" charset="0"/>
                <a:ea typeface="Arial" charset="0"/>
                <a:cs typeface="Arial" charset="0"/>
              </a:defRPr>
            </a:lvl1pPr>
            <a:lvl2pPr marL="685783" indent="-228594" algn="l" defTabSz="914377" rtl="0" eaLnBrk="1" latinLnBrk="0" hangingPunct="1">
              <a:lnSpc>
                <a:spcPct val="90000"/>
              </a:lnSpc>
              <a:spcBef>
                <a:spcPts val="1000"/>
              </a:spcBef>
              <a:buFont typeface="Arial"/>
              <a:buChar char="•"/>
              <a:defRPr sz="2400" b="0" kern="1200">
                <a:solidFill>
                  <a:schemeClr val="tx2"/>
                </a:solidFill>
                <a:latin typeface="Arial" charset="0"/>
                <a:ea typeface="Arial" charset="0"/>
                <a:cs typeface="Arial" charset="0"/>
              </a:defRPr>
            </a:lvl2pPr>
            <a:lvl3pPr marL="1142971" indent="-228594" algn="l" defTabSz="914377" rtl="0" eaLnBrk="1" latinLnBrk="0" hangingPunct="1">
              <a:lnSpc>
                <a:spcPct val="90000"/>
              </a:lnSpc>
              <a:spcBef>
                <a:spcPts val="1100"/>
              </a:spcBef>
              <a:buFont typeface="Meiryo-Bold" charset="-128"/>
              <a:buChar char="►"/>
              <a:defRPr sz="1600" b="0" kern="1200">
                <a:solidFill>
                  <a:schemeClr val="accent1"/>
                </a:solidFill>
                <a:latin typeface="Arial" charset="0"/>
                <a:ea typeface="Arial" charset="0"/>
                <a:cs typeface="Arial" charset="0"/>
              </a:defRPr>
            </a:lvl3pPr>
            <a:lvl4pPr marL="1600160" indent="-182875" algn="l" defTabSz="914377" rtl="0" eaLnBrk="1" latinLnBrk="0" hangingPunct="1">
              <a:lnSpc>
                <a:spcPct val="90000"/>
              </a:lnSpc>
              <a:spcBef>
                <a:spcPts val="1100"/>
              </a:spcBef>
              <a:buFont typeface=".AppleSystemUIFont" charset="-120"/>
              <a:buChar char="−"/>
              <a:defRPr sz="1600" b="0" kern="1200">
                <a:solidFill>
                  <a:schemeClr val="accent1"/>
                </a:solidFill>
                <a:latin typeface="Arial" charset="0"/>
                <a:ea typeface="Arial" charset="0"/>
                <a:cs typeface="Arial" charset="0"/>
              </a:defRPr>
            </a:lvl4pPr>
            <a:lvl5pPr marL="2057349" indent="-228594" algn="l" defTabSz="914377" rtl="0" eaLnBrk="1" latinLnBrk="0" hangingPunct="1">
              <a:lnSpc>
                <a:spcPct val="90000"/>
              </a:lnSpc>
              <a:spcBef>
                <a:spcPts val="500"/>
              </a:spcBef>
              <a:buFont typeface="Arial"/>
              <a:buChar char="•"/>
              <a:defRPr sz="1800" kern="1200">
                <a:solidFill>
                  <a:schemeClr val="tx2"/>
                </a:solidFill>
                <a:latin typeface="Arial" charset="0"/>
                <a:ea typeface="Arial" charset="0"/>
                <a:cs typeface="Arial" charset="0"/>
              </a:defRPr>
            </a:lvl5pPr>
            <a:lvl6pPr marL="2514537"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endParaRPr lang="en-US" sz="2400" dirty="0">
              <a:latin typeface="Corbel" charset="0"/>
              <a:ea typeface="Corbel" charset="0"/>
              <a:cs typeface="Corbel" charset="0"/>
            </a:endParaRPr>
          </a:p>
          <a:p>
            <a:endParaRPr lang="en-US" sz="2400" dirty="0">
              <a:latin typeface="Corbel" charset="0"/>
              <a:ea typeface="Corbel" charset="0"/>
              <a:cs typeface="Corbel" charset="0"/>
            </a:endParaRPr>
          </a:p>
        </p:txBody>
      </p:sp>
    </p:spTree>
    <p:extLst>
      <p:ext uri="{BB962C8B-B14F-4D97-AF65-F5344CB8AC3E}">
        <p14:creationId xmlns:p14="http://schemas.microsoft.com/office/powerpoint/2010/main" val="24400850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3539" y="298938"/>
            <a:ext cx="7795922" cy="1822999"/>
          </a:xfrm>
        </p:spPr>
        <p:txBody>
          <a:bodyPr>
            <a:normAutofit/>
          </a:bodyPr>
          <a:lstStyle/>
          <a:p>
            <a:pPr algn="ctr"/>
            <a:r>
              <a:rPr lang="en-US" sz="3800" b="1" dirty="0"/>
              <a:t>Survey Administration Process</a:t>
            </a:r>
            <a:endParaRPr lang="en-US" sz="3800" b="1" dirty="0">
              <a:latin typeface="Corbel"/>
              <a:cs typeface="Corbel"/>
            </a:endParaRPr>
          </a:p>
        </p:txBody>
      </p:sp>
      <p:sp>
        <p:nvSpPr>
          <p:cNvPr id="3" name="Content Placeholder 2"/>
          <p:cNvSpPr>
            <a:spLocks noGrp="1"/>
          </p:cNvSpPr>
          <p:nvPr>
            <p:ph idx="1"/>
          </p:nvPr>
        </p:nvSpPr>
        <p:spPr>
          <a:xfrm>
            <a:off x="459142" y="1570063"/>
            <a:ext cx="8260318" cy="4568453"/>
          </a:xfrm>
        </p:spPr>
        <p:txBody>
          <a:bodyPr vert="horz" lIns="91440" tIns="45720" rIns="91440" bIns="45720" rtlCol="0" anchor="t">
            <a:normAutofit/>
          </a:bodyPr>
          <a:lstStyle/>
          <a:p>
            <a:pPr lvl="1">
              <a:lnSpc>
                <a:spcPct val="120000"/>
              </a:lnSpc>
              <a:spcBef>
                <a:spcPts val="0"/>
              </a:spcBef>
              <a:spcAft>
                <a:spcPts val="600"/>
              </a:spcAft>
            </a:pPr>
            <a:r>
              <a:rPr lang="en-US" sz="2200" dirty="0">
                <a:solidFill>
                  <a:schemeClr val="tx1"/>
                </a:solidFill>
                <a:latin typeface="Corbel"/>
                <a:cs typeface="Corbel"/>
              </a:rPr>
              <a:t>To launch the assessments, WestEd will send email text with links to SPC to forward to respondents  </a:t>
            </a:r>
          </a:p>
          <a:p>
            <a:pPr lvl="1">
              <a:lnSpc>
                <a:spcPct val="120000"/>
              </a:lnSpc>
              <a:spcBef>
                <a:spcPts val="0"/>
              </a:spcBef>
              <a:spcAft>
                <a:spcPts val="600"/>
              </a:spcAft>
            </a:pPr>
            <a:r>
              <a:rPr lang="en-US" sz="2200" dirty="0">
                <a:solidFill>
                  <a:schemeClr val="tx1"/>
                </a:solidFill>
                <a:latin typeface="Corbel"/>
                <a:cs typeface="Corbel"/>
              </a:rPr>
              <a:t>One survey per college; each survey will have a unique link </a:t>
            </a:r>
          </a:p>
          <a:p>
            <a:pPr lvl="1">
              <a:lnSpc>
                <a:spcPct val="120000"/>
              </a:lnSpc>
              <a:spcBef>
                <a:spcPts val="0"/>
              </a:spcBef>
              <a:spcAft>
                <a:spcPts val="600"/>
              </a:spcAft>
            </a:pPr>
            <a:r>
              <a:rPr lang="en-US" sz="2200" dirty="0">
                <a:solidFill>
                  <a:schemeClr val="tx1"/>
                </a:solidFill>
                <a:latin typeface="Corbel"/>
                <a:cs typeface="Corbel"/>
              </a:rPr>
              <a:t>Survey responses are submitted electronically and directly to WestEd</a:t>
            </a:r>
          </a:p>
          <a:p>
            <a:pPr lvl="1">
              <a:lnSpc>
                <a:spcPct val="120000"/>
              </a:lnSpc>
              <a:spcBef>
                <a:spcPts val="0"/>
              </a:spcBef>
              <a:spcAft>
                <a:spcPts val="600"/>
              </a:spcAft>
            </a:pPr>
            <a:r>
              <a:rPr lang="en-US" sz="2200" dirty="0">
                <a:solidFill>
                  <a:srgbClr val="000000"/>
                </a:solidFill>
                <a:latin typeface="Corbel"/>
                <a:ea typeface="Times New Roman"/>
                <a:cs typeface="Corbel"/>
              </a:rPr>
              <a:t>WestEd will send SPC weekly updates on the number of responses </a:t>
            </a:r>
          </a:p>
          <a:p>
            <a:pPr lvl="1">
              <a:lnSpc>
                <a:spcPct val="120000"/>
              </a:lnSpc>
              <a:spcBef>
                <a:spcPts val="0"/>
              </a:spcBef>
              <a:spcAft>
                <a:spcPts val="600"/>
              </a:spcAft>
            </a:pPr>
            <a:r>
              <a:rPr lang="en-US" sz="2200" dirty="0">
                <a:solidFill>
                  <a:srgbClr val="000000"/>
                </a:solidFill>
                <a:latin typeface="Corbel"/>
                <a:ea typeface="Times New Roman"/>
                <a:cs typeface="Corbel"/>
              </a:rPr>
              <a:t>SPC sends reminders as necessary</a:t>
            </a:r>
          </a:p>
          <a:p>
            <a:pPr lvl="1">
              <a:lnSpc>
                <a:spcPct val="120000"/>
              </a:lnSpc>
              <a:spcBef>
                <a:spcPts val="0"/>
              </a:spcBef>
              <a:spcAft>
                <a:spcPts val="600"/>
              </a:spcAft>
            </a:pPr>
            <a:r>
              <a:rPr lang="en-US" sz="2200" dirty="0">
                <a:solidFill>
                  <a:srgbClr val="000000"/>
                </a:solidFill>
                <a:latin typeface="Corbel"/>
                <a:ea typeface="Times New Roman"/>
                <a:cs typeface="Corbel"/>
              </a:rPr>
              <a:t>WestEd compiles data and makes it available to the field</a:t>
            </a:r>
          </a:p>
          <a:p>
            <a:pPr marL="342900" marR="0" lvl="0" indent="-342900">
              <a:spcBef>
                <a:spcPts val="0"/>
              </a:spcBef>
              <a:spcAft>
                <a:spcPts val="0"/>
              </a:spcAft>
              <a:buFont typeface="Symbol"/>
              <a:buChar char=""/>
            </a:pPr>
            <a:endParaRPr lang="en-US" sz="1400" dirty="0">
              <a:solidFill>
                <a:srgbClr val="000000"/>
              </a:solidFill>
              <a:latin typeface="Corbel"/>
              <a:ea typeface="Times New Roman"/>
              <a:cs typeface="Corbel"/>
            </a:endParaRPr>
          </a:p>
          <a:p>
            <a:pPr lvl="1">
              <a:lnSpc>
                <a:spcPct val="120000"/>
              </a:lnSpc>
              <a:spcBef>
                <a:spcPts val="0"/>
              </a:spcBef>
              <a:spcAft>
                <a:spcPts val="600"/>
              </a:spcAft>
            </a:pPr>
            <a:endParaRPr lang="en-US" dirty="0">
              <a:solidFill>
                <a:schemeClr val="tx1"/>
              </a:solidFill>
              <a:latin typeface="Corbel"/>
              <a:cs typeface="Corbel"/>
            </a:endParaRPr>
          </a:p>
        </p:txBody>
      </p:sp>
      <p:sp>
        <p:nvSpPr>
          <p:cNvPr id="4" name="Content Placeholder 2">
            <a:extLst>
              <a:ext uri="{FF2B5EF4-FFF2-40B4-BE49-F238E27FC236}">
                <a16:creationId xmlns:a16="http://schemas.microsoft.com/office/drawing/2014/main" xmlns="" id="{E75565EE-1886-4BCB-948B-CE98105EC3B2}"/>
              </a:ext>
            </a:extLst>
          </p:cNvPr>
          <p:cNvSpPr txBox="1">
            <a:spLocks/>
          </p:cNvSpPr>
          <p:nvPr/>
        </p:nvSpPr>
        <p:spPr>
          <a:xfrm>
            <a:off x="1077462" y="2163085"/>
            <a:ext cx="7794398" cy="3896463"/>
          </a:xfrm>
          <a:prstGeom prst="rect">
            <a:avLst/>
          </a:prstGeom>
          <a:ln>
            <a:noFill/>
          </a:ln>
        </p:spPr>
        <p:txBody>
          <a:bodyPr vert="horz" lIns="91440" tIns="45720" rIns="91440" bIns="45720" rtlCol="0" anchor="t">
            <a:normAutofit/>
          </a:bodyPr>
          <a:lstStyle>
            <a:lvl1pPr marL="0" indent="0" algn="l" defTabSz="914377" rtl="0" eaLnBrk="1" latinLnBrk="0" hangingPunct="1">
              <a:lnSpc>
                <a:spcPct val="90000"/>
              </a:lnSpc>
              <a:spcBef>
                <a:spcPts val="1000"/>
              </a:spcBef>
              <a:buFontTx/>
              <a:buNone/>
              <a:defRPr sz="2800" b="0" kern="1200">
                <a:solidFill>
                  <a:schemeClr val="tx2"/>
                </a:solidFill>
                <a:latin typeface="Arial" charset="0"/>
                <a:ea typeface="Arial" charset="0"/>
                <a:cs typeface="Arial" charset="0"/>
              </a:defRPr>
            </a:lvl1pPr>
            <a:lvl2pPr marL="685783" indent="-228594" algn="l" defTabSz="914377" rtl="0" eaLnBrk="1" latinLnBrk="0" hangingPunct="1">
              <a:lnSpc>
                <a:spcPct val="90000"/>
              </a:lnSpc>
              <a:spcBef>
                <a:spcPts val="1000"/>
              </a:spcBef>
              <a:buFont typeface="Arial"/>
              <a:buChar char="•"/>
              <a:defRPr sz="2400" b="0" kern="1200">
                <a:solidFill>
                  <a:schemeClr val="tx2"/>
                </a:solidFill>
                <a:latin typeface="Arial" charset="0"/>
                <a:ea typeface="Arial" charset="0"/>
                <a:cs typeface="Arial" charset="0"/>
              </a:defRPr>
            </a:lvl2pPr>
            <a:lvl3pPr marL="1142971" indent="-228594" algn="l" defTabSz="914377" rtl="0" eaLnBrk="1" latinLnBrk="0" hangingPunct="1">
              <a:lnSpc>
                <a:spcPct val="90000"/>
              </a:lnSpc>
              <a:spcBef>
                <a:spcPts val="1100"/>
              </a:spcBef>
              <a:buFont typeface="Meiryo-Bold" charset="-128"/>
              <a:buChar char="►"/>
              <a:defRPr sz="1600" b="0" kern="1200">
                <a:solidFill>
                  <a:schemeClr val="accent1"/>
                </a:solidFill>
                <a:latin typeface="Arial" charset="0"/>
                <a:ea typeface="Arial" charset="0"/>
                <a:cs typeface="Arial" charset="0"/>
              </a:defRPr>
            </a:lvl3pPr>
            <a:lvl4pPr marL="1600160" indent="-182875" algn="l" defTabSz="914377" rtl="0" eaLnBrk="1" latinLnBrk="0" hangingPunct="1">
              <a:lnSpc>
                <a:spcPct val="90000"/>
              </a:lnSpc>
              <a:spcBef>
                <a:spcPts val="1100"/>
              </a:spcBef>
              <a:buFont typeface=".AppleSystemUIFont" charset="-120"/>
              <a:buChar char="−"/>
              <a:defRPr sz="1600" b="0" kern="1200">
                <a:solidFill>
                  <a:schemeClr val="accent1"/>
                </a:solidFill>
                <a:latin typeface="Arial" charset="0"/>
                <a:ea typeface="Arial" charset="0"/>
                <a:cs typeface="Arial" charset="0"/>
              </a:defRPr>
            </a:lvl4pPr>
            <a:lvl5pPr marL="2057349" indent="-228594" algn="l" defTabSz="914377" rtl="0" eaLnBrk="1" latinLnBrk="0" hangingPunct="1">
              <a:lnSpc>
                <a:spcPct val="90000"/>
              </a:lnSpc>
              <a:spcBef>
                <a:spcPts val="500"/>
              </a:spcBef>
              <a:buFont typeface="Arial"/>
              <a:buChar char="•"/>
              <a:defRPr sz="1800" kern="1200">
                <a:solidFill>
                  <a:schemeClr val="tx2"/>
                </a:solidFill>
                <a:latin typeface="Arial" charset="0"/>
                <a:ea typeface="Arial" charset="0"/>
                <a:cs typeface="Arial" charset="0"/>
              </a:defRPr>
            </a:lvl5pPr>
            <a:lvl6pPr marL="2514537"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endParaRPr lang="en-US" sz="2400" dirty="0">
              <a:latin typeface="Corbel" charset="0"/>
              <a:ea typeface="Corbel" charset="0"/>
              <a:cs typeface="Corbel" charset="0"/>
            </a:endParaRPr>
          </a:p>
          <a:p>
            <a:endParaRPr lang="en-US" sz="2400" dirty="0">
              <a:latin typeface="Corbel" charset="0"/>
              <a:ea typeface="Corbel" charset="0"/>
              <a:cs typeface="Corbel" charset="0"/>
            </a:endParaRPr>
          </a:p>
        </p:txBody>
      </p:sp>
    </p:spTree>
    <p:extLst>
      <p:ext uri="{BB962C8B-B14F-4D97-AF65-F5344CB8AC3E}">
        <p14:creationId xmlns:p14="http://schemas.microsoft.com/office/powerpoint/2010/main" val="18741145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3538" y="595099"/>
            <a:ext cx="7795922" cy="745630"/>
          </a:xfrm>
        </p:spPr>
        <p:txBody>
          <a:bodyPr>
            <a:normAutofit/>
          </a:bodyPr>
          <a:lstStyle/>
          <a:p>
            <a:pPr algn="ctr"/>
            <a:r>
              <a:rPr lang="en-US" sz="4000" b="1" dirty="0"/>
              <a:t>Inventory Administration Process</a:t>
            </a:r>
            <a:endParaRPr lang="en-US" sz="4000" b="1" dirty="0">
              <a:latin typeface="Corbel"/>
              <a:cs typeface="Corbel"/>
            </a:endParaRPr>
          </a:p>
        </p:txBody>
      </p:sp>
      <p:sp>
        <p:nvSpPr>
          <p:cNvPr id="3" name="Content Placeholder 2"/>
          <p:cNvSpPr>
            <a:spLocks noGrp="1"/>
          </p:cNvSpPr>
          <p:nvPr>
            <p:ph idx="1"/>
          </p:nvPr>
        </p:nvSpPr>
        <p:spPr>
          <a:xfrm>
            <a:off x="459142" y="1146675"/>
            <a:ext cx="8260318" cy="5080654"/>
          </a:xfrm>
        </p:spPr>
        <p:txBody>
          <a:bodyPr vert="horz" lIns="91440" tIns="45720" rIns="91440" bIns="45720" rtlCol="0" anchor="t">
            <a:noAutofit/>
          </a:bodyPr>
          <a:lstStyle/>
          <a:p>
            <a:pPr lvl="0">
              <a:lnSpc>
                <a:spcPct val="120000"/>
              </a:lnSpc>
              <a:spcBef>
                <a:spcPts val="600"/>
              </a:spcBef>
            </a:pPr>
            <a:r>
              <a:rPr lang="en-US" sz="2000" dirty="0">
                <a:solidFill>
                  <a:schemeClr val="tx1"/>
                </a:solidFill>
                <a:latin typeface="Corbel"/>
                <a:cs typeface="Corbel"/>
              </a:rPr>
              <a:t>An electronic version of the WBL Inventory will be provided by WestEd</a:t>
            </a:r>
          </a:p>
          <a:p>
            <a:pPr lvl="0">
              <a:lnSpc>
                <a:spcPct val="120000"/>
              </a:lnSpc>
              <a:spcBef>
                <a:spcPts val="600"/>
              </a:spcBef>
            </a:pPr>
            <a:r>
              <a:rPr lang="en-US" sz="2000" dirty="0">
                <a:solidFill>
                  <a:schemeClr val="tx1"/>
                </a:solidFill>
                <a:latin typeface="Corbel"/>
                <a:cs typeface="Corbel"/>
              </a:rPr>
              <a:t>Completion of the inventory is coordinated by the SPC:</a:t>
            </a:r>
          </a:p>
          <a:p>
            <a:pPr marL="342900" lvl="0" indent="-342900">
              <a:buFont typeface="Arial"/>
              <a:buChar char="•"/>
            </a:pPr>
            <a:r>
              <a:rPr lang="en-US" sz="2000" dirty="0">
                <a:solidFill>
                  <a:schemeClr val="tx1"/>
                </a:solidFill>
                <a:latin typeface="Corbel"/>
                <a:cs typeface="Corbel"/>
              </a:rPr>
              <a:t>Personally contact division or department chairs and key program chairs  (e.g., Career Center) to explain the purpose of the WBL Inventory and set up a time to meet with faculty, as appropriate.</a:t>
            </a:r>
          </a:p>
          <a:p>
            <a:pPr marL="342900" indent="-342900">
              <a:buFont typeface="Arial"/>
              <a:buChar char="•"/>
            </a:pPr>
            <a:r>
              <a:rPr lang="en-US" sz="2000" dirty="0">
                <a:solidFill>
                  <a:schemeClr val="tx1"/>
                </a:solidFill>
                <a:latin typeface="Corbel"/>
                <a:cs typeface="Corbel"/>
              </a:rPr>
              <a:t>Identify and list each of the programs/disciplines and course titles for the inventory and list them </a:t>
            </a:r>
            <a:r>
              <a:rPr lang="en-US" sz="2000" dirty="0" smtClean="0">
                <a:solidFill>
                  <a:schemeClr val="tx1"/>
                </a:solidFill>
                <a:latin typeface="Corbel"/>
                <a:cs typeface="Corbel"/>
              </a:rPr>
              <a:t>on the tracking sheet provided. </a:t>
            </a:r>
            <a:r>
              <a:rPr lang="en-US" sz="2000" dirty="0">
                <a:solidFill>
                  <a:schemeClr val="tx1"/>
                </a:solidFill>
                <a:latin typeface="Corbel"/>
                <a:cs typeface="Corbel"/>
              </a:rPr>
              <a:t>(Career Center, internship programs, and other campus-wide programs offering WBL should be included as “</a:t>
            </a:r>
            <a:r>
              <a:rPr lang="en-US" sz="2000" dirty="0" smtClean="0">
                <a:solidFill>
                  <a:schemeClr val="tx1"/>
                </a:solidFill>
                <a:latin typeface="Corbel"/>
                <a:cs typeface="Corbel"/>
              </a:rPr>
              <a:t>programs” and the  type of service should be included in the “course title” field.) </a:t>
            </a:r>
            <a:r>
              <a:rPr lang="en-US" sz="2000" dirty="0" smtClean="0">
                <a:solidFill>
                  <a:schemeClr val="tx1"/>
                </a:solidFill>
                <a:latin typeface="Corbel"/>
                <a:cs typeface="Corbel"/>
              </a:rPr>
              <a:t>Data is retrospective </a:t>
            </a:r>
            <a:r>
              <a:rPr lang="en-US" sz="2000" dirty="0">
                <a:solidFill>
                  <a:schemeClr val="tx1"/>
                </a:solidFill>
                <a:latin typeface="Corbel"/>
                <a:cs typeface="Corbel"/>
              </a:rPr>
              <a:t>from the 2017-18 academic year. </a:t>
            </a:r>
            <a:endParaRPr lang="en-US" sz="2000" dirty="0">
              <a:solidFill>
                <a:schemeClr val="tx1"/>
              </a:solidFill>
              <a:latin typeface="Corbel"/>
              <a:cs typeface="Corbel"/>
            </a:endParaRPr>
          </a:p>
          <a:p>
            <a:pPr marL="342900" indent="-342900">
              <a:buFont typeface="Arial"/>
              <a:buChar char="•"/>
            </a:pPr>
            <a:r>
              <a:rPr lang="en-US" sz="2000" dirty="0" smtClean="0">
                <a:solidFill>
                  <a:schemeClr val="tx1"/>
                </a:solidFill>
                <a:latin typeface="Corbel"/>
                <a:cs typeface="Corbel"/>
              </a:rPr>
              <a:t>Send </a:t>
            </a:r>
            <a:r>
              <a:rPr lang="en-US" sz="2000" dirty="0">
                <a:solidFill>
                  <a:schemeClr val="tx1"/>
                </a:solidFill>
                <a:latin typeface="Corbel"/>
                <a:cs typeface="Corbel"/>
              </a:rPr>
              <a:t>identified respondents the link to the online inventory or </a:t>
            </a:r>
            <a:r>
              <a:rPr lang="en-US" sz="2000" dirty="0" smtClean="0">
                <a:solidFill>
                  <a:schemeClr val="tx1"/>
                </a:solidFill>
                <a:latin typeface="Corbel"/>
                <a:cs typeface="Corbel"/>
              </a:rPr>
              <a:t>contact </a:t>
            </a:r>
            <a:r>
              <a:rPr lang="en-US" sz="2000" dirty="0">
                <a:solidFill>
                  <a:schemeClr val="tx1"/>
                </a:solidFill>
                <a:latin typeface="Corbel"/>
                <a:cs typeface="Corbel"/>
              </a:rPr>
              <a:t>them to gather the information. </a:t>
            </a:r>
            <a:r>
              <a:rPr lang="en-US" sz="2000" i="1" dirty="0">
                <a:solidFill>
                  <a:schemeClr val="tx1"/>
                </a:solidFill>
                <a:latin typeface="Corbel"/>
              </a:rPr>
              <a:t>(</a:t>
            </a:r>
            <a:r>
              <a:rPr lang="en-US" sz="2000" dirty="0">
                <a:solidFill>
                  <a:schemeClr val="tx1"/>
                </a:solidFill>
                <a:latin typeface="Corbel"/>
              </a:rPr>
              <a:t>A PDF version of the online inventory will be provided </a:t>
            </a:r>
            <a:r>
              <a:rPr lang="en-US" sz="2000" dirty="0" smtClean="0">
                <a:solidFill>
                  <a:schemeClr val="tx1"/>
                </a:solidFill>
                <a:latin typeface="Corbel"/>
              </a:rPr>
              <a:t>to help capture the data before it is entered online.</a:t>
            </a:r>
            <a:r>
              <a:rPr lang="en-US" sz="2000" dirty="0">
                <a:solidFill>
                  <a:schemeClr val="tx1"/>
                </a:solidFill>
                <a:latin typeface="Corbel"/>
              </a:rPr>
              <a:t>)</a:t>
            </a:r>
          </a:p>
          <a:p>
            <a:pPr marL="342900" lvl="0" indent="-342900">
              <a:buFont typeface="Arial"/>
              <a:buChar char="•"/>
            </a:pPr>
            <a:r>
              <a:rPr lang="en-US" sz="2000" dirty="0">
                <a:solidFill>
                  <a:schemeClr val="tx1"/>
                </a:solidFill>
                <a:latin typeface="Corbel"/>
                <a:cs typeface="Corbel"/>
              </a:rPr>
              <a:t>Follow up with respondents as necessary to ensure all inventories are sent to </a:t>
            </a:r>
            <a:r>
              <a:rPr lang="en-US" sz="2000" dirty="0" err="1">
                <a:solidFill>
                  <a:schemeClr val="tx1"/>
                </a:solidFill>
                <a:latin typeface="Corbel"/>
                <a:cs typeface="Corbel"/>
              </a:rPr>
              <a:t>WestEd</a:t>
            </a:r>
            <a:r>
              <a:rPr lang="en-US" sz="2000" dirty="0">
                <a:solidFill>
                  <a:schemeClr val="tx1"/>
                </a:solidFill>
                <a:latin typeface="Corbel"/>
                <a:cs typeface="Corbel"/>
              </a:rPr>
              <a:t>. </a:t>
            </a:r>
          </a:p>
        </p:txBody>
      </p:sp>
      <p:sp>
        <p:nvSpPr>
          <p:cNvPr id="4" name="Content Placeholder 2">
            <a:extLst>
              <a:ext uri="{FF2B5EF4-FFF2-40B4-BE49-F238E27FC236}">
                <a16:creationId xmlns:a16="http://schemas.microsoft.com/office/drawing/2014/main" xmlns="" id="{E75565EE-1886-4BCB-948B-CE98105EC3B2}"/>
              </a:ext>
            </a:extLst>
          </p:cNvPr>
          <p:cNvSpPr txBox="1">
            <a:spLocks/>
          </p:cNvSpPr>
          <p:nvPr/>
        </p:nvSpPr>
        <p:spPr>
          <a:xfrm>
            <a:off x="1077462" y="2163085"/>
            <a:ext cx="7794398" cy="3896463"/>
          </a:xfrm>
          <a:prstGeom prst="rect">
            <a:avLst/>
          </a:prstGeom>
          <a:ln>
            <a:noFill/>
          </a:ln>
        </p:spPr>
        <p:txBody>
          <a:bodyPr vert="horz" lIns="91440" tIns="45720" rIns="91440" bIns="45720" rtlCol="0" anchor="t">
            <a:normAutofit/>
          </a:bodyPr>
          <a:lstStyle>
            <a:lvl1pPr marL="0" indent="0" algn="l" defTabSz="914377" rtl="0" eaLnBrk="1" latinLnBrk="0" hangingPunct="1">
              <a:lnSpc>
                <a:spcPct val="90000"/>
              </a:lnSpc>
              <a:spcBef>
                <a:spcPts val="1000"/>
              </a:spcBef>
              <a:buFontTx/>
              <a:buNone/>
              <a:defRPr sz="2800" b="0" kern="1200">
                <a:solidFill>
                  <a:schemeClr val="tx2"/>
                </a:solidFill>
                <a:latin typeface="Arial" charset="0"/>
                <a:ea typeface="Arial" charset="0"/>
                <a:cs typeface="Arial" charset="0"/>
              </a:defRPr>
            </a:lvl1pPr>
            <a:lvl2pPr marL="685783" indent="-228594" algn="l" defTabSz="914377" rtl="0" eaLnBrk="1" latinLnBrk="0" hangingPunct="1">
              <a:lnSpc>
                <a:spcPct val="90000"/>
              </a:lnSpc>
              <a:spcBef>
                <a:spcPts val="1000"/>
              </a:spcBef>
              <a:buFont typeface="Arial"/>
              <a:buChar char="•"/>
              <a:defRPr sz="2400" b="0" kern="1200">
                <a:solidFill>
                  <a:schemeClr val="tx2"/>
                </a:solidFill>
                <a:latin typeface="Arial" charset="0"/>
                <a:ea typeface="Arial" charset="0"/>
                <a:cs typeface="Arial" charset="0"/>
              </a:defRPr>
            </a:lvl2pPr>
            <a:lvl3pPr marL="1142971" indent="-228594" algn="l" defTabSz="914377" rtl="0" eaLnBrk="1" latinLnBrk="0" hangingPunct="1">
              <a:lnSpc>
                <a:spcPct val="90000"/>
              </a:lnSpc>
              <a:spcBef>
                <a:spcPts val="1100"/>
              </a:spcBef>
              <a:buFont typeface="Meiryo-Bold" charset="-128"/>
              <a:buChar char="►"/>
              <a:defRPr sz="1600" b="0" kern="1200">
                <a:solidFill>
                  <a:schemeClr val="accent1"/>
                </a:solidFill>
                <a:latin typeface="Arial" charset="0"/>
                <a:ea typeface="Arial" charset="0"/>
                <a:cs typeface="Arial" charset="0"/>
              </a:defRPr>
            </a:lvl3pPr>
            <a:lvl4pPr marL="1600160" indent="-182875" algn="l" defTabSz="914377" rtl="0" eaLnBrk="1" latinLnBrk="0" hangingPunct="1">
              <a:lnSpc>
                <a:spcPct val="90000"/>
              </a:lnSpc>
              <a:spcBef>
                <a:spcPts val="1100"/>
              </a:spcBef>
              <a:buFont typeface=".AppleSystemUIFont" charset="-120"/>
              <a:buChar char="−"/>
              <a:defRPr sz="1600" b="0" kern="1200">
                <a:solidFill>
                  <a:schemeClr val="accent1"/>
                </a:solidFill>
                <a:latin typeface="Arial" charset="0"/>
                <a:ea typeface="Arial" charset="0"/>
                <a:cs typeface="Arial" charset="0"/>
              </a:defRPr>
            </a:lvl4pPr>
            <a:lvl5pPr marL="2057349" indent="-228594" algn="l" defTabSz="914377" rtl="0" eaLnBrk="1" latinLnBrk="0" hangingPunct="1">
              <a:lnSpc>
                <a:spcPct val="90000"/>
              </a:lnSpc>
              <a:spcBef>
                <a:spcPts val="500"/>
              </a:spcBef>
              <a:buFont typeface="Arial"/>
              <a:buChar char="•"/>
              <a:defRPr sz="1800" kern="1200">
                <a:solidFill>
                  <a:schemeClr val="tx2"/>
                </a:solidFill>
                <a:latin typeface="Arial" charset="0"/>
                <a:ea typeface="Arial" charset="0"/>
                <a:cs typeface="Arial" charset="0"/>
              </a:defRPr>
            </a:lvl5pPr>
            <a:lvl6pPr marL="2514537"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endParaRPr lang="en-US" sz="2400" dirty="0">
              <a:latin typeface="Corbel" charset="0"/>
              <a:ea typeface="Corbel" charset="0"/>
              <a:cs typeface="Corbel" charset="0"/>
            </a:endParaRPr>
          </a:p>
          <a:p>
            <a:endParaRPr lang="en-US" sz="2400" dirty="0">
              <a:latin typeface="Corbel" charset="0"/>
              <a:ea typeface="Corbel" charset="0"/>
              <a:cs typeface="Corbel" charset="0"/>
            </a:endParaRPr>
          </a:p>
        </p:txBody>
      </p:sp>
    </p:spTree>
    <p:extLst>
      <p:ext uri="{BB962C8B-B14F-4D97-AF65-F5344CB8AC3E}">
        <p14:creationId xmlns:p14="http://schemas.microsoft.com/office/powerpoint/2010/main" val="33292543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9142" y="1631104"/>
            <a:ext cx="8260318" cy="3896463"/>
          </a:xfrm>
        </p:spPr>
        <p:txBody>
          <a:bodyPr vert="horz" lIns="91440" tIns="45720" rIns="91440" bIns="45720" rtlCol="0" anchor="t">
            <a:normAutofit/>
          </a:bodyPr>
          <a:lstStyle/>
          <a:p>
            <a:endParaRPr lang="en-US" sz="2400" dirty="0">
              <a:latin typeface="Corbel" charset="0"/>
              <a:ea typeface="Corbel" charset="0"/>
              <a:cs typeface="Corbel" charset="0"/>
            </a:endParaRPr>
          </a:p>
          <a:p>
            <a:endParaRPr lang="en-US" sz="2400" dirty="0">
              <a:latin typeface="Corbel" charset="0"/>
              <a:ea typeface="Corbel" charset="0"/>
              <a:cs typeface="Corbel" charset="0"/>
            </a:endParaRPr>
          </a:p>
        </p:txBody>
      </p:sp>
      <p:sp>
        <p:nvSpPr>
          <p:cNvPr id="4" name="Content Placeholder 2">
            <a:extLst>
              <a:ext uri="{FF2B5EF4-FFF2-40B4-BE49-F238E27FC236}">
                <a16:creationId xmlns:a16="http://schemas.microsoft.com/office/drawing/2014/main" xmlns="" id="{E75565EE-1886-4BCB-948B-CE98105EC3B2}"/>
              </a:ext>
            </a:extLst>
          </p:cNvPr>
          <p:cNvSpPr txBox="1">
            <a:spLocks/>
          </p:cNvSpPr>
          <p:nvPr/>
        </p:nvSpPr>
        <p:spPr>
          <a:xfrm>
            <a:off x="1077462" y="2163085"/>
            <a:ext cx="7794398" cy="3896463"/>
          </a:xfrm>
          <a:prstGeom prst="rect">
            <a:avLst/>
          </a:prstGeom>
          <a:ln>
            <a:noFill/>
          </a:ln>
        </p:spPr>
        <p:txBody>
          <a:bodyPr vert="horz" lIns="91440" tIns="45720" rIns="91440" bIns="45720" rtlCol="0" anchor="t">
            <a:normAutofit/>
          </a:bodyPr>
          <a:lstStyle>
            <a:lvl1pPr marL="0" indent="0" algn="l" defTabSz="914377" rtl="0" eaLnBrk="1" latinLnBrk="0" hangingPunct="1">
              <a:lnSpc>
                <a:spcPct val="90000"/>
              </a:lnSpc>
              <a:spcBef>
                <a:spcPts val="1000"/>
              </a:spcBef>
              <a:buFontTx/>
              <a:buNone/>
              <a:defRPr sz="2800" b="0" kern="1200">
                <a:solidFill>
                  <a:schemeClr val="tx2"/>
                </a:solidFill>
                <a:latin typeface="Arial" charset="0"/>
                <a:ea typeface="Arial" charset="0"/>
                <a:cs typeface="Arial" charset="0"/>
              </a:defRPr>
            </a:lvl1pPr>
            <a:lvl2pPr marL="685783" indent="-228594" algn="l" defTabSz="914377" rtl="0" eaLnBrk="1" latinLnBrk="0" hangingPunct="1">
              <a:lnSpc>
                <a:spcPct val="90000"/>
              </a:lnSpc>
              <a:spcBef>
                <a:spcPts val="1000"/>
              </a:spcBef>
              <a:buFont typeface="Arial"/>
              <a:buChar char="•"/>
              <a:defRPr sz="2400" b="0" kern="1200">
                <a:solidFill>
                  <a:schemeClr val="tx2"/>
                </a:solidFill>
                <a:latin typeface="Arial" charset="0"/>
                <a:ea typeface="Arial" charset="0"/>
                <a:cs typeface="Arial" charset="0"/>
              </a:defRPr>
            </a:lvl2pPr>
            <a:lvl3pPr marL="1142971" indent="-228594" algn="l" defTabSz="914377" rtl="0" eaLnBrk="1" latinLnBrk="0" hangingPunct="1">
              <a:lnSpc>
                <a:spcPct val="90000"/>
              </a:lnSpc>
              <a:spcBef>
                <a:spcPts val="1100"/>
              </a:spcBef>
              <a:buFont typeface="Meiryo-Bold" charset="-128"/>
              <a:buChar char="►"/>
              <a:defRPr sz="1600" b="0" kern="1200">
                <a:solidFill>
                  <a:schemeClr val="accent1"/>
                </a:solidFill>
                <a:latin typeface="Arial" charset="0"/>
                <a:ea typeface="Arial" charset="0"/>
                <a:cs typeface="Arial" charset="0"/>
              </a:defRPr>
            </a:lvl3pPr>
            <a:lvl4pPr marL="1600160" indent="-182875" algn="l" defTabSz="914377" rtl="0" eaLnBrk="1" latinLnBrk="0" hangingPunct="1">
              <a:lnSpc>
                <a:spcPct val="90000"/>
              </a:lnSpc>
              <a:spcBef>
                <a:spcPts val="1100"/>
              </a:spcBef>
              <a:buFont typeface=".AppleSystemUIFont" charset="-120"/>
              <a:buChar char="−"/>
              <a:defRPr sz="1600" b="0" kern="1200">
                <a:solidFill>
                  <a:schemeClr val="accent1"/>
                </a:solidFill>
                <a:latin typeface="Arial" charset="0"/>
                <a:ea typeface="Arial" charset="0"/>
                <a:cs typeface="Arial" charset="0"/>
              </a:defRPr>
            </a:lvl4pPr>
            <a:lvl5pPr marL="2057349" indent="-228594" algn="l" defTabSz="914377" rtl="0" eaLnBrk="1" latinLnBrk="0" hangingPunct="1">
              <a:lnSpc>
                <a:spcPct val="90000"/>
              </a:lnSpc>
              <a:spcBef>
                <a:spcPts val="500"/>
              </a:spcBef>
              <a:buFont typeface="Arial"/>
              <a:buChar char="•"/>
              <a:defRPr sz="1800" kern="1200">
                <a:solidFill>
                  <a:schemeClr val="tx2"/>
                </a:solidFill>
                <a:latin typeface="Arial" charset="0"/>
                <a:ea typeface="Arial" charset="0"/>
                <a:cs typeface="Arial" charset="0"/>
              </a:defRPr>
            </a:lvl5pPr>
            <a:lvl6pPr marL="2514537"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endParaRPr lang="en-US" sz="2400" dirty="0">
              <a:latin typeface="Corbel" charset="0"/>
              <a:ea typeface="Corbel" charset="0"/>
              <a:cs typeface="Corbel" charset="0"/>
            </a:endParaRPr>
          </a:p>
          <a:p>
            <a:endParaRPr lang="en-US" sz="2400" dirty="0">
              <a:latin typeface="Corbel" charset="0"/>
              <a:ea typeface="Corbel" charset="0"/>
              <a:cs typeface="Corbel" charset="0"/>
            </a:endParaRPr>
          </a:p>
        </p:txBody>
      </p:sp>
      <p:sp>
        <p:nvSpPr>
          <p:cNvPr id="5" name="TextBox 4"/>
          <p:cNvSpPr txBox="1"/>
          <p:nvPr/>
        </p:nvSpPr>
        <p:spPr>
          <a:xfrm>
            <a:off x="905094" y="2496473"/>
            <a:ext cx="914400" cy="914400"/>
          </a:xfrm>
          <a:prstGeom prst="rect">
            <a:avLst/>
          </a:prstGeom>
        </p:spPr>
        <p:txBody>
          <a:bodyPr vert="horz" wrap="none" lIns="91440" tIns="45720" rIns="91440" bIns="45720" rtlCol="0">
            <a:normAutofit/>
          </a:bodyPr>
          <a:lstStyle/>
          <a:p>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907343741"/>
              </p:ext>
            </p:extLst>
          </p:nvPr>
        </p:nvGraphicFramePr>
        <p:xfrm>
          <a:off x="534312" y="1004921"/>
          <a:ext cx="8138484" cy="5547359"/>
        </p:xfrm>
        <a:graphic>
          <a:graphicData uri="http://schemas.openxmlformats.org/drawingml/2006/table">
            <a:tbl>
              <a:tblPr firstRow="1" bandRow="1">
                <a:tableStyleId>{5C22544A-7EE6-4342-B048-85BDC9FD1C3A}</a:tableStyleId>
              </a:tblPr>
              <a:tblGrid>
                <a:gridCol w="5476469">
                  <a:extLst>
                    <a:ext uri="{9D8B030D-6E8A-4147-A177-3AD203B41FA5}">
                      <a16:colId xmlns:a16="http://schemas.microsoft.com/office/drawing/2014/main" xmlns="" val="20000"/>
                    </a:ext>
                  </a:extLst>
                </a:gridCol>
                <a:gridCol w="2662015">
                  <a:extLst>
                    <a:ext uri="{9D8B030D-6E8A-4147-A177-3AD203B41FA5}">
                      <a16:colId xmlns:a16="http://schemas.microsoft.com/office/drawing/2014/main" xmlns="" val="20001"/>
                    </a:ext>
                  </a:extLst>
                </a:gridCol>
              </a:tblGrid>
              <a:tr h="1267025">
                <a:tc>
                  <a:txBody>
                    <a:bodyPr/>
                    <a:lstStyle/>
                    <a:p>
                      <a:r>
                        <a:rPr lang="en-US" sz="1300" b="1" dirty="0">
                          <a:solidFill>
                            <a:srgbClr val="000000"/>
                          </a:solidFill>
                          <a:effectLst/>
                          <a:latin typeface="Corbel"/>
                          <a:ea typeface="Cambria"/>
                          <a:cs typeface="Corbel"/>
                        </a:rPr>
                        <a:t>TASK</a:t>
                      </a:r>
                    </a:p>
                    <a:p>
                      <a:endParaRPr lang="en-US" sz="1300" dirty="0">
                        <a:solidFill>
                          <a:srgbClr val="000000"/>
                        </a:solidFill>
                        <a:effectLst/>
                        <a:latin typeface="Corbel"/>
                        <a:ea typeface="Cambria"/>
                        <a:cs typeface="Corbel"/>
                      </a:endParaRPr>
                    </a:p>
                    <a:p>
                      <a:r>
                        <a:rPr lang="en-US" sz="1300" b="1" dirty="0">
                          <a:solidFill>
                            <a:srgbClr val="000000"/>
                          </a:solidFill>
                          <a:effectLst/>
                          <a:latin typeface="Corbel"/>
                          <a:ea typeface="Cambria"/>
                          <a:cs typeface="Corbel"/>
                        </a:rPr>
                        <a:t>SPC pre-work:</a:t>
                      </a:r>
                      <a:endParaRPr lang="en-US" sz="1300" b="1" dirty="0">
                        <a:effectLst/>
                        <a:latin typeface="Corbel"/>
                        <a:ea typeface="Cambria"/>
                        <a:cs typeface="Corbel"/>
                      </a:endParaRPr>
                    </a:p>
                    <a:p>
                      <a:pPr marL="342900" marR="0" lvl="0" indent="-342900">
                        <a:spcBef>
                          <a:spcPts val="0"/>
                        </a:spcBef>
                        <a:spcAft>
                          <a:spcPts val="0"/>
                        </a:spcAft>
                        <a:buFont typeface="Symbol"/>
                        <a:buChar char=""/>
                      </a:pPr>
                      <a:r>
                        <a:rPr lang="en-US" sz="1300" b="0" dirty="0">
                          <a:solidFill>
                            <a:srgbClr val="000000"/>
                          </a:solidFill>
                          <a:effectLst/>
                          <a:latin typeface="Corbel"/>
                          <a:ea typeface="Cambria"/>
                          <a:cs typeface="Corbel"/>
                        </a:rPr>
                        <a:t>Locate Distribution List for Faculty Survey</a:t>
                      </a:r>
                      <a:endParaRPr lang="en-US" sz="1300" b="0" dirty="0">
                        <a:effectLst/>
                        <a:latin typeface="Corbel"/>
                        <a:ea typeface="ＭＳ 明朝"/>
                        <a:cs typeface="Corbel"/>
                      </a:endParaRPr>
                    </a:p>
                    <a:p>
                      <a:pPr marL="342900" marR="0" lvl="0" indent="-342900">
                        <a:spcBef>
                          <a:spcPts val="0"/>
                        </a:spcBef>
                        <a:spcAft>
                          <a:spcPts val="0"/>
                        </a:spcAft>
                        <a:buFont typeface="Symbol"/>
                        <a:buChar char=""/>
                      </a:pPr>
                      <a:r>
                        <a:rPr lang="en-US" sz="1300" b="0" dirty="0">
                          <a:solidFill>
                            <a:schemeClr val="tx1"/>
                          </a:solidFill>
                          <a:effectLst/>
                          <a:latin typeface="Corbel"/>
                          <a:ea typeface="Cambria"/>
                          <a:cs typeface="Corbel"/>
                        </a:rPr>
                        <a:t>Identify respondents for College Perspective Survey</a:t>
                      </a:r>
                      <a:endParaRPr lang="en-US" sz="1300" b="0" dirty="0">
                        <a:solidFill>
                          <a:schemeClr val="tx1"/>
                        </a:solidFill>
                        <a:effectLst/>
                        <a:latin typeface="Corbel"/>
                        <a:ea typeface="ＭＳ 明朝"/>
                        <a:cs typeface="Corbel"/>
                      </a:endParaRPr>
                    </a:p>
                    <a:p>
                      <a:pPr marL="342900" marR="0" lvl="0" indent="-342900">
                        <a:spcBef>
                          <a:spcPts val="0"/>
                        </a:spcBef>
                        <a:spcAft>
                          <a:spcPts val="0"/>
                        </a:spcAft>
                        <a:buFont typeface="Symbol"/>
                        <a:buChar char=""/>
                      </a:pPr>
                      <a:r>
                        <a:rPr lang="en-US" sz="1300" b="0" dirty="0">
                          <a:solidFill>
                            <a:schemeClr val="tx1"/>
                          </a:solidFill>
                          <a:effectLst/>
                          <a:latin typeface="Corbel"/>
                          <a:ea typeface="Cambria"/>
                          <a:cs typeface="Corbel"/>
                        </a:rPr>
                        <a:t>Identify respondents for WBL Inventory using tracking sheet provided</a:t>
                      </a:r>
                      <a:endParaRPr lang="en-US" sz="1300" b="0" dirty="0">
                        <a:solidFill>
                          <a:schemeClr val="tx1"/>
                        </a:solidFill>
                        <a:effectLst/>
                        <a:latin typeface="Corbel"/>
                        <a:ea typeface="ＭＳ 明朝"/>
                        <a:cs typeface="Corbel"/>
                      </a:endParaRPr>
                    </a:p>
                    <a:p>
                      <a:pPr marL="342900" marR="0" lvl="0" indent="-342900">
                        <a:spcBef>
                          <a:spcPts val="0"/>
                        </a:spcBef>
                        <a:spcAft>
                          <a:spcPts val="0"/>
                        </a:spcAft>
                        <a:buFont typeface="Symbol"/>
                        <a:buChar char=""/>
                      </a:pPr>
                      <a:r>
                        <a:rPr lang="en-US" sz="1300" b="0" dirty="0">
                          <a:solidFill>
                            <a:schemeClr val="tx1"/>
                          </a:solidFill>
                          <a:effectLst/>
                          <a:latin typeface="Corbel"/>
                          <a:ea typeface="Cambria"/>
                          <a:cs typeface="Corbel"/>
                        </a:rPr>
                        <a:t>Coordinate with the </a:t>
                      </a:r>
                      <a:r>
                        <a:rPr lang="en-US" sz="1300" b="0" dirty="0">
                          <a:solidFill>
                            <a:schemeClr val="tx1"/>
                          </a:solidFill>
                          <a:effectLst/>
                          <a:latin typeface="Corbel"/>
                          <a:ea typeface="Times New Roman"/>
                          <a:cs typeface="Corbel"/>
                        </a:rPr>
                        <a:t>IR office or others as needed</a:t>
                      </a:r>
                      <a:endParaRPr lang="en-US" sz="1300" b="0" dirty="0">
                        <a:solidFill>
                          <a:schemeClr val="tx1"/>
                        </a:solidFill>
                        <a:effectLst/>
                        <a:latin typeface="Corbel"/>
                        <a:ea typeface="ＭＳ 明朝"/>
                        <a:cs typeface="Corbel"/>
                      </a:endParaRPr>
                    </a:p>
                    <a:p>
                      <a:pPr marL="228600" marR="0">
                        <a:spcBef>
                          <a:spcPts val="0"/>
                        </a:spcBef>
                        <a:spcAft>
                          <a:spcPts val="0"/>
                        </a:spcAft>
                      </a:pPr>
                      <a:r>
                        <a:rPr lang="en-US" sz="1300" dirty="0">
                          <a:solidFill>
                            <a:srgbClr val="000000"/>
                          </a:solidFill>
                          <a:effectLst/>
                          <a:latin typeface="Corbel"/>
                          <a:ea typeface="Cambria"/>
                          <a:cs typeface="Corbel"/>
                        </a:rPr>
                        <a:t> </a:t>
                      </a:r>
                      <a:endParaRPr lang="en-US" sz="1300" dirty="0">
                        <a:effectLst/>
                        <a:latin typeface="Corbel"/>
                        <a:ea typeface="ＭＳ 明朝"/>
                        <a:cs typeface="Corbel"/>
                      </a:endParaRPr>
                    </a:p>
                  </a:txBody>
                  <a:tcPr marL="68580" marR="68580" marT="0" marB="0">
                    <a:solidFill>
                      <a:schemeClr val="bg2"/>
                    </a:solidFill>
                  </a:tcPr>
                </a:tc>
                <a:tc>
                  <a:txBody>
                    <a:bodyPr/>
                    <a:lstStyle/>
                    <a:p>
                      <a:pPr marL="0" marR="0">
                        <a:spcBef>
                          <a:spcPts val="0"/>
                        </a:spcBef>
                        <a:spcAft>
                          <a:spcPts val="0"/>
                        </a:spcAft>
                      </a:pPr>
                      <a:r>
                        <a:rPr lang="en-US" sz="1300" b="1" dirty="0">
                          <a:solidFill>
                            <a:srgbClr val="000000"/>
                          </a:solidFill>
                          <a:effectLst/>
                          <a:latin typeface="Corbel"/>
                          <a:ea typeface="Cambria"/>
                          <a:cs typeface="Corbel"/>
                        </a:rPr>
                        <a:t>TIMING</a:t>
                      </a:r>
                    </a:p>
                    <a:p>
                      <a:pPr marL="0" marR="0">
                        <a:spcBef>
                          <a:spcPts val="0"/>
                        </a:spcBef>
                        <a:spcAft>
                          <a:spcPts val="0"/>
                        </a:spcAft>
                      </a:pPr>
                      <a:endParaRPr lang="en-US" sz="1300" dirty="0">
                        <a:solidFill>
                          <a:srgbClr val="000000"/>
                        </a:solidFill>
                        <a:effectLst/>
                        <a:latin typeface="Corbel"/>
                        <a:ea typeface="Cambria"/>
                        <a:cs typeface="Corbel"/>
                      </a:endParaRPr>
                    </a:p>
                    <a:p>
                      <a:pPr marL="0" marR="0">
                        <a:spcBef>
                          <a:spcPts val="0"/>
                        </a:spcBef>
                        <a:spcAft>
                          <a:spcPts val="0"/>
                        </a:spcAft>
                      </a:pPr>
                      <a:r>
                        <a:rPr lang="en-US" sz="1300" b="0" dirty="0">
                          <a:solidFill>
                            <a:srgbClr val="000000"/>
                          </a:solidFill>
                          <a:effectLst/>
                          <a:latin typeface="Corbel"/>
                          <a:ea typeface="Cambria"/>
                          <a:cs typeface="Corbel"/>
                        </a:rPr>
                        <a:t>Begin following 10/8/18 training</a:t>
                      </a:r>
                      <a:endParaRPr lang="en-US" sz="1300" b="0" dirty="0">
                        <a:effectLst/>
                        <a:latin typeface="Corbel"/>
                        <a:ea typeface="ＭＳ 明朝"/>
                        <a:cs typeface="Corbel"/>
                      </a:endParaRPr>
                    </a:p>
                  </a:txBody>
                  <a:tcPr marL="68580" marR="68580" marT="0" marB="0">
                    <a:solidFill>
                      <a:schemeClr val="bg2"/>
                    </a:solidFill>
                  </a:tcPr>
                </a:tc>
                <a:extLst>
                  <a:ext uri="{0D108BD9-81ED-4DB2-BD59-A6C34878D82A}">
                    <a16:rowId xmlns:a16="http://schemas.microsoft.com/office/drawing/2014/main" xmlns="" val="10001"/>
                  </a:ext>
                </a:extLst>
              </a:tr>
              <a:tr h="1167579">
                <a:tc>
                  <a:txBody>
                    <a:bodyPr/>
                    <a:lstStyle/>
                    <a:p>
                      <a:r>
                        <a:rPr lang="en-US" sz="1300" b="1" dirty="0">
                          <a:solidFill>
                            <a:srgbClr val="000000"/>
                          </a:solidFill>
                          <a:effectLst/>
                          <a:latin typeface="Corbel"/>
                          <a:ea typeface="Cambria"/>
                          <a:cs typeface="Corbel"/>
                        </a:rPr>
                        <a:t>Administer Surveys: </a:t>
                      </a:r>
                      <a:endParaRPr lang="en-US" sz="1300" b="1" dirty="0">
                        <a:effectLst/>
                        <a:latin typeface="Corbel"/>
                        <a:ea typeface="Cambria"/>
                        <a:cs typeface="Corbel"/>
                      </a:endParaRPr>
                    </a:p>
                    <a:p>
                      <a:pPr marL="342900" marR="0" lvl="0" indent="-342900">
                        <a:spcBef>
                          <a:spcPts val="0"/>
                        </a:spcBef>
                        <a:spcAft>
                          <a:spcPts val="0"/>
                        </a:spcAft>
                        <a:buFont typeface="Symbol"/>
                        <a:buChar char=""/>
                      </a:pPr>
                      <a:r>
                        <a:rPr lang="en-US" sz="1300" dirty="0">
                          <a:solidFill>
                            <a:srgbClr val="000000"/>
                          </a:solidFill>
                          <a:effectLst/>
                          <a:latin typeface="Corbel"/>
                          <a:ea typeface="Cambria"/>
                          <a:cs typeface="Corbel"/>
                        </a:rPr>
                        <a:t>WestEd sends SPC email text with survey links </a:t>
                      </a:r>
                      <a:endParaRPr lang="en-US" sz="1300" dirty="0">
                        <a:effectLst/>
                        <a:latin typeface="Corbel"/>
                        <a:ea typeface="ＭＳ 明朝"/>
                        <a:cs typeface="Corbel"/>
                      </a:endParaRPr>
                    </a:p>
                    <a:p>
                      <a:pPr marL="342900" marR="0" lvl="0" indent="-342900">
                        <a:spcBef>
                          <a:spcPts val="0"/>
                        </a:spcBef>
                        <a:spcAft>
                          <a:spcPts val="0"/>
                        </a:spcAft>
                        <a:buFont typeface="Symbol"/>
                        <a:buChar char=""/>
                      </a:pPr>
                      <a:r>
                        <a:rPr lang="en-US" sz="1300" dirty="0">
                          <a:solidFill>
                            <a:srgbClr val="000000"/>
                          </a:solidFill>
                          <a:effectLst/>
                          <a:latin typeface="Corbel"/>
                          <a:ea typeface="Cambria"/>
                          <a:cs typeface="Corbel"/>
                        </a:rPr>
                        <a:t>SPC sends Faculty Survey to all faculty via Distribution List</a:t>
                      </a:r>
                      <a:endParaRPr lang="en-US" sz="1300" dirty="0">
                        <a:effectLst/>
                        <a:latin typeface="Corbel"/>
                        <a:ea typeface="ＭＳ 明朝"/>
                        <a:cs typeface="Corbel"/>
                      </a:endParaRPr>
                    </a:p>
                    <a:p>
                      <a:pPr marL="342900" marR="0" lvl="0" indent="-342900">
                        <a:spcBef>
                          <a:spcPts val="0"/>
                        </a:spcBef>
                        <a:spcAft>
                          <a:spcPts val="0"/>
                        </a:spcAft>
                        <a:buFont typeface="Symbol"/>
                        <a:buChar char=""/>
                      </a:pPr>
                      <a:r>
                        <a:rPr lang="en-US" sz="1300" dirty="0">
                          <a:solidFill>
                            <a:srgbClr val="000000"/>
                          </a:solidFill>
                          <a:effectLst/>
                          <a:latin typeface="Corbel"/>
                          <a:ea typeface="Cambria"/>
                          <a:cs typeface="Corbel"/>
                        </a:rPr>
                        <a:t>SPC sends College Perspective Survey to approximately 4 identified people </a:t>
                      </a:r>
                      <a:endParaRPr lang="en-US" sz="1300" dirty="0">
                        <a:effectLst/>
                        <a:latin typeface="Corbel"/>
                        <a:ea typeface="ＭＳ 明朝"/>
                        <a:cs typeface="Corbel"/>
                      </a:endParaRPr>
                    </a:p>
                    <a:p>
                      <a:pPr marL="342900" marR="0" lvl="0" indent="-342900">
                        <a:spcBef>
                          <a:spcPts val="0"/>
                        </a:spcBef>
                        <a:spcAft>
                          <a:spcPts val="0"/>
                        </a:spcAft>
                        <a:buFont typeface="Symbol"/>
                        <a:buChar char=""/>
                      </a:pPr>
                      <a:r>
                        <a:rPr lang="en-US" sz="1300" dirty="0">
                          <a:solidFill>
                            <a:srgbClr val="000000"/>
                          </a:solidFill>
                          <a:effectLst/>
                          <a:latin typeface="Corbel"/>
                          <a:ea typeface="Cambria"/>
                          <a:cs typeface="Corbel"/>
                        </a:rPr>
                        <a:t>SPC sends reminder emails </a:t>
                      </a:r>
                      <a:endParaRPr lang="en-US" sz="1300" dirty="0">
                        <a:effectLst/>
                        <a:latin typeface="Corbel"/>
                        <a:ea typeface="ＭＳ 明朝"/>
                        <a:cs typeface="Corbel"/>
                      </a:endParaRPr>
                    </a:p>
                    <a:p>
                      <a:pPr marL="342900" marR="0" lvl="0" indent="-342900">
                        <a:spcBef>
                          <a:spcPts val="0"/>
                        </a:spcBef>
                        <a:spcAft>
                          <a:spcPts val="0"/>
                        </a:spcAft>
                        <a:buFont typeface="Symbol"/>
                        <a:buChar char=""/>
                      </a:pPr>
                      <a:r>
                        <a:rPr lang="en-US" sz="1300" dirty="0">
                          <a:solidFill>
                            <a:srgbClr val="000000"/>
                          </a:solidFill>
                          <a:effectLst/>
                          <a:latin typeface="Corbel"/>
                          <a:ea typeface="Times New Roman"/>
                          <a:cs typeface="Corbel"/>
                        </a:rPr>
                        <a:t>WestEd sends weekly updates of # of responses to track response rates</a:t>
                      </a:r>
                      <a:endParaRPr lang="en-US" sz="1300" dirty="0">
                        <a:effectLst/>
                        <a:latin typeface="Corbel"/>
                        <a:ea typeface="ＭＳ 明朝"/>
                        <a:cs typeface="Corbel"/>
                      </a:endParaRPr>
                    </a:p>
                    <a:p>
                      <a:pPr marL="228600" marR="0">
                        <a:spcBef>
                          <a:spcPts val="0"/>
                        </a:spcBef>
                        <a:spcAft>
                          <a:spcPts val="0"/>
                        </a:spcAft>
                      </a:pPr>
                      <a:r>
                        <a:rPr lang="en-US" sz="1300" dirty="0">
                          <a:solidFill>
                            <a:srgbClr val="000000"/>
                          </a:solidFill>
                          <a:effectLst/>
                          <a:latin typeface="Corbel"/>
                          <a:ea typeface="Cambria"/>
                          <a:cs typeface="Corbel"/>
                        </a:rPr>
                        <a:t> </a:t>
                      </a:r>
                      <a:endParaRPr lang="en-US" sz="1300" dirty="0">
                        <a:effectLst/>
                        <a:latin typeface="Corbel"/>
                        <a:ea typeface="ＭＳ 明朝"/>
                        <a:cs typeface="Corbel"/>
                      </a:endParaRPr>
                    </a:p>
                  </a:txBody>
                  <a:tcPr marL="68580" marR="68580" marT="0" marB="0">
                    <a:solidFill>
                      <a:schemeClr val="bg2"/>
                    </a:solidFill>
                  </a:tcPr>
                </a:tc>
                <a:tc>
                  <a:txBody>
                    <a:bodyPr/>
                    <a:lstStyle/>
                    <a:p>
                      <a:pPr marL="0" marR="0">
                        <a:spcBef>
                          <a:spcPts val="0"/>
                        </a:spcBef>
                        <a:spcAft>
                          <a:spcPts val="0"/>
                        </a:spcAft>
                      </a:pPr>
                      <a:endParaRPr lang="en-US" sz="1300" dirty="0">
                        <a:solidFill>
                          <a:srgbClr val="000000"/>
                        </a:solidFill>
                        <a:effectLst/>
                        <a:latin typeface="Corbel"/>
                        <a:ea typeface="Cambria"/>
                        <a:cs typeface="Corbel"/>
                      </a:endParaRPr>
                    </a:p>
                    <a:p>
                      <a:pPr marL="0" marR="0">
                        <a:spcBef>
                          <a:spcPts val="0"/>
                        </a:spcBef>
                        <a:spcAft>
                          <a:spcPts val="0"/>
                        </a:spcAft>
                      </a:pPr>
                      <a:r>
                        <a:rPr lang="en-US" sz="1300" dirty="0">
                          <a:solidFill>
                            <a:srgbClr val="000000"/>
                          </a:solidFill>
                          <a:effectLst/>
                          <a:latin typeface="Corbel"/>
                          <a:ea typeface="Cambria"/>
                          <a:cs typeface="Corbel"/>
                        </a:rPr>
                        <a:t>WestEd will send link on 10/11/18 for SPCs to forward </a:t>
                      </a:r>
                      <a:endParaRPr lang="en-US" sz="1300" dirty="0">
                        <a:effectLst/>
                        <a:latin typeface="Corbel"/>
                        <a:ea typeface="ＭＳ 明朝"/>
                        <a:cs typeface="Corbel"/>
                      </a:endParaRPr>
                    </a:p>
                    <a:p>
                      <a:pPr marL="0" marR="0">
                        <a:spcBef>
                          <a:spcPts val="0"/>
                        </a:spcBef>
                        <a:spcAft>
                          <a:spcPts val="0"/>
                        </a:spcAft>
                      </a:pPr>
                      <a:r>
                        <a:rPr lang="en-US" sz="1300" dirty="0">
                          <a:solidFill>
                            <a:srgbClr val="000000"/>
                          </a:solidFill>
                          <a:effectLst/>
                          <a:latin typeface="Corbel"/>
                          <a:ea typeface="Cambria"/>
                          <a:cs typeface="Corbel"/>
                        </a:rPr>
                        <a:t> </a:t>
                      </a:r>
                      <a:endParaRPr lang="en-US" sz="1300" dirty="0">
                        <a:effectLst/>
                        <a:latin typeface="Corbel"/>
                        <a:ea typeface="ＭＳ 明朝"/>
                        <a:cs typeface="Corbel"/>
                      </a:endParaRPr>
                    </a:p>
                    <a:p>
                      <a:pPr marL="0" marR="0">
                        <a:spcBef>
                          <a:spcPts val="0"/>
                        </a:spcBef>
                        <a:spcAft>
                          <a:spcPts val="0"/>
                        </a:spcAft>
                      </a:pPr>
                      <a:r>
                        <a:rPr lang="en-US" sz="1300" dirty="0">
                          <a:solidFill>
                            <a:srgbClr val="000000"/>
                          </a:solidFill>
                          <a:effectLst/>
                          <a:latin typeface="Corbel"/>
                          <a:ea typeface="Cambria"/>
                          <a:cs typeface="Corbel"/>
                        </a:rPr>
                        <a:t>Survey will close on 10/31/18</a:t>
                      </a:r>
                      <a:endParaRPr lang="en-US" sz="1300" dirty="0">
                        <a:effectLst/>
                        <a:latin typeface="Corbel"/>
                        <a:ea typeface="ＭＳ 明朝"/>
                        <a:cs typeface="Corbel"/>
                      </a:endParaRPr>
                    </a:p>
                  </a:txBody>
                  <a:tcPr marL="68580" marR="68580" marT="0" marB="0">
                    <a:solidFill>
                      <a:schemeClr val="bg2"/>
                    </a:solidFill>
                  </a:tcPr>
                </a:tc>
                <a:extLst>
                  <a:ext uri="{0D108BD9-81ED-4DB2-BD59-A6C34878D82A}">
                    <a16:rowId xmlns:a16="http://schemas.microsoft.com/office/drawing/2014/main" xmlns="" val="10002"/>
                  </a:ext>
                </a:extLst>
              </a:tr>
              <a:tr h="1165802">
                <a:tc>
                  <a:txBody>
                    <a:bodyPr/>
                    <a:lstStyle/>
                    <a:p>
                      <a:pPr marL="0" marR="0">
                        <a:spcBef>
                          <a:spcPts val="0"/>
                        </a:spcBef>
                        <a:spcAft>
                          <a:spcPts val="0"/>
                        </a:spcAft>
                      </a:pPr>
                      <a:r>
                        <a:rPr lang="en-US" sz="1300" b="1" dirty="0">
                          <a:solidFill>
                            <a:srgbClr val="000000"/>
                          </a:solidFill>
                          <a:effectLst/>
                          <a:latin typeface="Corbel"/>
                          <a:ea typeface="Cambria"/>
                          <a:cs typeface="Corbel"/>
                        </a:rPr>
                        <a:t>Administration of WBL Inventory: </a:t>
                      </a:r>
                      <a:endParaRPr lang="en-US" sz="1300" b="1" dirty="0">
                        <a:effectLst/>
                        <a:latin typeface="Corbel"/>
                        <a:ea typeface="ＭＳ 明朝"/>
                        <a:cs typeface="Corbel"/>
                      </a:endParaRPr>
                    </a:p>
                    <a:p>
                      <a:pPr marL="342900" marR="0" lvl="0" indent="-342900">
                        <a:spcBef>
                          <a:spcPts val="0"/>
                        </a:spcBef>
                        <a:spcAft>
                          <a:spcPts val="0"/>
                        </a:spcAft>
                        <a:buFont typeface="Symbol"/>
                        <a:buChar char=""/>
                      </a:pPr>
                      <a:r>
                        <a:rPr lang="en-US" sz="1300" dirty="0">
                          <a:solidFill>
                            <a:srgbClr val="000000"/>
                          </a:solidFill>
                          <a:effectLst/>
                          <a:latin typeface="Corbel"/>
                          <a:ea typeface="Cambria"/>
                          <a:cs typeface="Corbel"/>
                        </a:rPr>
                        <a:t>WestEd sends SPC email text with link to electronic version of inventory</a:t>
                      </a:r>
                      <a:endParaRPr lang="en-US" sz="1300" dirty="0">
                        <a:effectLst/>
                        <a:latin typeface="Corbel"/>
                        <a:ea typeface="ＭＳ 明朝"/>
                        <a:cs typeface="Corbel"/>
                      </a:endParaRPr>
                    </a:p>
                    <a:p>
                      <a:pPr marL="342900" marR="0" lvl="0" indent="-342900">
                        <a:spcBef>
                          <a:spcPts val="0"/>
                        </a:spcBef>
                        <a:spcAft>
                          <a:spcPts val="0"/>
                        </a:spcAft>
                        <a:buFont typeface="Symbol"/>
                        <a:buChar char=""/>
                      </a:pPr>
                      <a:r>
                        <a:rPr lang="en-US" sz="1300" dirty="0">
                          <a:solidFill>
                            <a:srgbClr val="000000"/>
                          </a:solidFill>
                          <a:effectLst/>
                          <a:latin typeface="Corbel"/>
                          <a:ea typeface="Cambria"/>
                          <a:cs typeface="Corbel"/>
                        </a:rPr>
                        <a:t>SPC personally contacts </a:t>
                      </a:r>
                      <a:r>
                        <a:rPr lang="en-US" sz="1300" kern="1200" dirty="0">
                          <a:solidFill>
                            <a:schemeClr val="dk1"/>
                          </a:solidFill>
                          <a:effectLst/>
                          <a:latin typeface="Corbel"/>
                          <a:ea typeface="+mn-ea"/>
                          <a:cs typeface="Corbel"/>
                        </a:rPr>
                        <a:t>division or department chairs and key program chairs  to explain the purpose of the WBL Inventory and set up a time to meet with faculty, as appropriate.</a:t>
                      </a:r>
                      <a:r>
                        <a:rPr lang="en-US" sz="1300" dirty="0">
                          <a:effectLst/>
                          <a:latin typeface="Corbel"/>
                          <a:cs typeface="Corbel"/>
                        </a:rPr>
                        <a:t> </a:t>
                      </a:r>
                      <a:endParaRPr lang="en-US" sz="1300" dirty="0">
                        <a:effectLst/>
                        <a:latin typeface="Corbel"/>
                        <a:ea typeface="ＭＳ 明朝"/>
                        <a:cs typeface="Corbel"/>
                      </a:endParaRPr>
                    </a:p>
                    <a:p>
                      <a:pPr marL="342900" marR="0" lvl="0" indent="-342900" algn="l" defTabSz="914377" rtl="0" eaLnBrk="1" fontAlgn="auto" latinLnBrk="0" hangingPunct="1">
                        <a:lnSpc>
                          <a:spcPct val="100000"/>
                        </a:lnSpc>
                        <a:spcBef>
                          <a:spcPts val="0"/>
                        </a:spcBef>
                        <a:spcAft>
                          <a:spcPts val="0"/>
                        </a:spcAft>
                        <a:buClrTx/>
                        <a:buSzTx/>
                        <a:buFont typeface="Symbol"/>
                        <a:buChar char=""/>
                        <a:tabLst/>
                        <a:defRPr/>
                      </a:pPr>
                      <a:r>
                        <a:rPr lang="en-US" sz="1300" kern="1200" dirty="0">
                          <a:solidFill>
                            <a:schemeClr val="dk1"/>
                          </a:solidFill>
                          <a:effectLst/>
                          <a:latin typeface="Corbel"/>
                          <a:ea typeface="+mn-ea"/>
                          <a:cs typeface="Corbel"/>
                        </a:rPr>
                        <a:t>SPC identifies each of the programs/disciplines and course titles for the inventory.</a:t>
                      </a:r>
                    </a:p>
                    <a:p>
                      <a:pPr marL="342900" marR="0" lvl="0" indent="-342900" algn="l" defTabSz="914377" rtl="0" eaLnBrk="1" fontAlgn="auto" latinLnBrk="0" hangingPunct="1">
                        <a:lnSpc>
                          <a:spcPct val="100000"/>
                        </a:lnSpc>
                        <a:spcBef>
                          <a:spcPts val="0"/>
                        </a:spcBef>
                        <a:spcAft>
                          <a:spcPts val="0"/>
                        </a:spcAft>
                        <a:buClrTx/>
                        <a:buSzTx/>
                        <a:buFont typeface="Symbol"/>
                        <a:buChar char=""/>
                        <a:tabLst/>
                        <a:defRPr/>
                      </a:pPr>
                      <a:r>
                        <a:rPr lang="en-US" sz="1300" kern="1200" dirty="0">
                          <a:solidFill>
                            <a:schemeClr val="dk1"/>
                          </a:solidFill>
                          <a:effectLst/>
                          <a:latin typeface="Corbel"/>
                          <a:ea typeface="+mn-ea"/>
                          <a:cs typeface="Corbel"/>
                        </a:rPr>
                        <a:t>SPC sends identified respondents the link to the online inventory or contacts them to gather the information.</a:t>
                      </a:r>
                    </a:p>
                    <a:p>
                      <a:pPr marL="342900" marR="0" lvl="0" indent="-342900" algn="l" defTabSz="914377" rtl="0" eaLnBrk="1" fontAlgn="auto" latinLnBrk="0" hangingPunct="1">
                        <a:lnSpc>
                          <a:spcPct val="100000"/>
                        </a:lnSpc>
                        <a:spcBef>
                          <a:spcPts val="0"/>
                        </a:spcBef>
                        <a:spcAft>
                          <a:spcPts val="0"/>
                        </a:spcAft>
                        <a:buClrTx/>
                        <a:buSzTx/>
                        <a:buFont typeface="Symbol"/>
                        <a:buChar char=""/>
                        <a:tabLst/>
                        <a:defRPr/>
                      </a:pPr>
                      <a:r>
                        <a:rPr lang="en-US" sz="1300" kern="1200" dirty="0">
                          <a:solidFill>
                            <a:schemeClr val="dk1"/>
                          </a:solidFill>
                          <a:effectLst/>
                          <a:latin typeface="Corbel"/>
                          <a:ea typeface="+mn-ea"/>
                          <a:cs typeface="Corbel"/>
                        </a:rPr>
                        <a:t>SPC follows up as necessary </a:t>
                      </a:r>
                      <a:r>
                        <a:rPr lang="en-US" sz="1300" kern="1200" dirty="0" smtClean="0">
                          <a:solidFill>
                            <a:schemeClr val="dk1"/>
                          </a:solidFill>
                          <a:effectLst/>
                          <a:latin typeface="Corbel"/>
                          <a:ea typeface="+mn-ea"/>
                          <a:cs typeface="Corbel"/>
                        </a:rPr>
                        <a:t>and </a:t>
                      </a:r>
                      <a:r>
                        <a:rPr lang="en-US" sz="1300" kern="1200" dirty="0">
                          <a:solidFill>
                            <a:schemeClr val="dk1"/>
                          </a:solidFill>
                          <a:effectLst/>
                          <a:latin typeface="Corbel"/>
                          <a:ea typeface="+mn-ea"/>
                          <a:cs typeface="Corbel"/>
                        </a:rPr>
                        <a:t>ensures all inventories are sent to </a:t>
                      </a:r>
                      <a:r>
                        <a:rPr lang="en-US" sz="1300" kern="1200" dirty="0" err="1">
                          <a:solidFill>
                            <a:schemeClr val="dk1"/>
                          </a:solidFill>
                          <a:effectLst/>
                          <a:latin typeface="Corbel"/>
                          <a:ea typeface="+mn-ea"/>
                          <a:cs typeface="Corbel"/>
                        </a:rPr>
                        <a:t>WestEd</a:t>
                      </a:r>
                      <a:r>
                        <a:rPr lang="en-US" sz="1300" kern="1200" dirty="0">
                          <a:solidFill>
                            <a:schemeClr val="dk1"/>
                          </a:solidFill>
                          <a:effectLst/>
                          <a:latin typeface="Corbel"/>
                          <a:ea typeface="+mn-ea"/>
                          <a:cs typeface="Corbel"/>
                        </a:rPr>
                        <a:t>.</a:t>
                      </a:r>
                      <a:r>
                        <a:rPr lang="en-US" sz="1300" dirty="0">
                          <a:effectLst/>
                          <a:latin typeface="Corbel"/>
                          <a:cs typeface="Corbel"/>
                        </a:rPr>
                        <a:t> </a:t>
                      </a:r>
                      <a:endParaRPr lang="en-US" sz="1300" kern="1200" dirty="0">
                        <a:solidFill>
                          <a:schemeClr val="dk1"/>
                        </a:solidFill>
                        <a:effectLst/>
                        <a:latin typeface="Corbel"/>
                        <a:ea typeface="+mn-ea"/>
                        <a:cs typeface="Corbel"/>
                      </a:endParaRPr>
                    </a:p>
                    <a:p>
                      <a:pPr marL="342900" marR="0" lvl="0" indent="-342900">
                        <a:spcBef>
                          <a:spcPts val="0"/>
                        </a:spcBef>
                        <a:spcAft>
                          <a:spcPts val="0"/>
                        </a:spcAft>
                        <a:buFont typeface="Symbol"/>
                        <a:buChar char=""/>
                      </a:pPr>
                      <a:endParaRPr lang="en-US" sz="1300" dirty="0">
                        <a:solidFill>
                          <a:srgbClr val="000000"/>
                        </a:solidFill>
                        <a:effectLst/>
                        <a:latin typeface="Corbel"/>
                        <a:ea typeface="Cambria"/>
                        <a:cs typeface="Corbel"/>
                      </a:endParaRPr>
                    </a:p>
                  </a:txBody>
                  <a:tcPr marL="68580" marR="68580" marT="0" marB="0">
                    <a:solidFill>
                      <a:schemeClr val="bg2"/>
                    </a:solidFill>
                  </a:tcPr>
                </a:tc>
                <a:tc>
                  <a:txBody>
                    <a:bodyPr/>
                    <a:lstStyle/>
                    <a:p>
                      <a:endParaRPr lang="en-US" sz="1300" kern="1200" dirty="0">
                        <a:solidFill>
                          <a:schemeClr val="dk1"/>
                        </a:solidFill>
                        <a:effectLst/>
                        <a:latin typeface="Corbel"/>
                        <a:ea typeface="+mn-ea"/>
                        <a:cs typeface="Corbel"/>
                      </a:endParaRPr>
                    </a:p>
                    <a:p>
                      <a:r>
                        <a:rPr lang="en-US" sz="1300" kern="1200" dirty="0">
                          <a:solidFill>
                            <a:schemeClr val="dk1"/>
                          </a:solidFill>
                          <a:effectLst/>
                          <a:latin typeface="Corbel"/>
                          <a:ea typeface="+mn-ea"/>
                          <a:cs typeface="Corbel"/>
                        </a:rPr>
                        <a:t>WestEd will send link on 10/11/18 </a:t>
                      </a:r>
                    </a:p>
                    <a:p>
                      <a:r>
                        <a:rPr lang="en-US" sz="1300" kern="1200" dirty="0">
                          <a:solidFill>
                            <a:schemeClr val="dk1"/>
                          </a:solidFill>
                          <a:effectLst/>
                          <a:latin typeface="Corbel"/>
                          <a:ea typeface="+mn-ea"/>
                          <a:cs typeface="Corbel"/>
                        </a:rPr>
                        <a:t> </a:t>
                      </a:r>
                    </a:p>
                    <a:p>
                      <a:r>
                        <a:rPr lang="en-US" sz="1300" kern="1200" dirty="0">
                          <a:solidFill>
                            <a:schemeClr val="dk1"/>
                          </a:solidFill>
                          <a:effectLst/>
                          <a:latin typeface="Corbel"/>
                          <a:ea typeface="+mn-ea"/>
                          <a:cs typeface="Corbel"/>
                        </a:rPr>
                        <a:t>Complete and send to WestEd by 11/8/18</a:t>
                      </a:r>
                    </a:p>
                  </a:txBody>
                  <a:tcPr>
                    <a:solidFill>
                      <a:schemeClr val="bg2"/>
                    </a:solidFill>
                  </a:tcPr>
                </a:tc>
                <a:extLst>
                  <a:ext uri="{0D108BD9-81ED-4DB2-BD59-A6C34878D82A}">
                    <a16:rowId xmlns:a16="http://schemas.microsoft.com/office/drawing/2014/main" xmlns="" val="10003"/>
                  </a:ext>
                </a:extLst>
              </a:tr>
            </a:tbl>
          </a:graphicData>
        </a:graphic>
      </p:graphicFrame>
      <p:sp>
        <p:nvSpPr>
          <p:cNvPr id="8" name="Rectangle 7"/>
          <p:cNvSpPr/>
          <p:nvPr/>
        </p:nvSpPr>
        <p:spPr>
          <a:xfrm>
            <a:off x="475755" y="260175"/>
            <a:ext cx="8138484" cy="707886"/>
          </a:xfrm>
          <a:prstGeom prst="rect">
            <a:avLst/>
          </a:prstGeom>
        </p:spPr>
        <p:txBody>
          <a:bodyPr wrap="square">
            <a:spAutoFit/>
          </a:bodyPr>
          <a:lstStyle/>
          <a:p>
            <a:pPr algn="ctr"/>
            <a:r>
              <a:rPr lang="en-US" sz="4000" b="1" dirty="0">
                <a:latin typeface="Corbel"/>
                <a:ea typeface="ＭＳ 明朝"/>
                <a:cs typeface="Corbel"/>
              </a:rPr>
              <a:t>Timeline</a:t>
            </a:r>
          </a:p>
        </p:txBody>
      </p:sp>
    </p:spTree>
    <p:extLst>
      <p:ext uri="{BB962C8B-B14F-4D97-AF65-F5344CB8AC3E}">
        <p14:creationId xmlns:p14="http://schemas.microsoft.com/office/powerpoint/2010/main" val="578992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3539" y="934944"/>
            <a:ext cx="7795922" cy="1186993"/>
          </a:xfrm>
        </p:spPr>
        <p:txBody>
          <a:bodyPr>
            <a:normAutofit fontScale="90000"/>
          </a:bodyPr>
          <a:lstStyle/>
          <a:p>
            <a:pPr algn="ctr"/>
            <a:r>
              <a:rPr lang="en-US" b="1" dirty="0"/>
              <a:t>Implementation Discussion</a:t>
            </a:r>
            <a:r>
              <a:rPr lang="en-US" dirty="0"/>
              <a:t/>
            </a:r>
            <a:br>
              <a:rPr lang="en-US" dirty="0"/>
            </a:br>
            <a:endParaRPr lang="en-US" b="1" dirty="0">
              <a:latin typeface="Corbel"/>
              <a:ea typeface="Corbel" charset="0"/>
              <a:cs typeface="Corbel"/>
            </a:endParaRPr>
          </a:p>
        </p:txBody>
      </p:sp>
      <p:sp>
        <p:nvSpPr>
          <p:cNvPr id="3" name="Content Placeholder 2"/>
          <p:cNvSpPr>
            <a:spLocks noGrp="1"/>
          </p:cNvSpPr>
          <p:nvPr>
            <p:ph idx="1"/>
          </p:nvPr>
        </p:nvSpPr>
        <p:spPr>
          <a:xfrm>
            <a:off x="459142" y="2010685"/>
            <a:ext cx="8260318" cy="3896463"/>
          </a:xfrm>
        </p:spPr>
        <p:txBody>
          <a:bodyPr vert="horz" lIns="91440" tIns="45720" rIns="91440" bIns="45720" rtlCol="0" anchor="t">
            <a:normAutofit/>
          </a:bodyPr>
          <a:lstStyle/>
          <a:p>
            <a:endParaRPr lang="en-US" sz="2400" dirty="0">
              <a:latin typeface="Corbel" charset="0"/>
              <a:ea typeface="Corbel" charset="0"/>
              <a:cs typeface="Corbel" charset="0"/>
            </a:endParaRPr>
          </a:p>
          <a:p>
            <a:endParaRPr lang="en-US" sz="2400" dirty="0">
              <a:latin typeface="Corbel" charset="0"/>
              <a:ea typeface="Corbel" charset="0"/>
              <a:cs typeface="Corbel" charset="0"/>
            </a:endParaRPr>
          </a:p>
        </p:txBody>
      </p:sp>
      <p:sp>
        <p:nvSpPr>
          <p:cNvPr id="4" name="Content Placeholder 2">
            <a:extLst>
              <a:ext uri="{FF2B5EF4-FFF2-40B4-BE49-F238E27FC236}">
                <a16:creationId xmlns:a16="http://schemas.microsoft.com/office/drawing/2014/main" xmlns="" id="{E75565EE-1886-4BCB-948B-CE98105EC3B2}"/>
              </a:ext>
            </a:extLst>
          </p:cNvPr>
          <p:cNvSpPr txBox="1">
            <a:spLocks/>
          </p:cNvSpPr>
          <p:nvPr/>
        </p:nvSpPr>
        <p:spPr>
          <a:xfrm>
            <a:off x="1077462" y="1810309"/>
            <a:ext cx="7794398" cy="4249240"/>
          </a:xfrm>
          <a:prstGeom prst="rect">
            <a:avLst/>
          </a:prstGeom>
          <a:ln>
            <a:noFill/>
          </a:ln>
        </p:spPr>
        <p:txBody>
          <a:bodyPr vert="horz" lIns="91440" tIns="45720" rIns="91440" bIns="45720" rtlCol="0" anchor="t">
            <a:normAutofit/>
          </a:bodyPr>
          <a:lstStyle>
            <a:lvl1pPr marL="0" indent="0" algn="l" defTabSz="914377" rtl="0" eaLnBrk="1" latinLnBrk="0" hangingPunct="1">
              <a:lnSpc>
                <a:spcPct val="90000"/>
              </a:lnSpc>
              <a:spcBef>
                <a:spcPts val="1000"/>
              </a:spcBef>
              <a:buFontTx/>
              <a:buNone/>
              <a:defRPr sz="2800" b="0" kern="1200">
                <a:solidFill>
                  <a:schemeClr val="tx2"/>
                </a:solidFill>
                <a:latin typeface="Arial" charset="0"/>
                <a:ea typeface="Arial" charset="0"/>
                <a:cs typeface="Arial" charset="0"/>
              </a:defRPr>
            </a:lvl1pPr>
            <a:lvl2pPr marL="685783" indent="-228594" algn="l" defTabSz="914377" rtl="0" eaLnBrk="1" latinLnBrk="0" hangingPunct="1">
              <a:lnSpc>
                <a:spcPct val="90000"/>
              </a:lnSpc>
              <a:spcBef>
                <a:spcPts val="1000"/>
              </a:spcBef>
              <a:buFont typeface="Arial"/>
              <a:buChar char="•"/>
              <a:defRPr sz="2400" b="0" kern="1200">
                <a:solidFill>
                  <a:schemeClr val="tx2"/>
                </a:solidFill>
                <a:latin typeface="Arial" charset="0"/>
                <a:ea typeface="Arial" charset="0"/>
                <a:cs typeface="Arial" charset="0"/>
              </a:defRPr>
            </a:lvl2pPr>
            <a:lvl3pPr marL="1142971" indent="-228594" algn="l" defTabSz="914377" rtl="0" eaLnBrk="1" latinLnBrk="0" hangingPunct="1">
              <a:lnSpc>
                <a:spcPct val="90000"/>
              </a:lnSpc>
              <a:spcBef>
                <a:spcPts val="1100"/>
              </a:spcBef>
              <a:buFont typeface="Meiryo-Bold" charset="-128"/>
              <a:buChar char="►"/>
              <a:defRPr sz="1600" b="0" kern="1200">
                <a:solidFill>
                  <a:schemeClr val="accent1"/>
                </a:solidFill>
                <a:latin typeface="Arial" charset="0"/>
                <a:ea typeface="Arial" charset="0"/>
                <a:cs typeface="Arial" charset="0"/>
              </a:defRPr>
            </a:lvl3pPr>
            <a:lvl4pPr marL="1600160" indent="-182875" algn="l" defTabSz="914377" rtl="0" eaLnBrk="1" latinLnBrk="0" hangingPunct="1">
              <a:lnSpc>
                <a:spcPct val="90000"/>
              </a:lnSpc>
              <a:spcBef>
                <a:spcPts val="1100"/>
              </a:spcBef>
              <a:buFont typeface=".AppleSystemUIFont" charset="-120"/>
              <a:buChar char="−"/>
              <a:defRPr sz="1600" b="0" kern="1200">
                <a:solidFill>
                  <a:schemeClr val="accent1"/>
                </a:solidFill>
                <a:latin typeface="Arial" charset="0"/>
                <a:ea typeface="Arial" charset="0"/>
                <a:cs typeface="Arial" charset="0"/>
              </a:defRPr>
            </a:lvl4pPr>
            <a:lvl5pPr marL="2057349" indent="-228594" algn="l" defTabSz="914377" rtl="0" eaLnBrk="1" latinLnBrk="0" hangingPunct="1">
              <a:lnSpc>
                <a:spcPct val="90000"/>
              </a:lnSpc>
              <a:spcBef>
                <a:spcPts val="500"/>
              </a:spcBef>
              <a:buFont typeface="Arial"/>
              <a:buChar char="•"/>
              <a:defRPr sz="1800" kern="1200">
                <a:solidFill>
                  <a:schemeClr val="tx2"/>
                </a:solidFill>
                <a:latin typeface="Arial" charset="0"/>
                <a:ea typeface="Arial" charset="0"/>
                <a:cs typeface="Arial" charset="0"/>
              </a:defRPr>
            </a:lvl5pPr>
            <a:lvl6pPr marL="2514537"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342900" lvl="0" indent="-342900">
              <a:buFont typeface="Arial"/>
              <a:buChar char="•"/>
            </a:pPr>
            <a:r>
              <a:rPr lang="en-US" dirty="0">
                <a:solidFill>
                  <a:schemeClr val="tx1"/>
                </a:solidFill>
                <a:latin typeface="Corbel"/>
                <a:cs typeface="Corbel"/>
              </a:rPr>
              <a:t>What </a:t>
            </a:r>
            <a:r>
              <a:rPr lang="en-US">
                <a:solidFill>
                  <a:schemeClr val="tx1"/>
                </a:solidFill>
                <a:latin typeface="Corbel"/>
                <a:cs typeface="Corbel"/>
              </a:rPr>
              <a:t>are the </a:t>
            </a:r>
            <a:r>
              <a:rPr lang="en-US" dirty="0">
                <a:solidFill>
                  <a:schemeClr val="tx1"/>
                </a:solidFill>
                <a:latin typeface="Corbel"/>
                <a:cs typeface="Corbel"/>
              </a:rPr>
              <a:t>logistical considerations for administering the surveys and inventory at your campus?</a:t>
            </a:r>
          </a:p>
          <a:p>
            <a:pPr lvl="0"/>
            <a:endParaRPr lang="en-US" sz="1000" dirty="0">
              <a:solidFill>
                <a:schemeClr val="tx1"/>
              </a:solidFill>
              <a:latin typeface="Corbel"/>
              <a:cs typeface="Corbel"/>
            </a:endParaRPr>
          </a:p>
          <a:p>
            <a:pPr marL="342900" lvl="0" indent="-342900">
              <a:buFont typeface="Arial"/>
              <a:buChar char="•"/>
            </a:pPr>
            <a:r>
              <a:rPr lang="en-US" dirty="0">
                <a:solidFill>
                  <a:schemeClr val="tx1"/>
                </a:solidFill>
                <a:latin typeface="Corbel"/>
                <a:cs typeface="Corbel"/>
              </a:rPr>
              <a:t>What kind of outreach and communication strategies might motivate faculty to complete the surveys? </a:t>
            </a:r>
          </a:p>
          <a:p>
            <a:pPr marL="342900" indent="-342900">
              <a:buFont typeface="Arial"/>
              <a:buChar char="•"/>
            </a:pPr>
            <a:endParaRPr lang="en-US" sz="2400" dirty="0">
              <a:latin typeface="Corbel" charset="0"/>
              <a:ea typeface="Corbel" charset="0"/>
              <a:cs typeface="Corbel" charset="0"/>
            </a:endParaRPr>
          </a:p>
          <a:p>
            <a:endParaRPr lang="en-US" sz="2400" dirty="0">
              <a:latin typeface="Corbel" charset="0"/>
              <a:ea typeface="Corbel" charset="0"/>
              <a:cs typeface="Corbel" charset="0"/>
            </a:endParaRPr>
          </a:p>
        </p:txBody>
      </p:sp>
      <p:sp>
        <p:nvSpPr>
          <p:cNvPr id="5" name="TextBox 4"/>
          <p:cNvSpPr txBox="1"/>
          <p:nvPr/>
        </p:nvSpPr>
        <p:spPr>
          <a:xfrm>
            <a:off x="1939904" y="1305446"/>
            <a:ext cx="914400" cy="914400"/>
          </a:xfrm>
          <a:prstGeom prst="rect">
            <a:avLst/>
          </a:prstGeom>
        </p:spPr>
        <p:txBody>
          <a:bodyPr vert="horz" wrap="none" lIns="91440" tIns="45720" rIns="91440" bIns="45720" rtlCol="0">
            <a:normAutofit/>
          </a:bodyPr>
          <a:lstStyle/>
          <a:p>
            <a:endParaRPr lang="en-US" dirty="0"/>
          </a:p>
        </p:txBody>
      </p:sp>
    </p:spTree>
    <p:extLst>
      <p:ext uri="{BB962C8B-B14F-4D97-AF65-F5344CB8AC3E}">
        <p14:creationId xmlns:p14="http://schemas.microsoft.com/office/powerpoint/2010/main" val="338048213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3539" y="934944"/>
            <a:ext cx="7795922" cy="2952298"/>
          </a:xfrm>
        </p:spPr>
        <p:txBody>
          <a:bodyPr/>
          <a:lstStyle/>
          <a:p>
            <a:pPr algn="ctr"/>
            <a:r>
              <a:rPr lang="en-US" b="1" dirty="0">
                <a:latin typeface="Corbel"/>
                <a:ea typeface="Corbel" charset="0"/>
                <a:cs typeface="Corbel"/>
              </a:rPr>
              <a:t>Questions?</a:t>
            </a:r>
          </a:p>
        </p:txBody>
      </p:sp>
      <p:sp>
        <p:nvSpPr>
          <p:cNvPr id="4" name="Content Placeholder 2">
            <a:extLst>
              <a:ext uri="{FF2B5EF4-FFF2-40B4-BE49-F238E27FC236}">
                <a16:creationId xmlns:a16="http://schemas.microsoft.com/office/drawing/2014/main" xmlns="" id="{E75565EE-1886-4BCB-948B-CE98105EC3B2}"/>
              </a:ext>
            </a:extLst>
          </p:cNvPr>
          <p:cNvSpPr txBox="1">
            <a:spLocks/>
          </p:cNvSpPr>
          <p:nvPr/>
        </p:nvSpPr>
        <p:spPr>
          <a:xfrm>
            <a:off x="1077462" y="2163085"/>
            <a:ext cx="7794398" cy="3896463"/>
          </a:xfrm>
          <a:prstGeom prst="rect">
            <a:avLst/>
          </a:prstGeom>
          <a:ln>
            <a:noFill/>
          </a:ln>
        </p:spPr>
        <p:txBody>
          <a:bodyPr vert="horz" lIns="91440" tIns="45720" rIns="91440" bIns="45720" rtlCol="0" anchor="t">
            <a:normAutofit/>
          </a:bodyPr>
          <a:lstStyle>
            <a:lvl1pPr marL="0" indent="0" algn="l" defTabSz="914377" rtl="0" eaLnBrk="1" latinLnBrk="0" hangingPunct="1">
              <a:lnSpc>
                <a:spcPct val="90000"/>
              </a:lnSpc>
              <a:spcBef>
                <a:spcPts val="1000"/>
              </a:spcBef>
              <a:buFontTx/>
              <a:buNone/>
              <a:defRPr sz="2800" b="0" kern="1200">
                <a:solidFill>
                  <a:schemeClr val="tx2"/>
                </a:solidFill>
                <a:latin typeface="Arial" charset="0"/>
                <a:ea typeface="Arial" charset="0"/>
                <a:cs typeface="Arial" charset="0"/>
              </a:defRPr>
            </a:lvl1pPr>
            <a:lvl2pPr marL="685783" indent="-228594" algn="l" defTabSz="914377" rtl="0" eaLnBrk="1" latinLnBrk="0" hangingPunct="1">
              <a:lnSpc>
                <a:spcPct val="90000"/>
              </a:lnSpc>
              <a:spcBef>
                <a:spcPts val="1000"/>
              </a:spcBef>
              <a:buFont typeface="Arial"/>
              <a:buChar char="•"/>
              <a:defRPr sz="2400" b="0" kern="1200">
                <a:solidFill>
                  <a:schemeClr val="tx2"/>
                </a:solidFill>
                <a:latin typeface="Arial" charset="0"/>
                <a:ea typeface="Arial" charset="0"/>
                <a:cs typeface="Arial" charset="0"/>
              </a:defRPr>
            </a:lvl2pPr>
            <a:lvl3pPr marL="1142971" indent="-228594" algn="l" defTabSz="914377" rtl="0" eaLnBrk="1" latinLnBrk="0" hangingPunct="1">
              <a:lnSpc>
                <a:spcPct val="90000"/>
              </a:lnSpc>
              <a:spcBef>
                <a:spcPts val="1100"/>
              </a:spcBef>
              <a:buFont typeface="Meiryo-Bold" charset="-128"/>
              <a:buChar char="►"/>
              <a:defRPr sz="1600" b="0" kern="1200">
                <a:solidFill>
                  <a:schemeClr val="accent1"/>
                </a:solidFill>
                <a:latin typeface="Arial" charset="0"/>
                <a:ea typeface="Arial" charset="0"/>
                <a:cs typeface="Arial" charset="0"/>
              </a:defRPr>
            </a:lvl3pPr>
            <a:lvl4pPr marL="1600160" indent="-182875" algn="l" defTabSz="914377" rtl="0" eaLnBrk="1" latinLnBrk="0" hangingPunct="1">
              <a:lnSpc>
                <a:spcPct val="90000"/>
              </a:lnSpc>
              <a:spcBef>
                <a:spcPts val="1100"/>
              </a:spcBef>
              <a:buFont typeface=".AppleSystemUIFont" charset="-120"/>
              <a:buChar char="−"/>
              <a:defRPr sz="1600" b="0" kern="1200">
                <a:solidFill>
                  <a:schemeClr val="accent1"/>
                </a:solidFill>
                <a:latin typeface="Arial" charset="0"/>
                <a:ea typeface="Arial" charset="0"/>
                <a:cs typeface="Arial" charset="0"/>
              </a:defRPr>
            </a:lvl4pPr>
            <a:lvl5pPr marL="2057349" indent="-228594" algn="l" defTabSz="914377" rtl="0" eaLnBrk="1" latinLnBrk="0" hangingPunct="1">
              <a:lnSpc>
                <a:spcPct val="90000"/>
              </a:lnSpc>
              <a:spcBef>
                <a:spcPts val="500"/>
              </a:spcBef>
              <a:buFont typeface="Arial"/>
              <a:buChar char="•"/>
              <a:defRPr sz="1800" kern="1200">
                <a:solidFill>
                  <a:schemeClr val="tx2"/>
                </a:solidFill>
                <a:latin typeface="Arial" charset="0"/>
                <a:ea typeface="Arial" charset="0"/>
                <a:cs typeface="Arial" charset="0"/>
              </a:defRPr>
            </a:lvl5pPr>
            <a:lvl6pPr marL="2514537"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endParaRPr lang="en-US" sz="2400" dirty="0">
              <a:latin typeface="Corbel" charset="0"/>
              <a:ea typeface="Corbel" charset="0"/>
              <a:cs typeface="Corbel" charset="0"/>
            </a:endParaRPr>
          </a:p>
          <a:p>
            <a:endParaRPr lang="en-US" sz="2400" dirty="0">
              <a:latin typeface="Corbel" charset="0"/>
              <a:ea typeface="Corbel" charset="0"/>
              <a:cs typeface="Corbel" charset="0"/>
            </a:endParaRPr>
          </a:p>
        </p:txBody>
      </p:sp>
    </p:spTree>
    <p:extLst>
      <p:ext uri="{BB962C8B-B14F-4D97-AF65-F5344CB8AC3E}">
        <p14:creationId xmlns:p14="http://schemas.microsoft.com/office/powerpoint/2010/main" val="302548333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3539" y="934944"/>
            <a:ext cx="7795922" cy="2952298"/>
          </a:xfrm>
        </p:spPr>
        <p:txBody>
          <a:bodyPr/>
          <a:lstStyle/>
          <a:p>
            <a:pPr algn="ctr"/>
            <a:r>
              <a:rPr lang="en-US" b="1" dirty="0">
                <a:latin typeface="Corbel"/>
                <a:ea typeface="Corbel" charset="0"/>
                <a:cs typeface="Corbel"/>
              </a:rPr>
              <a:t>Thank you!</a:t>
            </a:r>
          </a:p>
        </p:txBody>
      </p:sp>
      <p:sp>
        <p:nvSpPr>
          <p:cNvPr id="4" name="Content Placeholder 2">
            <a:extLst>
              <a:ext uri="{FF2B5EF4-FFF2-40B4-BE49-F238E27FC236}">
                <a16:creationId xmlns:a16="http://schemas.microsoft.com/office/drawing/2014/main" xmlns="" id="{E75565EE-1886-4BCB-948B-CE98105EC3B2}"/>
              </a:ext>
            </a:extLst>
          </p:cNvPr>
          <p:cNvSpPr txBox="1">
            <a:spLocks/>
          </p:cNvSpPr>
          <p:nvPr/>
        </p:nvSpPr>
        <p:spPr>
          <a:xfrm>
            <a:off x="1077462" y="2163085"/>
            <a:ext cx="7794398" cy="3896463"/>
          </a:xfrm>
          <a:prstGeom prst="rect">
            <a:avLst/>
          </a:prstGeom>
          <a:ln>
            <a:noFill/>
          </a:ln>
        </p:spPr>
        <p:txBody>
          <a:bodyPr vert="horz" lIns="91440" tIns="45720" rIns="91440" bIns="45720" rtlCol="0" anchor="t">
            <a:normAutofit/>
          </a:bodyPr>
          <a:lstStyle>
            <a:lvl1pPr marL="0" indent="0" algn="l" defTabSz="914377" rtl="0" eaLnBrk="1" latinLnBrk="0" hangingPunct="1">
              <a:lnSpc>
                <a:spcPct val="90000"/>
              </a:lnSpc>
              <a:spcBef>
                <a:spcPts val="1000"/>
              </a:spcBef>
              <a:buFontTx/>
              <a:buNone/>
              <a:defRPr sz="2800" b="0" kern="1200">
                <a:solidFill>
                  <a:schemeClr val="tx2"/>
                </a:solidFill>
                <a:latin typeface="Arial" charset="0"/>
                <a:ea typeface="Arial" charset="0"/>
                <a:cs typeface="Arial" charset="0"/>
              </a:defRPr>
            </a:lvl1pPr>
            <a:lvl2pPr marL="685783" indent="-228594" algn="l" defTabSz="914377" rtl="0" eaLnBrk="1" latinLnBrk="0" hangingPunct="1">
              <a:lnSpc>
                <a:spcPct val="90000"/>
              </a:lnSpc>
              <a:spcBef>
                <a:spcPts val="1000"/>
              </a:spcBef>
              <a:buFont typeface="Arial"/>
              <a:buChar char="•"/>
              <a:defRPr sz="2400" b="0" kern="1200">
                <a:solidFill>
                  <a:schemeClr val="tx2"/>
                </a:solidFill>
                <a:latin typeface="Arial" charset="0"/>
                <a:ea typeface="Arial" charset="0"/>
                <a:cs typeface="Arial" charset="0"/>
              </a:defRPr>
            </a:lvl2pPr>
            <a:lvl3pPr marL="1142971" indent="-228594" algn="l" defTabSz="914377" rtl="0" eaLnBrk="1" latinLnBrk="0" hangingPunct="1">
              <a:lnSpc>
                <a:spcPct val="90000"/>
              </a:lnSpc>
              <a:spcBef>
                <a:spcPts val="1100"/>
              </a:spcBef>
              <a:buFont typeface="Meiryo-Bold" charset="-128"/>
              <a:buChar char="►"/>
              <a:defRPr sz="1600" b="0" kern="1200">
                <a:solidFill>
                  <a:schemeClr val="accent1"/>
                </a:solidFill>
                <a:latin typeface="Arial" charset="0"/>
                <a:ea typeface="Arial" charset="0"/>
                <a:cs typeface="Arial" charset="0"/>
              </a:defRPr>
            </a:lvl3pPr>
            <a:lvl4pPr marL="1600160" indent="-182875" algn="l" defTabSz="914377" rtl="0" eaLnBrk="1" latinLnBrk="0" hangingPunct="1">
              <a:lnSpc>
                <a:spcPct val="90000"/>
              </a:lnSpc>
              <a:spcBef>
                <a:spcPts val="1100"/>
              </a:spcBef>
              <a:buFont typeface=".AppleSystemUIFont" charset="-120"/>
              <a:buChar char="−"/>
              <a:defRPr sz="1600" b="0" kern="1200">
                <a:solidFill>
                  <a:schemeClr val="accent1"/>
                </a:solidFill>
                <a:latin typeface="Arial" charset="0"/>
                <a:ea typeface="Arial" charset="0"/>
                <a:cs typeface="Arial" charset="0"/>
              </a:defRPr>
            </a:lvl4pPr>
            <a:lvl5pPr marL="2057349" indent="-228594" algn="l" defTabSz="914377" rtl="0" eaLnBrk="1" latinLnBrk="0" hangingPunct="1">
              <a:lnSpc>
                <a:spcPct val="90000"/>
              </a:lnSpc>
              <a:spcBef>
                <a:spcPts val="500"/>
              </a:spcBef>
              <a:buFont typeface="Arial"/>
              <a:buChar char="•"/>
              <a:defRPr sz="1800" kern="1200">
                <a:solidFill>
                  <a:schemeClr val="tx2"/>
                </a:solidFill>
                <a:latin typeface="Arial" charset="0"/>
                <a:ea typeface="Arial" charset="0"/>
                <a:cs typeface="Arial" charset="0"/>
              </a:defRPr>
            </a:lvl5pPr>
            <a:lvl6pPr marL="2514537"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endParaRPr lang="en-US" sz="2400" dirty="0">
              <a:latin typeface="Corbel" charset="0"/>
              <a:ea typeface="Corbel" charset="0"/>
              <a:cs typeface="Corbel" charset="0"/>
            </a:endParaRPr>
          </a:p>
          <a:p>
            <a:endParaRPr lang="en-US" sz="2400" dirty="0">
              <a:latin typeface="Corbel" charset="0"/>
              <a:ea typeface="Corbel" charset="0"/>
              <a:cs typeface="Corbel" charset="0"/>
            </a:endParaRPr>
          </a:p>
        </p:txBody>
      </p:sp>
    </p:spTree>
    <p:extLst>
      <p:ext uri="{BB962C8B-B14F-4D97-AF65-F5344CB8AC3E}">
        <p14:creationId xmlns:p14="http://schemas.microsoft.com/office/powerpoint/2010/main" val="12953743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3539" y="934945"/>
            <a:ext cx="7795922" cy="904562"/>
          </a:xfrm>
        </p:spPr>
        <p:txBody>
          <a:bodyPr/>
          <a:lstStyle/>
          <a:p>
            <a:pPr algn="ctr"/>
            <a:r>
              <a:rPr lang="en-US" b="1" dirty="0">
                <a:latin typeface="Corbel"/>
                <a:ea typeface="Corbel" charset="0"/>
                <a:cs typeface="Corbel"/>
              </a:rPr>
              <a:t>Overview</a:t>
            </a:r>
          </a:p>
        </p:txBody>
      </p:sp>
      <p:sp>
        <p:nvSpPr>
          <p:cNvPr id="3" name="Content Placeholder 2"/>
          <p:cNvSpPr>
            <a:spLocks noGrp="1"/>
          </p:cNvSpPr>
          <p:nvPr>
            <p:ph idx="1"/>
          </p:nvPr>
        </p:nvSpPr>
        <p:spPr>
          <a:xfrm>
            <a:off x="459142" y="2010685"/>
            <a:ext cx="8260318" cy="3896463"/>
          </a:xfrm>
        </p:spPr>
        <p:txBody>
          <a:bodyPr vert="horz" lIns="91440" tIns="45720" rIns="91440" bIns="45720" rtlCol="0" anchor="t">
            <a:normAutofit/>
          </a:bodyPr>
          <a:lstStyle/>
          <a:p>
            <a:endParaRPr lang="en-US" sz="2400" dirty="0">
              <a:latin typeface="Corbel" charset="0"/>
              <a:ea typeface="Corbel" charset="0"/>
              <a:cs typeface="Corbel" charset="0"/>
            </a:endParaRPr>
          </a:p>
          <a:p>
            <a:endParaRPr lang="en-US" sz="2400" dirty="0">
              <a:latin typeface="Corbel" charset="0"/>
              <a:ea typeface="Corbel" charset="0"/>
              <a:cs typeface="Corbel" charset="0"/>
            </a:endParaRPr>
          </a:p>
        </p:txBody>
      </p:sp>
      <p:sp>
        <p:nvSpPr>
          <p:cNvPr id="4" name="Content Placeholder 2">
            <a:extLst>
              <a:ext uri="{FF2B5EF4-FFF2-40B4-BE49-F238E27FC236}">
                <a16:creationId xmlns:a16="http://schemas.microsoft.com/office/drawing/2014/main" xmlns="" id="{E75565EE-1886-4BCB-948B-CE98105EC3B2}"/>
              </a:ext>
            </a:extLst>
          </p:cNvPr>
          <p:cNvSpPr txBox="1">
            <a:spLocks/>
          </p:cNvSpPr>
          <p:nvPr/>
        </p:nvSpPr>
        <p:spPr>
          <a:xfrm>
            <a:off x="1077462" y="1708114"/>
            <a:ext cx="7794398" cy="4379776"/>
          </a:xfrm>
          <a:prstGeom prst="rect">
            <a:avLst/>
          </a:prstGeom>
          <a:ln>
            <a:noFill/>
          </a:ln>
        </p:spPr>
        <p:txBody>
          <a:bodyPr vert="horz" lIns="91440" tIns="45720" rIns="91440" bIns="45720" rtlCol="0" anchor="t">
            <a:normAutofit/>
          </a:bodyPr>
          <a:lstStyle>
            <a:lvl1pPr marL="0" indent="0" algn="l" defTabSz="914377" rtl="0" eaLnBrk="1" latinLnBrk="0" hangingPunct="1">
              <a:lnSpc>
                <a:spcPct val="90000"/>
              </a:lnSpc>
              <a:spcBef>
                <a:spcPts val="1000"/>
              </a:spcBef>
              <a:buFontTx/>
              <a:buNone/>
              <a:defRPr sz="2800" b="0" kern="1200">
                <a:solidFill>
                  <a:schemeClr val="tx2"/>
                </a:solidFill>
                <a:latin typeface="Arial" charset="0"/>
                <a:ea typeface="Arial" charset="0"/>
                <a:cs typeface="Arial" charset="0"/>
              </a:defRPr>
            </a:lvl1pPr>
            <a:lvl2pPr marL="685783" indent="-228594" algn="l" defTabSz="914377" rtl="0" eaLnBrk="1" latinLnBrk="0" hangingPunct="1">
              <a:lnSpc>
                <a:spcPct val="90000"/>
              </a:lnSpc>
              <a:spcBef>
                <a:spcPts val="1000"/>
              </a:spcBef>
              <a:buFont typeface="Arial"/>
              <a:buChar char="•"/>
              <a:defRPr sz="2400" b="0" kern="1200">
                <a:solidFill>
                  <a:schemeClr val="tx2"/>
                </a:solidFill>
                <a:latin typeface="Arial" charset="0"/>
                <a:ea typeface="Arial" charset="0"/>
                <a:cs typeface="Arial" charset="0"/>
              </a:defRPr>
            </a:lvl2pPr>
            <a:lvl3pPr marL="1142971" indent="-228594" algn="l" defTabSz="914377" rtl="0" eaLnBrk="1" latinLnBrk="0" hangingPunct="1">
              <a:lnSpc>
                <a:spcPct val="90000"/>
              </a:lnSpc>
              <a:spcBef>
                <a:spcPts val="1100"/>
              </a:spcBef>
              <a:buFont typeface="Meiryo-Bold" charset="-128"/>
              <a:buChar char="►"/>
              <a:defRPr sz="1600" b="0" kern="1200">
                <a:solidFill>
                  <a:schemeClr val="accent1"/>
                </a:solidFill>
                <a:latin typeface="Arial" charset="0"/>
                <a:ea typeface="Arial" charset="0"/>
                <a:cs typeface="Arial" charset="0"/>
              </a:defRPr>
            </a:lvl3pPr>
            <a:lvl4pPr marL="1600160" indent="-182875" algn="l" defTabSz="914377" rtl="0" eaLnBrk="1" latinLnBrk="0" hangingPunct="1">
              <a:lnSpc>
                <a:spcPct val="90000"/>
              </a:lnSpc>
              <a:spcBef>
                <a:spcPts val="1100"/>
              </a:spcBef>
              <a:buFont typeface=".AppleSystemUIFont" charset="-120"/>
              <a:buChar char="−"/>
              <a:defRPr sz="1600" b="0" kern="1200">
                <a:solidFill>
                  <a:schemeClr val="accent1"/>
                </a:solidFill>
                <a:latin typeface="Arial" charset="0"/>
                <a:ea typeface="Arial" charset="0"/>
                <a:cs typeface="Arial" charset="0"/>
              </a:defRPr>
            </a:lvl4pPr>
            <a:lvl5pPr marL="2057349" indent="-228594" algn="l" defTabSz="914377" rtl="0" eaLnBrk="1" latinLnBrk="0" hangingPunct="1">
              <a:lnSpc>
                <a:spcPct val="90000"/>
              </a:lnSpc>
              <a:spcBef>
                <a:spcPts val="500"/>
              </a:spcBef>
              <a:buFont typeface="Arial"/>
              <a:buChar char="•"/>
              <a:defRPr sz="1800" kern="1200">
                <a:solidFill>
                  <a:schemeClr val="tx2"/>
                </a:solidFill>
                <a:latin typeface="Arial" charset="0"/>
                <a:ea typeface="Arial" charset="0"/>
                <a:cs typeface="Arial" charset="0"/>
              </a:defRPr>
            </a:lvl5pPr>
            <a:lvl6pPr marL="2514537"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lvl="0"/>
            <a:r>
              <a:rPr lang="en-US" sz="3600" dirty="0">
                <a:solidFill>
                  <a:schemeClr val="tx1"/>
                </a:solidFill>
                <a:latin typeface="Corbel"/>
                <a:cs typeface="Corbel"/>
              </a:rPr>
              <a:t>San Diego/Imperial Counties Strong Workforce Program (SWP) </a:t>
            </a:r>
          </a:p>
          <a:p>
            <a:pPr lvl="0"/>
            <a:endParaRPr lang="en-US" sz="800" dirty="0">
              <a:solidFill>
                <a:schemeClr val="tx1"/>
              </a:solidFill>
              <a:latin typeface="Corbel"/>
              <a:cs typeface="Corbel"/>
            </a:endParaRPr>
          </a:p>
          <a:p>
            <a:pPr lvl="0"/>
            <a:r>
              <a:rPr lang="en-US" dirty="0">
                <a:solidFill>
                  <a:schemeClr val="tx1"/>
                </a:solidFill>
                <a:latin typeface="Corbel"/>
                <a:cs typeface="Corbel"/>
              </a:rPr>
              <a:t>The purpose of this project is to develop an infrastructure and processes for a regional system that will provide the colleges with programs and services to develop workplace and career skills, including employment readiness skills, and acquire employment upon completion of their program of study.</a:t>
            </a:r>
          </a:p>
          <a:p>
            <a:endParaRPr lang="en-US" sz="2400" dirty="0">
              <a:latin typeface="Corbel" charset="0"/>
              <a:ea typeface="Corbel" charset="0"/>
              <a:cs typeface="Corbel" charset="0"/>
            </a:endParaRPr>
          </a:p>
          <a:p>
            <a:endParaRPr lang="en-US" sz="2400" dirty="0">
              <a:latin typeface="Corbel" charset="0"/>
              <a:ea typeface="Corbel" charset="0"/>
              <a:cs typeface="Corbel" charset="0"/>
            </a:endParaRPr>
          </a:p>
        </p:txBody>
      </p:sp>
    </p:spTree>
    <p:extLst>
      <p:ext uri="{BB962C8B-B14F-4D97-AF65-F5344CB8AC3E}">
        <p14:creationId xmlns:p14="http://schemas.microsoft.com/office/powerpoint/2010/main" val="31974240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09"/>
        <p:cNvGrpSpPr/>
        <p:nvPr/>
      </p:nvGrpSpPr>
      <p:grpSpPr>
        <a:xfrm>
          <a:off x="0" y="0"/>
          <a:ext cx="0" cy="0"/>
          <a:chOff x="0" y="0"/>
          <a:chExt cx="0" cy="0"/>
        </a:xfrm>
      </p:grpSpPr>
      <p:sp>
        <p:nvSpPr>
          <p:cNvPr id="610" name="Google Shape;610;p90"/>
          <p:cNvSpPr/>
          <p:nvPr/>
        </p:nvSpPr>
        <p:spPr>
          <a:xfrm>
            <a:off x="0" y="0"/>
            <a:ext cx="3048000" cy="6858000"/>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11" name="Google Shape;611;p90"/>
          <p:cNvSpPr/>
          <p:nvPr/>
        </p:nvSpPr>
        <p:spPr>
          <a:xfrm>
            <a:off x="3384082" y="225876"/>
            <a:ext cx="5410200" cy="0"/>
          </a:xfrm>
          <a:custGeom>
            <a:avLst/>
            <a:gdLst/>
            <a:ahLst/>
            <a:cxnLst/>
            <a:rect l="l" t="t" r="r" b="b"/>
            <a:pathLst>
              <a:path w="5410200" h="120000" extrusionOk="0">
                <a:moveTo>
                  <a:pt x="0" y="0"/>
                </a:moveTo>
                <a:lnTo>
                  <a:pt x="5410200" y="0"/>
                </a:lnTo>
              </a:path>
            </a:pathLst>
          </a:custGeom>
          <a:noFill/>
          <a:ln w="9525" cap="flat" cmpd="sng">
            <a:solidFill>
              <a:srgbClr val="7FB539"/>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12" name="Google Shape;612;p90"/>
          <p:cNvSpPr/>
          <p:nvPr/>
        </p:nvSpPr>
        <p:spPr>
          <a:xfrm>
            <a:off x="677148" y="5082889"/>
            <a:ext cx="780907" cy="777074"/>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13" name="Google Shape;613;p90"/>
          <p:cNvSpPr/>
          <p:nvPr/>
        </p:nvSpPr>
        <p:spPr>
          <a:xfrm>
            <a:off x="1505121" y="5092204"/>
            <a:ext cx="675705" cy="767759"/>
          </a:xfrm>
          <a:prstGeom prst="rect">
            <a:avLst/>
          </a:prstGeom>
          <a:blipFill rotWithShape="1">
            <a:blip r:embed="rId5">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14" name="Google Shape;614;p90"/>
          <p:cNvSpPr txBox="1"/>
          <p:nvPr/>
        </p:nvSpPr>
        <p:spPr>
          <a:xfrm>
            <a:off x="3187700" y="102765"/>
            <a:ext cx="5803900" cy="123111"/>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800"/>
              <a:buFont typeface="Arial"/>
              <a:buNone/>
            </a:pPr>
            <a:r>
              <a:rPr lang="en-US" sz="800" b="0" i="0" u="none" strike="noStrike" cap="none">
                <a:solidFill>
                  <a:srgbClr val="0C959E"/>
                </a:solidFill>
                <a:latin typeface="Avenir"/>
                <a:ea typeface="Avenir"/>
                <a:cs typeface="Avenir"/>
                <a:sym typeface="Avenir"/>
              </a:rPr>
              <a:t>San Diego &amp; Imperial Counties Regional Consortium</a:t>
            </a:r>
            <a:endParaRPr sz="1400" b="0" i="0" u="none" strike="noStrike" cap="none">
              <a:solidFill>
                <a:srgbClr val="000000"/>
              </a:solidFill>
              <a:latin typeface="Arial"/>
              <a:ea typeface="Arial"/>
              <a:cs typeface="Arial"/>
              <a:sym typeface="Arial"/>
            </a:endParaRPr>
          </a:p>
        </p:txBody>
      </p:sp>
      <p:sp>
        <p:nvSpPr>
          <p:cNvPr id="615" name="Google Shape;615;p90"/>
          <p:cNvSpPr txBox="1"/>
          <p:nvPr/>
        </p:nvSpPr>
        <p:spPr>
          <a:xfrm>
            <a:off x="-129770" y="1371600"/>
            <a:ext cx="3269782" cy="1261884"/>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rgbClr val="FFFF00"/>
                </a:solidFill>
                <a:latin typeface="Cabin"/>
                <a:ea typeface="Cabin"/>
                <a:cs typeface="Cabin"/>
                <a:sym typeface="Cabin"/>
              </a:rPr>
              <a:t>Doing What Matters for Jobs and the Economy</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000"/>
              <a:buFont typeface="Arial"/>
              <a:buNone/>
            </a:pPr>
            <a:endParaRPr sz="2000" b="1" i="0" u="none" strike="noStrike" cap="none">
              <a:solidFill>
                <a:srgbClr val="FFFF00"/>
              </a:solidFill>
              <a:latin typeface="Cabin"/>
              <a:ea typeface="Cabin"/>
              <a:cs typeface="Cabin"/>
              <a:sym typeface="Cabin"/>
            </a:endParaRPr>
          </a:p>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FFFF00"/>
                </a:solidFill>
                <a:latin typeface="Cabin"/>
                <a:ea typeface="Cabin"/>
                <a:cs typeface="Cabin"/>
                <a:sym typeface="Cabin"/>
              </a:rPr>
              <a:t>2012</a:t>
            </a:r>
            <a:endParaRPr sz="1400" b="0" i="0" u="none" strike="noStrike" cap="none">
              <a:solidFill>
                <a:srgbClr val="000000"/>
              </a:solidFill>
              <a:latin typeface="Arial"/>
              <a:ea typeface="Arial"/>
              <a:cs typeface="Arial"/>
              <a:sym typeface="Arial"/>
            </a:endParaRPr>
          </a:p>
        </p:txBody>
      </p:sp>
      <p:sp>
        <p:nvSpPr>
          <p:cNvPr id="616" name="Google Shape;616;p90"/>
          <p:cNvSpPr txBox="1"/>
          <p:nvPr/>
        </p:nvSpPr>
        <p:spPr>
          <a:xfrm>
            <a:off x="2721848" y="838200"/>
            <a:ext cx="6096000" cy="3939540"/>
          </a:xfrm>
          <a:prstGeom prst="rect">
            <a:avLst/>
          </a:prstGeom>
          <a:noFill/>
          <a:ln>
            <a:noFill/>
          </a:ln>
        </p:spPr>
        <p:txBody>
          <a:bodyPr spcFirstLastPara="1" wrap="square" lIns="91425" tIns="45700" rIns="91425" bIns="45700" anchor="t" anchorCtr="0">
            <a:noAutofit/>
          </a:bodyPr>
          <a:lstStyle/>
          <a:p>
            <a:pPr marL="457200" marR="0" lvl="1"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bin"/>
                <a:ea typeface="Cabin"/>
                <a:cs typeface="Cabin"/>
                <a:sym typeface="Cabin"/>
              </a:rPr>
              <a:t>Regional economies:  Sector approach</a:t>
            </a:r>
            <a:endParaRPr sz="1400" b="0" i="0" u="none" strike="noStrike" cap="none">
              <a:solidFill>
                <a:srgbClr val="000000"/>
              </a:solidFill>
              <a:latin typeface="Arial"/>
              <a:ea typeface="Arial"/>
              <a:cs typeface="Arial"/>
              <a:sym typeface="Arial"/>
            </a:endParaRPr>
          </a:p>
          <a:p>
            <a:pPr marL="457200" marR="0" lvl="1"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bin"/>
              <a:ea typeface="Cabin"/>
              <a:cs typeface="Cabin"/>
              <a:sym typeface="Cabin"/>
            </a:endParaRPr>
          </a:p>
          <a:p>
            <a:pPr marL="800100" marR="0" lvl="1" indent="-342900" algn="l" rtl="0">
              <a:lnSpc>
                <a:spcPct val="100000"/>
              </a:lnSpc>
              <a:spcBef>
                <a:spcPts val="0"/>
              </a:spcBef>
              <a:spcAft>
                <a:spcPts val="0"/>
              </a:spcAft>
              <a:buClr>
                <a:srgbClr val="FF0000"/>
              </a:buClr>
              <a:buSzPts val="1800"/>
              <a:buFont typeface="Calibri"/>
              <a:buAutoNum type="arabicPeriod"/>
            </a:pPr>
            <a:r>
              <a:rPr lang="en-US" sz="1800" b="0" i="0" u="none" strike="noStrike" cap="none">
                <a:solidFill>
                  <a:srgbClr val="FF0000"/>
                </a:solidFill>
                <a:latin typeface="Cabin"/>
                <a:ea typeface="Cabin"/>
                <a:cs typeface="Cabin"/>
                <a:sym typeface="Cabin"/>
              </a:rPr>
              <a:t>Advanced Manufacturing </a:t>
            </a:r>
            <a:endParaRPr sz="1400" b="0" i="0" u="none" strike="noStrike" cap="none">
              <a:solidFill>
                <a:srgbClr val="000000"/>
              </a:solidFill>
              <a:latin typeface="Arial"/>
              <a:ea typeface="Arial"/>
              <a:cs typeface="Arial"/>
              <a:sym typeface="Arial"/>
            </a:endParaRPr>
          </a:p>
          <a:p>
            <a:pPr marL="800100" marR="0" lvl="1" indent="-342900" algn="l" rtl="0">
              <a:lnSpc>
                <a:spcPct val="100000"/>
              </a:lnSpc>
              <a:spcBef>
                <a:spcPts val="0"/>
              </a:spcBef>
              <a:spcAft>
                <a:spcPts val="0"/>
              </a:spcAft>
              <a:buClr>
                <a:srgbClr val="FF0000"/>
              </a:buClr>
              <a:buSzPts val="1800"/>
              <a:buFont typeface="Calibri"/>
              <a:buAutoNum type="arabicPeriod"/>
            </a:pPr>
            <a:r>
              <a:rPr lang="en-US" sz="1800" b="0" i="0" u="none" strike="noStrike" cap="none">
                <a:solidFill>
                  <a:srgbClr val="FF0000"/>
                </a:solidFill>
                <a:latin typeface="Cabin"/>
                <a:ea typeface="Cabin"/>
                <a:cs typeface="Cabin"/>
                <a:sym typeface="Cabin"/>
              </a:rPr>
              <a:t>Advanced Transportation &amp; Logistics</a:t>
            </a:r>
            <a:endParaRPr sz="1400" b="0" i="0" u="none" strike="noStrike" cap="none">
              <a:solidFill>
                <a:srgbClr val="000000"/>
              </a:solidFill>
              <a:latin typeface="Arial"/>
              <a:ea typeface="Arial"/>
              <a:cs typeface="Arial"/>
              <a:sym typeface="Arial"/>
            </a:endParaRPr>
          </a:p>
          <a:p>
            <a:pPr marL="800100" marR="0" lvl="1" indent="-342900" algn="l" rtl="0">
              <a:lnSpc>
                <a:spcPct val="100000"/>
              </a:lnSpc>
              <a:spcBef>
                <a:spcPts val="0"/>
              </a:spcBef>
              <a:spcAft>
                <a:spcPts val="0"/>
              </a:spcAft>
              <a:buClr>
                <a:schemeClr val="dk1"/>
              </a:buClr>
              <a:buSzPts val="1800"/>
              <a:buFont typeface="Calibri"/>
              <a:buAutoNum type="arabicPeriod"/>
            </a:pPr>
            <a:r>
              <a:rPr lang="en-US" sz="1800" b="0" i="0" u="none" strike="noStrike" cap="none">
                <a:solidFill>
                  <a:schemeClr val="dk1"/>
                </a:solidFill>
                <a:latin typeface="Cabin"/>
                <a:ea typeface="Cabin"/>
                <a:cs typeface="Cabin"/>
                <a:sym typeface="Cabin"/>
              </a:rPr>
              <a:t>Agriculture, Water &amp; Environmental Technologies</a:t>
            </a:r>
            <a:endParaRPr sz="1400" b="0" i="0" u="none" strike="noStrike" cap="none">
              <a:solidFill>
                <a:srgbClr val="000000"/>
              </a:solidFill>
              <a:latin typeface="Arial"/>
              <a:ea typeface="Arial"/>
              <a:cs typeface="Arial"/>
              <a:sym typeface="Arial"/>
            </a:endParaRPr>
          </a:p>
          <a:p>
            <a:pPr marL="800100" marR="0" lvl="1" indent="-342900" algn="l" rtl="0">
              <a:lnSpc>
                <a:spcPct val="100000"/>
              </a:lnSpc>
              <a:spcBef>
                <a:spcPts val="0"/>
              </a:spcBef>
              <a:spcAft>
                <a:spcPts val="0"/>
              </a:spcAft>
              <a:buClr>
                <a:schemeClr val="dk1"/>
              </a:buClr>
              <a:buSzPts val="1800"/>
              <a:buFont typeface="Calibri"/>
              <a:buAutoNum type="arabicPeriod"/>
            </a:pPr>
            <a:r>
              <a:rPr lang="en-US" sz="1800" b="0" i="0" u="none" strike="noStrike" cap="none">
                <a:solidFill>
                  <a:schemeClr val="dk1"/>
                </a:solidFill>
                <a:latin typeface="Cabin"/>
                <a:ea typeface="Cabin"/>
                <a:cs typeface="Cabin"/>
                <a:sym typeface="Cabin"/>
              </a:rPr>
              <a:t>Energy, Construction &amp; Utilities </a:t>
            </a:r>
            <a:endParaRPr sz="1400" b="0" i="0" u="none" strike="noStrike" cap="none">
              <a:solidFill>
                <a:srgbClr val="000000"/>
              </a:solidFill>
              <a:latin typeface="Arial"/>
              <a:ea typeface="Arial"/>
              <a:cs typeface="Arial"/>
              <a:sym typeface="Arial"/>
            </a:endParaRPr>
          </a:p>
          <a:p>
            <a:pPr marL="800100" marR="0" lvl="1" indent="-342900" algn="l" rtl="0">
              <a:lnSpc>
                <a:spcPct val="100000"/>
              </a:lnSpc>
              <a:spcBef>
                <a:spcPts val="0"/>
              </a:spcBef>
              <a:spcAft>
                <a:spcPts val="0"/>
              </a:spcAft>
              <a:buClr>
                <a:srgbClr val="0070C0"/>
              </a:buClr>
              <a:buSzPts val="1800"/>
              <a:buFont typeface="Calibri"/>
              <a:buAutoNum type="arabicPeriod"/>
            </a:pPr>
            <a:r>
              <a:rPr lang="en-US" sz="1800" b="0" i="0" u="none" strike="noStrike" cap="none">
                <a:solidFill>
                  <a:srgbClr val="0070C0"/>
                </a:solidFill>
                <a:latin typeface="Cabin"/>
                <a:ea typeface="Cabin"/>
                <a:cs typeface="Cabin"/>
                <a:sym typeface="Cabin"/>
              </a:rPr>
              <a:t>Global Trade </a:t>
            </a:r>
            <a:endParaRPr sz="1400" b="0" i="0" u="none" strike="noStrike" cap="none">
              <a:solidFill>
                <a:srgbClr val="000000"/>
              </a:solidFill>
              <a:latin typeface="Arial"/>
              <a:ea typeface="Arial"/>
              <a:cs typeface="Arial"/>
              <a:sym typeface="Arial"/>
            </a:endParaRPr>
          </a:p>
          <a:p>
            <a:pPr marL="800100" marR="0" lvl="1" indent="-342900" algn="l" rtl="0">
              <a:lnSpc>
                <a:spcPct val="100000"/>
              </a:lnSpc>
              <a:spcBef>
                <a:spcPts val="0"/>
              </a:spcBef>
              <a:spcAft>
                <a:spcPts val="0"/>
              </a:spcAft>
              <a:buClr>
                <a:srgbClr val="FF0000"/>
              </a:buClr>
              <a:buSzPts val="1800"/>
              <a:buFont typeface="Calibri"/>
              <a:buAutoNum type="arabicPeriod"/>
            </a:pPr>
            <a:r>
              <a:rPr lang="en-US" sz="1800" b="0" i="0" u="none" strike="noStrike" cap="none">
                <a:solidFill>
                  <a:srgbClr val="FF0000"/>
                </a:solidFill>
                <a:latin typeface="Cabin"/>
                <a:ea typeface="Cabin"/>
                <a:cs typeface="Cabin"/>
                <a:sym typeface="Cabin"/>
              </a:rPr>
              <a:t>Health </a:t>
            </a:r>
            <a:endParaRPr sz="1400" b="0" i="0" u="none" strike="noStrike" cap="none">
              <a:solidFill>
                <a:srgbClr val="000000"/>
              </a:solidFill>
              <a:latin typeface="Arial"/>
              <a:ea typeface="Arial"/>
              <a:cs typeface="Arial"/>
              <a:sym typeface="Arial"/>
            </a:endParaRPr>
          </a:p>
          <a:p>
            <a:pPr marL="800100" marR="0" lvl="1" indent="-342900" algn="l" rtl="0">
              <a:lnSpc>
                <a:spcPct val="100000"/>
              </a:lnSpc>
              <a:spcBef>
                <a:spcPts val="0"/>
              </a:spcBef>
              <a:spcAft>
                <a:spcPts val="0"/>
              </a:spcAft>
              <a:buClr>
                <a:srgbClr val="FF0000"/>
              </a:buClr>
              <a:buSzPts val="1800"/>
              <a:buFont typeface="Calibri"/>
              <a:buAutoNum type="arabicPeriod"/>
            </a:pPr>
            <a:r>
              <a:rPr lang="en-US" sz="1800" b="0" i="0" u="none" strike="noStrike" cap="none">
                <a:solidFill>
                  <a:srgbClr val="FF0000"/>
                </a:solidFill>
                <a:latin typeface="Cabin"/>
                <a:ea typeface="Cabin"/>
                <a:cs typeface="Cabin"/>
                <a:sym typeface="Cabin"/>
              </a:rPr>
              <a:t>Information &amp; Communication Technologies (ICT)/Digital Media </a:t>
            </a:r>
            <a:endParaRPr sz="1400" b="0" i="0" u="none" strike="noStrike" cap="none">
              <a:solidFill>
                <a:srgbClr val="000000"/>
              </a:solidFill>
              <a:latin typeface="Arial"/>
              <a:ea typeface="Arial"/>
              <a:cs typeface="Arial"/>
              <a:sym typeface="Arial"/>
            </a:endParaRPr>
          </a:p>
          <a:p>
            <a:pPr marL="800100" marR="0" lvl="1" indent="-342900" algn="l" rtl="0">
              <a:lnSpc>
                <a:spcPct val="100000"/>
              </a:lnSpc>
              <a:spcBef>
                <a:spcPts val="0"/>
              </a:spcBef>
              <a:spcAft>
                <a:spcPts val="0"/>
              </a:spcAft>
              <a:buClr>
                <a:srgbClr val="FF0000"/>
              </a:buClr>
              <a:buSzPts val="1800"/>
              <a:buFont typeface="Calibri"/>
              <a:buAutoNum type="arabicPeriod"/>
            </a:pPr>
            <a:r>
              <a:rPr lang="en-US" sz="1800" b="0" i="0" u="none" strike="noStrike" cap="none">
                <a:solidFill>
                  <a:srgbClr val="FF0000"/>
                </a:solidFill>
                <a:latin typeface="Cabin"/>
                <a:ea typeface="Cabin"/>
                <a:cs typeface="Cabin"/>
                <a:sym typeface="Cabin"/>
              </a:rPr>
              <a:t>Life Sciences/Biotech </a:t>
            </a:r>
            <a:endParaRPr sz="1400" b="0" i="0" u="none" strike="noStrike" cap="none">
              <a:solidFill>
                <a:srgbClr val="000000"/>
              </a:solidFill>
              <a:latin typeface="Arial"/>
              <a:ea typeface="Arial"/>
              <a:cs typeface="Arial"/>
              <a:sym typeface="Arial"/>
            </a:endParaRPr>
          </a:p>
          <a:p>
            <a:pPr marL="800100" marR="0" lvl="1" indent="-342900" algn="l" rtl="0">
              <a:lnSpc>
                <a:spcPct val="100000"/>
              </a:lnSpc>
              <a:spcBef>
                <a:spcPts val="0"/>
              </a:spcBef>
              <a:spcAft>
                <a:spcPts val="0"/>
              </a:spcAft>
              <a:buClr>
                <a:schemeClr val="dk1"/>
              </a:buClr>
              <a:buSzPts val="1800"/>
              <a:buFont typeface="Calibri"/>
              <a:buAutoNum type="arabicPeriod"/>
            </a:pPr>
            <a:r>
              <a:rPr lang="en-US" sz="1800" b="0" i="0" u="none" strike="noStrike" cap="none">
                <a:solidFill>
                  <a:schemeClr val="dk1"/>
                </a:solidFill>
                <a:latin typeface="Cabin"/>
                <a:ea typeface="Cabin"/>
                <a:cs typeface="Cabin"/>
                <a:sym typeface="Cabin"/>
              </a:rPr>
              <a:t>Retail/Hospitality/Tourism </a:t>
            </a:r>
            <a:endParaRPr sz="1400" b="0" i="0" u="none" strike="noStrike" cap="none">
              <a:solidFill>
                <a:srgbClr val="000000"/>
              </a:solidFill>
              <a:latin typeface="Arial"/>
              <a:ea typeface="Arial"/>
              <a:cs typeface="Arial"/>
              <a:sym typeface="Arial"/>
            </a:endParaRPr>
          </a:p>
          <a:p>
            <a:pPr marL="800100" marR="0" lvl="1" indent="-342900" algn="l" rtl="0">
              <a:lnSpc>
                <a:spcPct val="100000"/>
              </a:lnSpc>
              <a:spcBef>
                <a:spcPts val="0"/>
              </a:spcBef>
              <a:spcAft>
                <a:spcPts val="0"/>
              </a:spcAft>
              <a:buClr>
                <a:srgbClr val="0070C0"/>
              </a:buClr>
              <a:buSzPts val="1800"/>
              <a:buFont typeface="Calibri"/>
              <a:buAutoNum type="arabicPeriod"/>
            </a:pPr>
            <a:r>
              <a:rPr lang="en-US" sz="1800" b="0" i="0" u="none" strike="noStrike" cap="none">
                <a:solidFill>
                  <a:srgbClr val="0070C0"/>
                </a:solidFill>
                <a:latin typeface="Cabin"/>
                <a:ea typeface="Cabin"/>
                <a:cs typeface="Cabin"/>
                <a:sym typeface="Cabin"/>
              </a:rPr>
              <a:t>Small Business</a:t>
            </a:r>
            <a:endParaRPr sz="1400" b="0" i="0" u="none" strike="noStrike" cap="none">
              <a:solidFill>
                <a:srgbClr val="000000"/>
              </a:solidFill>
              <a:latin typeface="Arial"/>
              <a:ea typeface="Arial"/>
              <a:cs typeface="Arial"/>
              <a:sym typeface="Arial"/>
            </a:endParaRPr>
          </a:p>
          <a:p>
            <a:pPr marL="914400" marR="0" lvl="2"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Cabin"/>
              <a:ea typeface="Cabin"/>
              <a:cs typeface="Cabin"/>
              <a:sym typeface="Cabin"/>
            </a:endParaRPr>
          </a:p>
        </p:txBody>
      </p:sp>
      <p:pic>
        <p:nvPicPr>
          <p:cNvPr id="617" name="Google Shape;617;p90"/>
          <p:cNvPicPr preferRelativeResize="0"/>
          <p:nvPr/>
        </p:nvPicPr>
        <p:blipFill rotWithShape="1">
          <a:blip r:embed="rId6">
            <a:alphaModFix/>
          </a:blip>
          <a:srcRect l="1411" r="1614"/>
          <a:stretch/>
        </p:blipFill>
        <p:spPr>
          <a:xfrm>
            <a:off x="6292625" y="3709625"/>
            <a:ext cx="2313824" cy="2331651"/>
          </a:xfrm>
          <a:prstGeom prst="rect">
            <a:avLst/>
          </a:prstGeom>
          <a:noFill/>
          <a:ln>
            <a:noFill/>
          </a:ln>
        </p:spPr>
      </p:pic>
    </p:spTree>
    <p:extLst>
      <p:ext uri="{BB962C8B-B14F-4D97-AF65-F5344CB8AC3E}">
        <p14:creationId xmlns:p14="http://schemas.microsoft.com/office/powerpoint/2010/main" val="21508099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75"/>
        <p:cNvGrpSpPr/>
        <p:nvPr/>
      </p:nvGrpSpPr>
      <p:grpSpPr>
        <a:xfrm>
          <a:off x="0" y="0"/>
          <a:ext cx="0" cy="0"/>
          <a:chOff x="0" y="0"/>
          <a:chExt cx="0" cy="0"/>
        </a:xfrm>
      </p:grpSpPr>
      <p:sp>
        <p:nvSpPr>
          <p:cNvPr id="476" name="Google Shape;476;p74"/>
          <p:cNvSpPr/>
          <p:nvPr/>
        </p:nvSpPr>
        <p:spPr>
          <a:xfrm>
            <a:off x="3384082" y="225876"/>
            <a:ext cx="5410200" cy="0"/>
          </a:xfrm>
          <a:custGeom>
            <a:avLst/>
            <a:gdLst/>
            <a:ahLst/>
            <a:cxnLst/>
            <a:rect l="l" t="t" r="r" b="b"/>
            <a:pathLst>
              <a:path w="5410200" h="120000" extrusionOk="0">
                <a:moveTo>
                  <a:pt x="0" y="0"/>
                </a:moveTo>
                <a:lnTo>
                  <a:pt x="5410200" y="0"/>
                </a:lnTo>
              </a:path>
            </a:pathLst>
          </a:custGeom>
          <a:noFill/>
          <a:ln w="9525" cap="flat" cmpd="sng">
            <a:solidFill>
              <a:srgbClr val="7FB539"/>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77" name="Google Shape;477;p74"/>
          <p:cNvSpPr/>
          <p:nvPr/>
        </p:nvSpPr>
        <p:spPr>
          <a:xfrm>
            <a:off x="677148" y="5082889"/>
            <a:ext cx="780907" cy="777074"/>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78" name="Google Shape;478;p74"/>
          <p:cNvSpPr/>
          <p:nvPr/>
        </p:nvSpPr>
        <p:spPr>
          <a:xfrm>
            <a:off x="1505121" y="5092204"/>
            <a:ext cx="675705" cy="767759"/>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79" name="Google Shape;479;p74"/>
          <p:cNvSpPr txBox="1"/>
          <p:nvPr/>
        </p:nvSpPr>
        <p:spPr>
          <a:xfrm>
            <a:off x="3187700" y="1374072"/>
            <a:ext cx="5803900" cy="3000821"/>
          </a:xfrm>
          <a:prstGeom prst="rect">
            <a:avLst/>
          </a:prstGeom>
          <a:noFill/>
          <a:ln>
            <a:noFill/>
          </a:ln>
        </p:spPr>
        <p:txBody>
          <a:bodyPr spcFirstLastPara="1" wrap="square" lIns="91425" tIns="45700" rIns="91425" bIns="45700" anchor="t" anchorCtr="0">
            <a:noAutofit/>
          </a:bodyPr>
          <a:lstStyle/>
          <a:p>
            <a:pPr marL="285750" indent="-285750">
              <a:lnSpc>
                <a:spcPct val="150000"/>
              </a:lnSpc>
              <a:buClr>
                <a:schemeClr val="dk1"/>
              </a:buClr>
              <a:buSzPts val="1800"/>
              <a:buFont typeface="Arial"/>
              <a:buChar char="•"/>
            </a:pPr>
            <a:r>
              <a:rPr lang="en-US" dirty="0">
                <a:solidFill>
                  <a:schemeClr val="dk1"/>
                </a:solidFill>
                <a:latin typeface="Cabin"/>
                <a:ea typeface="Cabin"/>
                <a:cs typeface="Cabin"/>
                <a:sym typeface="Cabin"/>
              </a:rPr>
              <a:t>Poverty and Economic Mobility</a:t>
            </a:r>
            <a:endParaRPr lang="en-US" sz="1800" b="0" i="0" u="none" strike="noStrike" cap="none" dirty="0">
              <a:solidFill>
                <a:schemeClr val="dk1"/>
              </a:solidFill>
              <a:latin typeface="Cabin"/>
              <a:ea typeface="Cabin"/>
              <a:cs typeface="Cabin"/>
              <a:sym typeface="Cabin"/>
            </a:endParaRPr>
          </a:p>
          <a:p>
            <a:pPr marL="285750" marR="0" lvl="0" indent="-285750" algn="l" rtl="0">
              <a:lnSpc>
                <a:spcPct val="150000"/>
              </a:lnSpc>
              <a:spcBef>
                <a:spcPts val="0"/>
              </a:spcBef>
              <a:spcAft>
                <a:spcPts val="0"/>
              </a:spcAft>
              <a:buClr>
                <a:schemeClr val="dk1"/>
              </a:buClr>
              <a:buSzPts val="1800"/>
              <a:buFont typeface="Arial"/>
              <a:buChar char="•"/>
            </a:pPr>
            <a:r>
              <a:rPr lang="en-US" sz="1800" b="0" i="0" u="none" strike="noStrike" cap="none" dirty="0">
                <a:solidFill>
                  <a:schemeClr val="dk1"/>
                </a:solidFill>
                <a:latin typeface="Cabin"/>
                <a:ea typeface="Cabin"/>
                <a:cs typeface="Cabin"/>
                <a:sym typeface="Cabin"/>
              </a:rPr>
              <a:t>State economic recovery:  What jobs drive the economy?</a:t>
            </a:r>
            <a:endParaRPr sz="1400" b="0" i="0" u="none" strike="noStrike" cap="none" dirty="0">
              <a:solidFill>
                <a:srgbClr val="000000"/>
              </a:solidFill>
              <a:latin typeface="Arial"/>
              <a:ea typeface="Arial"/>
              <a:cs typeface="Arial"/>
              <a:sym typeface="Arial"/>
            </a:endParaRPr>
          </a:p>
          <a:p>
            <a:pPr marL="285750" indent="-285750">
              <a:lnSpc>
                <a:spcPct val="150000"/>
              </a:lnSpc>
              <a:buClr>
                <a:schemeClr val="dk1"/>
              </a:buClr>
              <a:buSzPts val="1800"/>
              <a:buFont typeface="Arial"/>
              <a:buChar char="•"/>
            </a:pPr>
            <a:r>
              <a:rPr lang="en-US" dirty="0">
                <a:solidFill>
                  <a:schemeClr val="dk1"/>
                </a:solidFill>
                <a:latin typeface="Cabin"/>
                <a:ea typeface="Cabin"/>
                <a:cs typeface="Cabin"/>
                <a:sym typeface="Cabin"/>
              </a:rPr>
              <a:t>Misalignment with the economy</a:t>
            </a:r>
            <a:endParaRPr lang="en-US" sz="1400" dirty="0">
              <a:solidFill>
                <a:srgbClr val="000000"/>
              </a:solidFill>
              <a:latin typeface="Arial"/>
              <a:ea typeface="Arial"/>
              <a:cs typeface="Arial"/>
              <a:sym typeface="Arial"/>
            </a:endParaRPr>
          </a:p>
          <a:p>
            <a:pPr marL="285750" marR="0" lvl="0" indent="-285750" algn="l" rtl="0">
              <a:lnSpc>
                <a:spcPct val="150000"/>
              </a:lnSpc>
              <a:spcBef>
                <a:spcPts val="0"/>
              </a:spcBef>
              <a:spcAft>
                <a:spcPts val="0"/>
              </a:spcAft>
              <a:buClr>
                <a:schemeClr val="dk1"/>
              </a:buClr>
              <a:buSzPts val="1800"/>
              <a:buFont typeface="Arial"/>
              <a:buChar char="•"/>
            </a:pPr>
            <a:r>
              <a:rPr lang="en-US" sz="1800" b="0" i="0" u="none" strike="noStrike" cap="none" dirty="0">
                <a:solidFill>
                  <a:schemeClr val="dk1"/>
                </a:solidFill>
                <a:latin typeface="Cabin"/>
                <a:ea typeface="Cabin"/>
                <a:cs typeface="Cabin"/>
                <a:sym typeface="Cabin"/>
              </a:rPr>
              <a:t>Need for </a:t>
            </a:r>
            <a:r>
              <a:rPr lang="en-US" sz="1800" b="0" i="1" u="none" strike="noStrike" cap="none" dirty="0">
                <a:solidFill>
                  <a:schemeClr val="dk1"/>
                </a:solidFill>
                <a:latin typeface="Cabin"/>
                <a:ea typeface="Cabin"/>
                <a:cs typeface="Cabin"/>
                <a:sym typeface="Cabin"/>
              </a:rPr>
              <a:t>skilling, </a:t>
            </a:r>
            <a:r>
              <a:rPr lang="en-US" sz="1800" b="0" i="1" u="none" strike="noStrike" cap="none" dirty="0" err="1">
                <a:solidFill>
                  <a:schemeClr val="dk1"/>
                </a:solidFill>
                <a:latin typeface="Cabin"/>
                <a:ea typeface="Cabin"/>
                <a:cs typeface="Cabin"/>
                <a:sym typeface="Cabin"/>
              </a:rPr>
              <a:t>upskilling</a:t>
            </a:r>
            <a:r>
              <a:rPr lang="en-US" sz="1800" b="0" i="1" u="none" strike="noStrike" cap="none" dirty="0">
                <a:solidFill>
                  <a:schemeClr val="dk1"/>
                </a:solidFill>
                <a:latin typeface="Cabin"/>
                <a:ea typeface="Cabin"/>
                <a:cs typeface="Cabin"/>
                <a:sym typeface="Cabin"/>
              </a:rPr>
              <a:t>, reskilling</a:t>
            </a:r>
            <a:endParaRPr sz="1400" b="0" i="0" u="none" strike="noStrike" cap="none" dirty="0">
              <a:solidFill>
                <a:srgbClr val="000000"/>
              </a:solidFill>
              <a:latin typeface="Arial"/>
              <a:ea typeface="Arial"/>
              <a:cs typeface="Arial"/>
              <a:sym typeface="Arial"/>
            </a:endParaRPr>
          </a:p>
          <a:p>
            <a:pPr marL="285750" marR="0" lvl="0" indent="-285750" algn="l" rtl="0">
              <a:lnSpc>
                <a:spcPct val="150000"/>
              </a:lnSpc>
              <a:spcBef>
                <a:spcPts val="0"/>
              </a:spcBef>
              <a:spcAft>
                <a:spcPts val="0"/>
              </a:spcAft>
              <a:buClr>
                <a:schemeClr val="dk1"/>
              </a:buClr>
              <a:buSzPts val="1800"/>
              <a:buFont typeface="Arial"/>
              <a:buChar char="•"/>
            </a:pPr>
            <a:r>
              <a:rPr lang="en-US" sz="1800" b="0" i="0" u="none" strike="noStrike" cap="none" dirty="0">
                <a:solidFill>
                  <a:schemeClr val="dk1"/>
                </a:solidFill>
                <a:latin typeface="Cabin"/>
                <a:ea typeface="Cabin"/>
                <a:cs typeface="Cabin"/>
                <a:sym typeface="Cabin"/>
              </a:rPr>
              <a:t>21</a:t>
            </a:r>
            <a:r>
              <a:rPr lang="en-US" sz="1800" b="0" i="0" u="none" strike="noStrike" cap="none" baseline="30000" dirty="0">
                <a:solidFill>
                  <a:schemeClr val="dk1"/>
                </a:solidFill>
                <a:latin typeface="Cabin"/>
                <a:ea typeface="Cabin"/>
                <a:cs typeface="Cabin"/>
                <a:sym typeface="Cabin"/>
              </a:rPr>
              <a:t>st</a:t>
            </a:r>
            <a:r>
              <a:rPr lang="en-US" sz="1800" b="0" i="0" u="none" strike="noStrike" cap="none" dirty="0">
                <a:solidFill>
                  <a:schemeClr val="dk1"/>
                </a:solidFill>
                <a:latin typeface="Cabin"/>
                <a:ea typeface="Cabin"/>
                <a:cs typeface="Cabin"/>
                <a:sym typeface="Cabin"/>
              </a:rPr>
              <a:t>-Century Skills Employability Skills and Core Competencies</a:t>
            </a:r>
            <a:endParaRPr sz="1400" b="0" i="0" u="none" strike="noStrike" cap="none" dirty="0">
              <a:solidFill>
                <a:srgbClr val="000000"/>
              </a:solidFill>
              <a:latin typeface="Arial"/>
              <a:ea typeface="Arial"/>
              <a:cs typeface="Arial"/>
              <a:sym typeface="Arial"/>
            </a:endParaRPr>
          </a:p>
        </p:txBody>
      </p:sp>
      <p:sp>
        <p:nvSpPr>
          <p:cNvPr id="480" name="Google Shape;480;p74"/>
          <p:cNvSpPr txBox="1"/>
          <p:nvPr/>
        </p:nvSpPr>
        <p:spPr>
          <a:xfrm>
            <a:off x="3187700" y="102765"/>
            <a:ext cx="5803900" cy="123111"/>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800"/>
              <a:buFont typeface="Arial"/>
              <a:buNone/>
            </a:pPr>
            <a:r>
              <a:rPr lang="en-US" sz="800" b="0" i="0" u="none" strike="noStrike" cap="none">
                <a:solidFill>
                  <a:srgbClr val="0C959E"/>
                </a:solidFill>
                <a:latin typeface="Avenir"/>
                <a:ea typeface="Avenir"/>
                <a:cs typeface="Avenir"/>
                <a:sym typeface="Avenir"/>
              </a:rPr>
              <a:t>San Diego &amp; Imperial Counties Regional Consortium</a:t>
            </a:r>
            <a:endParaRPr sz="1400" b="0" i="0" u="none" strike="noStrike" cap="none">
              <a:solidFill>
                <a:srgbClr val="000000"/>
              </a:solidFill>
              <a:latin typeface="Arial"/>
              <a:ea typeface="Arial"/>
              <a:cs typeface="Arial"/>
              <a:sym typeface="Arial"/>
            </a:endParaRPr>
          </a:p>
        </p:txBody>
      </p:sp>
      <p:sp>
        <p:nvSpPr>
          <p:cNvPr id="482" name="Google Shape;482;p74" descr="Image result for education and the economy pictures"/>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83" name="Google Shape;483;p74" descr="Image result for education and the economy pictures"/>
          <p:cNvSpPr/>
          <p:nvPr/>
        </p:nvSpPr>
        <p:spPr>
          <a:xfrm>
            <a:off x="304972" y="28532"/>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484" name="Google Shape;484;p74" descr="Exhibit 1: Students require 16 skills for the 21st century   "/>
          <p:cNvPicPr preferRelativeResize="0"/>
          <p:nvPr/>
        </p:nvPicPr>
        <p:blipFill rotWithShape="1">
          <a:blip r:embed="rId5">
            <a:alphaModFix/>
          </a:blip>
          <a:srcRect/>
          <a:stretch/>
        </p:blipFill>
        <p:spPr>
          <a:xfrm>
            <a:off x="155575" y="1583069"/>
            <a:ext cx="2749340" cy="1905000"/>
          </a:xfrm>
          <a:prstGeom prst="rect">
            <a:avLst/>
          </a:prstGeom>
          <a:noFill/>
          <a:ln>
            <a:noFill/>
          </a:ln>
        </p:spPr>
      </p:pic>
      <p:sp>
        <p:nvSpPr>
          <p:cNvPr id="485" name="Google Shape;485;p74"/>
          <p:cNvSpPr txBox="1"/>
          <p:nvPr/>
        </p:nvSpPr>
        <p:spPr>
          <a:xfrm>
            <a:off x="286006" y="1066800"/>
            <a:ext cx="2822953" cy="33855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FFFF00"/>
                </a:solidFill>
                <a:latin typeface="Cabin"/>
                <a:ea typeface="Cabin"/>
                <a:cs typeface="Cabin"/>
                <a:sym typeface="Cabin"/>
              </a:rPr>
              <a:t>Education &amp; the Economy</a:t>
            </a: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37623345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75"/>
        <p:cNvGrpSpPr/>
        <p:nvPr/>
      </p:nvGrpSpPr>
      <p:grpSpPr>
        <a:xfrm>
          <a:off x="0" y="0"/>
          <a:ext cx="0" cy="0"/>
          <a:chOff x="0" y="0"/>
          <a:chExt cx="0" cy="0"/>
        </a:xfrm>
      </p:grpSpPr>
      <p:sp>
        <p:nvSpPr>
          <p:cNvPr id="676" name="Google Shape;676;p95"/>
          <p:cNvSpPr txBox="1">
            <a:spLocks noGrp="1"/>
          </p:cNvSpPr>
          <p:nvPr>
            <p:ph type="body" idx="1"/>
          </p:nvPr>
        </p:nvSpPr>
        <p:spPr>
          <a:xfrm>
            <a:off x="152400" y="1447800"/>
            <a:ext cx="2819400" cy="1538883"/>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2000" b="1" i="0" u="none" strike="noStrike" cap="none">
                <a:solidFill>
                  <a:srgbClr val="FFFF00"/>
                </a:solidFill>
                <a:latin typeface="Cabin"/>
                <a:ea typeface="Cabin"/>
                <a:cs typeface="Cabin"/>
                <a:sym typeface="Cabin"/>
              </a:rPr>
              <a:t>Strong Workforce </a:t>
            </a:r>
            <a:endParaRPr sz="1800" b="0" i="0" u="none" strike="noStrike" cap="none">
              <a:solidFill>
                <a:srgbClr val="58595B"/>
              </a:solidFill>
              <a:latin typeface="Open Sans"/>
              <a:ea typeface="Open Sans"/>
              <a:cs typeface="Open Sans"/>
              <a:sym typeface="Open Sans"/>
            </a:endParaRPr>
          </a:p>
          <a:p>
            <a:pPr marL="0" marR="0" lvl="0" indent="0" algn="ctr" rtl="0">
              <a:lnSpc>
                <a:spcPct val="100000"/>
              </a:lnSpc>
              <a:spcBef>
                <a:spcPts val="0"/>
              </a:spcBef>
              <a:spcAft>
                <a:spcPts val="0"/>
              </a:spcAft>
              <a:buClr>
                <a:srgbClr val="000000"/>
              </a:buClr>
              <a:buSzPts val="1400"/>
              <a:buFont typeface="Arial"/>
              <a:buNone/>
            </a:pPr>
            <a:endParaRPr sz="2000" b="1" i="0" u="none" strike="noStrike" cap="none">
              <a:solidFill>
                <a:srgbClr val="FFFF00"/>
              </a:solidFill>
              <a:latin typeface="Cabin"/>
              <a:ea typeface="Cabin"/>
              <a:cs typeface="Cabin"/>
              <a:sym typeface="Cabin"/>
            </a:endParaRPr>
          </a:p>
          <a:p>
            <a:pPr marL="0" marR="0" lvl="0" indent="0" algn="ctr" rtl="0">
              <a:lnSpc>
                <a:spcPct val="100000"/>
              </a:lnSpc>
              <a:spcBef>
                <a:spcPts val="0"/>
              </a:spcBef>
              <a:spcAft>
                <a:spcPts val="0"/>
              </a:spcAft>
              <a:buClr>
                <a:srgbClr val="000000"/>
              </a:buClr>
              <a:buSzPts val="1400"/>
              <a:buFont typeface="Arial"/>
              <a:buNone/>
            </a:pPr>
            <a:r>
              <a:rPr lang="en-US" sz="2000" b="1" i="0" u="none" strike="noStrike" cap="none">
                <a:solidFill>
                  <a:srgbClr val="FFFF00"/>
                </a:solidFill>
                <a:latin typeface="Cabin"/>
                <a:ea typeface="Cabin"/>
                <a:cs typeface="Cabin"/>
                <a:sym typeface="Cabin"/>
              </a:rPr>
              <a:t>Regional</a:t>
            </a:r>
            <a:endParaRPr sz="1800" b="0" i="0" u="none" strike="noStrike" cap="none">
              <a:solidFill>
                <a:srgbClr val="58595B"/>
              </a:solidFill>
              <a:latin typeface="Open Sans"/>
              <a:ea typeface="Open Sans"/>
              <a:cs typeface="Open Sans"/>
              <a:sym typeface="Open Sans"/>
            </a:endParaRPr>
          </a:p>
          <a:p>
            <a:pPr marL="0" marR="0" lvl="0" indent="0" algn="ctr" rtl="0">
              <a:lnSpc>
                <a:spcPct val="100000"/>
              </a:lnSpc>
              <a:spcBef>
                <a:spcPts val="0"/>
              </a:spcBef>
              <a:spcAft>
                <a:spcPts val="0"/>
              </a:spcAft>
              <a:buClr>
                <a:srgbClr val="000000"/>
              </a:buClr>
              <a:buSzPts val="1400"/>
              <a:buFont typeface="Arial"/>
              <a:buNone/>
            </a:pPr>
            <a:r>
              <a:rPr lang="en-US" sz="2000" b="1" i="0" u="none" strike="noStrike" cap="none">
                <a:solidFill>
                  <a:srgbClr val="FFFF00"/>
                </a:solidFill>
                <a:latin typeface="Cabin"/>
                <a:ea typeface="Cabin"/>
                <a:cs typeface="Cabin"/>
                <a:sym typeface="Cabin"/>
              </a:rPr>
              <a:t> </a:t>
            </a:r>
            <a:endParaRPr sz="1800" b="0" i="0" u="none" strike="noStrike" cap="none">
              <a:solidFill>
                <a:srgbClr val="58595B"/>
              </a:solidFill>
              <a:latin typeface="Open Sans"/>
              <a:ea typeface="Open Sans"/>
              <a:cs typeface="Open Sans"/>
              <a:sym typeface="Open Sans"/>
            </a:endParaRPr>
          </a:p>
          <a:p>
            <a:pPr marL="0" marR="0" lvl="0" indent="0" algn="ctr" rtl="0">
              <a:lnSpc>
                <a:spcPct val="100000"/>
              </a:lnSpc>
              <a:spcBef>
                <a:spcPts val="0"/>
              </a:spcBef>
              <a:spcAft>
                <a:spcPts val="0"/>
              </a:spcAft>
              <a:buClr>
                <a:srgbClr val="000000"/>
              </a:buClr>
              <a:buSzPts val="1400"/>
              <a:buFont typeface="Arial"/>
              <a:buNone/>
            </a:pPr>
            <a:r>
              <a:rPr lang="en-US" sz="2000" b="1" i="0" u="none" strike="noStrike" cap="none">
                <a:solidFill>
                  <a:srgbClr val="FFFF00"/>
                </a:solidFill>
                <a:latin typeface="Cabin"/>
                <a:ea typeface="Cabin"/>
                <a:cs typeface="Cabin"/>
                <a:sym typeface="Cabin"/>
              </a:rPr>
              <a:t>Implementation</a:t>
            </a:r>
            <a:endParaRPr sz="1800" b="0" i="0" u="none" strike="noStrike" cap="none">
              <a:solidFill>
                <a:srgbClr val="58595B"/>
              </a:solidFill>
              <a:latin typeface="Open Sans"/>
              <a:ea typeface="Open Sans"/>
              <a:cs typeface="Open Sans"/>
              <a:sym typeface="Open Sans"/>
            </a:endParaRPr>
          </a:p>
        </p:txBody>
      </p:sp>
      <p:pic>
        <p:nvPicPr>
          <p:cNvPr id="678" name="Google Shape;678;p95"/>
          <p:cNvPicPr preferRelativeResize="0"/>
          <p:nvPr/>
        </p:nvPicPr>
        <p:blipFill>
          <a:blip r:embed="rId3">
            <a:alphaModFix/>
          </a:blip>
          <a:stretch>
            <a:fillRect/>
          </a:stretch>
        </p:blipFill>
        <p:spPr>
          <a:xfrm>
            <a:off x="3108950" y="517300"/>
            <a:ext cx="5931725" cy="4965149"/>
          </a:xfrm>
          <a:prstGeom prst="rect">
            <a:avLst/>
          </a:prstGeom>
          <a:noFill/>
          <a:ln>
            <a:noFill/>
          </a:ln>
        </p:spPr>
      </p:pic>
    </p:spTree>
    <p:extLst>
      <p:ext uri="{BB962C8B-B14F-4D97-AF65-F5344CB8AC3E}">
        <p14:creationId xmlns:p14="http://schemas.microsoft.com/office/powerpoint/2010/main" val="37859983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82"/>
        <p:cNvGrpSpPr/>
        <p:nvPr/>
      </p:nvGrpSpPr>
      <p:grpSpPr>
        <a:xfrm>
          <a:off x="0" y="0"/>
          <a:ext cx="0" cy="0"/>
          <a:chOff x="0" y="0"/>
          <a:chExt cx="0" cy="0"/>
        </a:xfrm>
      </p:grpSpPr>
      <p:pic>
        <p:nvPicPr>
          <p:cNvPr id="683" name="Google Shape;683;p96" descr="Related image"/>
          <p:cNvPicPr preferRelativeResize="0"/>
          <p:nvPr/>
        </p:nvPicPr>
        <p:blipFill rotWithShape="1">
          <a:blip r:embed="rId3">
            <a:alphaModFix/>
          </a:blip>
          <a:srcRect/>
          <a:stretch/>
        </p:blipFill>
        <p:spPr>
          <a:xfrm>
            <a:off x="4387803" y="4773149"/>
            <a:ext cx="432047" cy="576064"/>
          </a:xfrm>
          <a:prstGeom prst="rect">
            <a:avLst/>
          </a:prstGeom>
          <a:noFill/>
          <a:ln>
            <a:noFill/>
          </a:ln>
        </p:spPr>
      </p:pic>
      <p:pic>
        <p:nvPicPr>
          <p:cNvPr id="684" name="Google Shape;684;p96"/>
          <p:cNvPicPr preferRelativeResize="0"/>
          <p:nvPr/>
        </p:nvPicPr>
        <p:blipFill rotWithShape="1">
          <a:blip r:embed="rId4">
            <a:alphaModFix/>
          </a:blip>
          <a:srcRect/>
          <a:stretch/>
        </p:blipFill>
        <p:spPr>
          <a:xfrm>
            <a:off x="375056" y="0"/>
            <a:ext cx="8246429" cy="6874933"/>
          </a:xfrm>
          <a:prstGeom prst="rect">
            <a:avLst/>
          </a:prstGeom>
          <a:noFill/>
          <a:ln>
            <a:noFill/>
          </a:ln>
        </p:spPr>
      </p:pic>
    </p:spTree>
    <p:extLst>
      <p:ext uri="{BB962C8B-B14F-4D97-AF65-F5344CB8AC3E}">
        <p14:creationId xmlns:p14="http://schemas.microsoft.com/office/powerpoint/2010/main" val="12027806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3539" y="934944"/>
            <a:ext cx="7795922" cy="1186993"/>
          </a:xfrm>
        </p:spPr>
        <p:txBody>
          <a:bodyPr>
            <a:normAutofit/>
          </a:bodyPr>
          <a:lstStyle/>
          <a:p>
            <a:pPr algn="ctr"/>
            <a:r>
              <a:rPr lang="en-US" sz="3600" b="1" dirty="0">
                <a:latin typeface="Corbel"/>
                <a:ea typeface="Corbel" charset="0"/>
                <a:cs typeface="Corbel"/>
              </a:rPr>
              <a:t>Regional Work Groups</a:t>
            </a:r>
          </a:p>
        </p:txBody>
      </p:sp>
      <p:sp>
        <p:nvSpPr>
          <p:cNvPr id="3" name="Content Placeholder 2"/>
          <p:cNvSpPr>
            <a:spLocks noGrp="1"/>
          </p:cNvSpPr>
          <p:nvPr>
            <p:ph idx="1"/>
          </p:nvPr>
        </p:nvSpPr>
        <p:spPr>
          <a:xfrm>
            <a:off x="459142" y="2010685"/>
            <a:ext cx="8260318" cy="3896463"/>
          </a:xfrm>
        </p:spPr>
        <p:txBody>
          <a:bodyPr vert="horz" lIns="91440" tIns="45720" rIns="91440" bIns="45720" rtlCol="0" anchor="t">
            <a:normAutofit/>
          </a:bodyPr>
          <a:lstStyle/>
          <a:p>
            <a:endParaRPr lang="en-US" sz="2400" dirty="0">
              <a:latin typeface="Corbel" charset="0"/>
              <a:ea typeface="Corbel" charset="0"/>
              <a:cs typeface="Corbel" charset="0"/>
            </a:endParaRPr>
          </a:p>
          <a:p>
            <a:endParaRPr lang="en-US" sz="2400" dirty="0">
              <a:latin typeface="Corbel" charset="0"/>
              <a:ea typeface="Corbel" charset="0"/>
              <a:cs typeface="Corbel" charset="0"/>
            </a:endParaRPr>
          </a:p>
        </p:txBody>
      </p:sp>
      <p:sp>
        <p:nvSpPr>
          <p:cNvPr id="4" name="Content Placeholder 2">
            <a:extLst>
              <a:ext uri="{FF2B5EF4-FFF2-40B4-BE49-F238E27FC236}">
                <a16:creationId xmlns:a16="http://schemas.microsoft.com/office/drawing/2014/main" xmlns="" id="{E75565EE-1886-4BCB-948B-CE98105EC3B2}"/>
              </a:ext>
            </a:extLst>
          </p:cNvPr>
          <p:cNvSpPr txBox="1">
            <a:spLocks/>
          </p:cNvSpPr>
          <p:nvPr/>
        </p:nvSpPr>
        <p:spPr>
          <a:xfrm>
            <a:off x="1077462" y="2163085"/>
            <a:ext cx="7794398" cy="3896463"/>
          </a:xfrm>
          <a:prstGeom prst="rect">
            <a:avLst/>
          </a:prstGeom>
          <a:ln>
            <a:noFill/>
          </a:ln>
        </p:spPr>
        <p:txBody>
          <a:bodyPr vert="horz" lIns="91440" tIns="45720" rIns="91440" bIns="45720" rtlCol="0" anchor="t">
            <a:normAutofit/>
          </a:bodyPr>
          <a:lstStyle>
            <a:lvl1pPr marL="0" indent="0" algn="l" defTabSz="914377" rtl="0" eaLnBrk="1" latinLnBrk="0" hangingPunct="1">
              <a:lnSpc>
                <a:spcPct val="90000"/>
              </a:lnSpc>
              <a:spcBef>
                <a:spcPts val="1000"/>
              </a:spcBef>
              <a:buFontTx/>
              <a:buNone/>
              <a:defRPr sz="2800" b="0" kern="1200">
                <a:solidFill>
                  <a:schemeClr val="tx2"/>
                </a:solidFill>
                <a:latin typeface="Arial" charset="0"/>
                <a:ea typeface="Arial" charset="0"/>
                <a:cs typeface="Arial" charset="0"/>
              </a:defRPr>
            </a:lvl1pPr>
            <a:lvl2pPr marL="685783" indent="-228594" algn="l" defTabSz="914377" rtl="0" eaLnBrk="1" latinLnBrk="0" hangingPunct="1">
              <a:lnSpc>
                <a:spcPct val="90000"/>
              </a:lnSpc>
              <a:spcBef>
                <a:spcPts val="1000"/>
              </a:spcBef>
              <a:buFont typeface="Arial"/>
              <a:buChar char="•"/>
              <a:defRPr sz="2400" b="0" kern="1200">
                <a:solidFill>
                  <a:schemeClr val="tx2"/>
                </a:solidFill>
                <a:latin typeface="Arial" charset="0"/>
                <a:ea typeface="Arial" charset="0"/>
                <a:cs typeface="Arial" charset="0"/>
              </a:defRPr>
            </a:lvl2pPr>
            <a:lvl3pPr marL="1142971" indent="-228594" algn="l" defTabSz="914377" rtl="0" eaLnBrk="1" latinLnBrk="0" hangingPunct="1">
              <a:lnSpc>
                <a:spcPct val="90000"/>
              </a:lnSpc>
              <a:spcBef>
                <a:spcPts val="1100"/>
              </a:spcBef>
              <a:buFont typeface="Meiryo-Bold" charset="-128"/>
              <a:buChar char="►"/>
              <a:defRPr sz="1600" b="0" kern="1200">
                <a:solidFill>
                  <a:schemeClr val="accent1"/>
                </a:solidFill>
                <a:latin typeface="Arial" charset="0"/>
                <a:ea typeface="Arial" charset="0"/>
                <a:cs typeface="Arial" charset="0"/>
              </a:defRPr>
            </a:lvl3pPr>
            <a:lvl4pPr marL="1600160" indent="-182875" algn="l" defTabSz="914377" rtl="0" eaLnBrk="1" latinLnBrk="0" hangingPunct="1">
              <a:lnSpc>
                <a:spcPct val="90000"/>
              </a:lnSpc>
              <a:spcBef>
                <a:spcPts val="1100"/>
              </a:spcBef>
              <a:buFont typeface=".AppleSystemUIFont" charset="-120"/>
              <a:buChar char="−"/>
              <a:defRPr sz="1600" b="0" kern="1200">
                <a:solidFill>
                  <a:schemeClr val="accent1"/>
                </a:solidFill>
                <a:latin typeface="Arial" charset="0"/>
                <a:ea typeface="Arial" charset="0"/>
                <a:cs typeface="Arial" charset="0"/>
              </a:defRPr>
            </a:lvl4pPr>
            <a:lvl5pPr marL="2057349" indent="-228594" algn="l" defTabSz="914377" rtl="0" eaLnBrk="1" latinLnBrk="0" hangingPunct="1">
              <a:lnSpc>
                <a:spcPct val="90000"/>
              </a:lnSpc>
              <a:spcBef>
                <a:spcPts val="500"/>
              </a:spcBef>
              <a:buFont typeface="Arial"/>
              <a:buChar char="•"/>
              <a:defRPr sz="1800" kern="1200">
                <a:solidFill>
                  <a:schemeClr val="tx2"/>
                </a:solidFill>
                <a:latin typeface="Arial" charset="0"/>
                <a:ea typeface="Arial" charset="0"/>
                <a:cs typeface="Arial" charset="0"/>
              </a:defRPr>
            </a:lvl5pPr>
            <a:lvl6pPr marL="2514537"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514350" indent="-514350">
              <a:buFontTx/>
              <a:buAutoNum type="arabicPeriod"/>
            </a:pPr>
            <a:r>
              <a:rPr lang="en-US" b="1" dirty="0">
                <a:solidFill>
                  <a:schemeClr val="tx1"/>
                </a:solidFill>
                <a:latin typeface="Corbel" charset="0"/>
                <a:ea typeface="Corbel" charset="0"/>
                <a:cs typeface="Corbel" charset="0"/>
              </a:rPr>
              <a:t>Career Pathways</a:t>
            </a:r>
          </a:p>
          <a:p>
            <a:pPr marL="514350" indent="-514350">
              <a:buFontTx/>
              <a:buAutoNum type="arabicPeriod"/>
            </a:pPr>
            <a:r>
              <a:rPr lang="en-US" b="1" dirty="0">
                <a:solidFill>
                  <a:schemeClr val="tx1"/>
                </a:solidFill>
                <a:latin typeface="Corbel" charset="0"/>
                <a:ea typeface="Corbel" charset="0"/>
                <a:cs typeface="Corbel" charset="0"/>
              </a:rPr>
              <a:t>MS/HS Engagement</a:t>
            </a:r>
          </a:p>
          <a:p>
            <a:pPr marL="514350" indent="-514350">
              <a:buFontTx/>
              <a:buAutoNum type="arabicPeriod"/>
            </a:pPr>
            <a:r>
              <a:rPr lang="en-US" b="1" dirty="0">
                <a:solidFill>
                  <a:schemeClr val="tx1"/>
                </a:solidFill>
                <a:latin typeface="Corbel" charset="0"/>
                <a:ea typeface="Corbel" charset="0"/>
                <a:cs typeface="Corbel" charset="0"/>
              </a:rPr>
              <a:t>Pathway Navigation</a:t>
            </a:r>
          </a:p>
          <a:p>
            <a:pPr marL="514350" indent="-514350">
              <a:buFontTx/>
              <a:buAutoNum type="arabicPeriod"/>
            </a:pPr>
            <a:r>
              <a:rPr lang="en-US" b="1" dirty="0">
                <a:solidFill>
                  <a:srgbClr val="FF0000"/>
                </a:solidFill>
                <a:latin typeface="Corbel" charset="0"/>
                <a:ea typeface="Corbel" charset="0"/>
                <a:cs typeface="Corbel" charset="0"/>
              </a:rPr>
              <a:t>WBL and Job Placement</a:t>
            </a:r>
          </a:p>
          <a:p>
            <a:pPr marL="514350" indent="-514350">
              <a:buFontTx/>
              <a:buAutoNum type="arabicPeriod"/>
            </a:pPr>
            <a:r>
              <a:rPr lang="en-US" b="1" dirty="0">
                <a:solidFill>
                  <a:schemeClr val="tx1"/>
                </a:solidFill>
                <a:latin typeface="Corbel" charset="0"/>
                <a:ea typeface="Corbel" charset="0"/>
                <a:cs typeface="Corbel" charset="0"/>
              </a:rPr>
              <a:t>Tutoring</a:t>
            </a:r>
          </a:p>
          <a:p>
            <a:pPr marL="514350" indent="-514350">
              <a:buFontTx/>
              <a:buAutoNum type="arabicPeriod"/>
            </a:pPr>
            <a:r>
              <a:rPr lang="en-US" b="1" dirty="0">
                <a:solidFill>
                  <a:schemeClr val="tx1"/>
                </a:solidFill>
                <a:latin typeface="Corbel" charset="0"/>
                <a:ea typeface="Corbel" charset="0"/>
                <a:cs typeface="Corbel" charset="0"/>
              </a:rPr>
              <a:t>Employer Engagement</a:t>
            </a:r>
          </a:p>
          <a:p>
            <a:pPr marL="514350" indent="-514350">
              <a:buFontTx/>
              <a:buAutoNum type="arabicPeriod"/>
            </a:pPr>
            <a:r>
              <a:rPr lang="en-US" b="1" dirty="0">
                <a:solidFill>
                  <a:schemeClr val="tx1"/>
                </a:solidFill>
                <a:latin typeface="Corbel" charset="0"/>
                <a:ea typeface="Corbel" charset="0"/>
                <a:cs typeface="Corbel" charset="0"/>
              </a:rPr>
              <a:t>Deputy Sector Navigators</a:t>
            </a:r>
          </a:p>
          <a:p>
            <a:endParaRPr lang="en-US" sz="2400" dirty="0">
              <a:latin typeface="Corbel" charset="0"/>
              <a:ea typeface="Corbel" charset="0"/>
              <a:cs typeface="Corbel" charset="0"/>
            </a:endParaRPr>
          </a:p>
          <a:p>
            <a:endParaRPr lang="en-US" sz="2400" dirty="0">
              <a:latin typeface="Corbel" charset="0"/>
              <a:ea typeface="Corbel" charset="0"/>
              <a:cs typeface="Corbel" charset="0"/>
            </a:endParaRPr>
          </a:p>
        </p:txBody>
      </p:sp>
    </p:spTree>
    <p:extLst>
      <p:ext uri="{BB962C8B-B14F-4D97-AF65-F5344CB8AC3E}">
        <p14:creationId xmlns:p14="http://schemas.microsoft.com/office/powerpoint/2010/main" val="3708412521"/>
      </p:ext>
    </p:extLst>
  </p:cSld>
  <p:clrMapOvr>
    <a:masterClrMapping/>
  </p:clrMapOvr>
</p:sld>
</file>

<file path=ppt/theme/theme1.xml><?xml version="1.0" encoding="utf-8"?>
<a:theme xmlns:a="http://schemas.openxmlformats.org/drawingml/2006/main" name="Base Slide">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lIns="91440" tIns="45720" rIns="91440" bIns="45720" rtlCol="0">
        <a:normAutofit/>
      </a:bodyPr>
      <a:lstStyle>
        <a:defPPr>
          <a:defRPr dirty="0"/>
        </a:defPPr>
      </a:lstStyle>
    </a:txDef>
  </a:objectDefaults>
  <a:extraClrSchemeLst/>
  <a:extLst>
    <a:ext uri="{05A4C25C-085E-4340-85A3-A5531E510DB2}">
      <thm15:themeFamily xmlns:thm15="http://schemas.microsoft.com/office/thememl/2012/main" xmlns="" name="WestEd Agency Powerpoint Template - HS and POSTSECONDARY" id="{7DFA30E6-C27C-6640-9A6E-E009AC9C2BBA}" vid="{D20F524D-E69D-3440-8ABA-F93C9B19899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2960</TotalTime>
  <Words>2519</Words>
  <Application>Microsoft Macintosh PowerPoint</Application>
  <PresentationFormat>On-screen Show (4:3)</PresentationFormat>
  <Paragraphs>341</Paragraphs>
  <Slides>35</Slides>
  <Notes>30</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Base Slide</vt:lpstr>
      <vt:lpstr>PowerPoint Presentation</vt:lpstr>
      <vt:lpstr>Agenda</vt:lpstr>
      <vt:lpstr>Introductions</vt:lpstr>
      <vt:lpstr>Overview</vt:lpstr>
      <vt:lpstr>PowerPoint Presentation</vt:lpstr>
      <vt:lpstr>PowerPoint Presentation</vt:lpstr>
      <vt:lpstr>PowerPoint Presentation</vt:lpstr>
      <vt:lpstr>PowerPoint Presentation</vt:lpstr>
      <vt:lpstr>Regional Work Groups</vt:lpstr>
      <vt:lpstr>Work-based Learning  A continuum of experiences that support career awareness, career exploration, and career preparation, through engagement with employers and real work opportunities. </vt:lpstr>
      <vt:lpstr>21st Century Skills and Core Competencies</vt:lpstr>
      <vt:lpstr>Strong Workforce Metrics and  Leading Indicators</vt:lpstr>
      <vt:lpstr>RFAs</vt:lpstr>
      <vt:lpstr>Role of the Single Point of Contact </vt:lpstr>
      <vt:lpstr>Two Kinds of Assessments</vt:lpstr>
      <vt:lpstr>Purpose of the Surveys</vt:lpstr>
      <vt:lpstr>Key Survey Features</vt:lpstr>
      <vt:lpstr>Purpose of the Inventory</vt:lpstr>
      <vt:lpstr>Description of the Assessments:  Online Surveys and Inventory </vt:lpstr>
      <vt:lpstr>Applied and WBL Surveys </vt:lpstr>
      <vt:lpstr>Faculty Survey</vt:lpstr>
      <vt:lpstr>PowerPoint Presentation</vt:lpstr>
      <vt:lpstr>College Perspective Survey</vt:lpstr>
      <vt:lpstr>PowerPoint Presentation</vt:lpstr>
      <vt:lpstr>Inventory of Applied and Work-Based Learning Opportunities Offered</vt:lpstr>
      <vt:lpstr>PowerPoint Presentation</vt:lpstr>
      <vt:lpstr>21st Century Skills and Core  Competencies Faculty Survey</vt:lpstr>
      <vt:lpstr>PowerPoint Presentation</vt:lpstr>
      <vt:lpstr>Survey Administration Process</vt:lpstr>
      <vt:lpstr>Survey Administration Process</vt:lpstr>
      <vt:lpstr>Inventory Administration Process</vt:lpstr>
      <vt:lpstr>PowerPoint Presentation</vt:lpstr>
      <vt:lpstr>Implementation Discussion </vt:lpstr>
      <vt:lpstr>Questions?</vt:lpstr>
      <vt:lpstr>Thank you!</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Greg Hill Jr</dc:creator>
  <cp:lastModifiedBy>Kerry Headington</cp:lastModifiedBy>
  <cp:revision>202</cp:revision>
  <dcterms:created xsi:type="dcterms:W3CDTF">2017-10-03T12:12:22Z</dcterms:created>
  <dcterms:modified xsi:type="dcterms:W3CDTF">2018-10-05T20:59:49Z</dcterms:modified>
</cp:coreProperties>
</file>