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48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64D53-763A-4B3C-B725-4262277CF402}" type="datetimeFigureOut">
              <a:rPr lang="en-US" smtClean="0"/>
              <a:t>4/15/19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3BFCB-DD36-49BD-927A-8786BC42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8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DD-3DC5-4836-85AF-5C3DF6FF6557}" type="datetime1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9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B18-7764-4645-90AC-9AFCDEB96A53}" type="datetime1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29F1-2F80-419F-B7D3-2368F4F3F9C0}" type="datetime1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5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4F9B-AC8D-451A-96C2-101BEEB60E37}" type="datetime1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3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6967-2F4B-4DFF-8A16-A5F8EF3934D7}" type="datetime1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5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6248-76C0-4FCC-816E-9213A43E4CEB}" type="datetime1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1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FA47-93BB-43E3-BA21-8FF11A5582C5}" type="datetime1">
              <a:rPr lang="en-US" smtClean="0"/>
              <a:t>4/15/19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0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3275-EF97-44FA-B581-7DA062B751F5}" type="datetime1">
              <a:rPr lang="en-US" smtClean="0"/>
              <a:t>4/15/19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3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75A1A-DC28-41AF-826B-3B60C45EE412}" type="datetime1">
              <a:rPr lang="en-US" smtClean="0"/>
              <a:t>4/15/19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7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B4A-BBE9-4189-A5C0-5BD67EFFE1B0}" type="datetime1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9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3973-D507-4153-AB2B-C707D2A11C48}" type="datetime1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10/3/2018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1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466ED-AB66-49DA-85A2-8F6E9CCF0BA9}" type="datetime1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10/3/2018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1C7ED-6996-48D6-83CC-26CF3DD29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092" y="75304"/>
            <a:ext cx="11876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Adult Education Career Development Continuum			In-School: Standards-Based Curriculum</a:t>
            </a:r>
          </a:p>
        </p:txBody>
      </p:sp>
      <p:sp>
        <p:nvSpPr>
          <p:cNvPr id="6" name="Right Arrow 5"/>
          <p:cNvSpPr/>
          <p:nvPr/>
        </p:nvSpPr>
        <p:spPr>
          <a:xfrm>
            <a:off x="86064" y="422084"/>
            <a:ext cx="12005536" cy="674159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92596" y="754801"/>
            <a:ext cx="9499004" cy="674159"/>
          </a:xfrm>
          <a:prstGeom prst="rightArrow">
            <a:avLst/>
          </a:prstGeom>
          <a:solidFill>
            <a:srgbClr val="7030A0">
              <a:alpha val="57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883972" y="1064966"/>
            <a:ext cx="7207628" cy="674159"/>
          </a:xfrm>
          <a:prstGeom prst="rightArrow">
            <a:avLst/>
          </a:prstGeom>
          <a:solidFill>
            <a:srgbClr val="7030A0">
              <a:alpha val="35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250654" y="1375131"/>
            <a:ext cx="4840946" cy="674159"/>
          </a:xfrm>
          <a:prstGeom prst="rightArrow">
            <a:avLst/>
          </a:prstGeom>
          <a:solidFill>
            <a:srgbClr val="7030A0">
              <a:alpha val="22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9683446" y="1712210"/>
            <a:ext cx="2452748" cy="674159"/>
          </a:xfrm>
          <a:prstGeom prst="rightArrow">
            <a:avLst/>
          </a:prstGeom>
          <a:solidFill>
            <a:srgbClr val="7030A0">
              <a:alpha val="16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092" y="536352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Self Awareness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14111" y="861047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Awareness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8485" y="1172626"/>
            <a:ext cx="4204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Exploration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88317" y="1487152"/>
            <a:ext cx="4437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Preparation: </a:t>
            </a:r>
            <a:r>
              <a:rPr lang="en-US" sz="1400" dirty="0"/>
              <a:t>Practicum &amp; Internships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638853" y="1792956"/>
            <a:ext cx="2124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Training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065" y="1066057"/>
            <a:ext cx="2407044" cy="471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55650" fontAlgn="base">
              <a:spcAft>
                <a:spcPts val="20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Learning about ONESELF</a:t>
            </a:r>
          </a:p>
          <a:p>
            <a:pPr lvl="0"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00" b="1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Build awareness of strengths, interests and values and connect this information to future purpose and career </a:t>
            </a:r>
            <a:r>
              <a:rPr lang="en-US" altLang="en-US" sz="1050" dirty="0">
                <a:latin typeface="Calibri" panose="020F0502020204030204" pitchFamily="34" charset="0"/>
              </a:rPr>
              <a:t>through reflection and related metacognitive activities</a:t>
            </a: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.</a:t>
            </a: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endParaRPr lang="en-US" alt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altLang="en-US" sz="105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Classroom and School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Curriculum and tools to identify strengths, interests and values and connections to career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Personalized learning experiences and activities to unlock students’ strengths and potential</a:t>
            </a:r>
          </a:p>
          <a:p>
            <a:pPr marL="17145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Building students’ sense of themselves as competent and “college and career bound”</a:t>
            </a:r>
          </a:p>
          <a:p>
            <a:pPr marL="17145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altLang="en-US" sz="1050" dirty="0"/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English Language and Other Needs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Assessment of English language capability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Exploration of citizenship goals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 Exploration of financial and other needs that must be considered</a:t>
            </a:r>
          </a:p>
          <a:p>
            <a:pPr marL="17145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altLang="en-US" sz="1050" dirty="0"/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endParaRPr lang="en-US" alt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72882" y="1428958"/>
            <a:ext cx="2407044" cy="6476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55650" fontAlgn="base">
              <a:spcAft>
                <a:spcPts val="200"/>
              </a:spcAft>
              <a:defRPr/>
            </a:pPr>
            <a:r>
              <a:rPr lang="en-US" altLang="en-US" sz="12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Learning ABOUT a wide variety of careers</a:t>
            </a:r>
          </a:p>
          <a:p>
            <a:pPr lvl="0" algn="ctr" defTabSz="755650" fontAlgn="base">
              <a:spcAft>
                <a:spcPts val="200"/>
              </a:spcAft>
              <a:defRPr/>
            </a:pPr>
            <a:endParaRPr lang="en-US" altLang="en-US" sz="400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0" defTabSz="457200" fontAlgn="base">
              <a:spcAft>
                <a:spcPts val="400"/>
              </a:spcAft>
              <a:defRPr/>
            </a:pP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Build awareness of the variety of careers available and the preparation required to obtain a career; broaden student options. </a:t>
            </a:r>
          </a:p>
          <a:p>
            <a:pPr lvl="0" defTabSz="457200" fontAlgn="base">
              <a:spcAft>
                <a:spcPts val="400"/>
              </a:spcAft>
              <a:defRPr/>
            </a:pPr>
            <a:endParaRPr lang="en-US" altLang="en-US" sz="4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defTabSz="457200" fontAlgn="base">
              <a:spcAft>
                <a:spcPts val="400"/>
              </a:spcAft>
              <a:defRPr/>
            </a:pPr>
            <a:r>
              <a:rPr lang="en-US" altLang="en-US" sz="105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Classroom and School</a:t>
            </a: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Core academic preparation, contextualized to careers</a:t>
            </a:r>
          </a:p>
          <a:p>
            <a:pPr marL="171450" lvl="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Exposure to career pathways and entrepreneurial opportunities</a:t>
            </a:r>
          </a:p>
          <a:p>
            <a:pPr marL="171450" lvl="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Projects</a:t>
            </a: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Building skills and habits of mind needed for HS, college, career, and life success, including social-emotional and “21</a:t>
            </a:r>
            <a:r>
              <a:rPr lang="en-US" sz="1050" kern="800" baseline="30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st</a:t>
            </a: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Century” skills</a:t>
            </a: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Building respect for all work and honoring life circumstances</a:t>
            </a: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Build knowledge of workplace cultures and requirements</a:t>
            </a: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en-US" sz="400" dirty="0"/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English Language and Other Needs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Analyze level of English and core academic skills required for careers of interest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Analyze steps to citizenship or other legal status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Analyze trade-offs that may involve childcare, transportation, etc. </a:t>
            </a:r>
            <a:endParaRPr lang="en-US" altLang="en-US" sz="1050" dirty="0">
              <a:solidFill>
                <a:srgbClr val="0070C0"/>
              </a:solidFill>
            </a:endParaRP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en-US" sz="1050" dirty="0"/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sz="1050" kern="8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171450" lvl="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alt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7765" y="1737373"/>
            <a:ext cx="2407044" cy="5670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55650" fontAlgn="base">
              <a:spcAft>
                <a:spcPts val="200"/>
              </a:spcAft>
              <a:defRPr/>
            </a:pPr>
            <a:r>
              <a:rPr lang="en-US" altLang="en-US" sz="12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Learning ABOUT work and exploring, research and planning for career</a:t>
            </a:r>
          </a:p>
          <a:p>
            <a:pPr lvl="0" defTabSz="755650" fontAlgn="base">
              <a:spcAft>
                <a:spcPts val="200"/>
              </a:spcAft>
              <a:defRPr/>
            </a:pP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Explore career and post-secondary options for the purpose of motivating students and to inform their decision making in secondary school through postsecondary education.</a:t>
            </a:r>
          </a:p>
          <a:p>
            <a:pPr lvl="0" defTabSz="755650" fontAlgn="base">
              <a:spcAft>
                <a:spcPts val="200"/>
              </a:spcAft>
              <a:defRPr/>
            </a:pPr>
            <a:endParaRPr lang="en-US" sz="400" b="1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defTabSz="457200" fontAlgn="base">
              <a:spcBef>
                <a:spcPct val="0"/>
              </a:spcBef>
              <a:spcAft>
                <a:spcPts val="40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Classroom and School</a:t>
            </a:r>
          </a:p>
          <a:p>
            <a:pPr marL="17145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Core academic preparation, contextualized to careers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Career pathways, courses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Simulated environments, career-focused projects,  assignments and assessments</a:t>
            </a:r>
          </a:p>
          <a:p>
            <a:pPr marL="17145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Portfolios and business plans </a:t>
            </a:r>
          </a:p>
          <a:p>
            <a:pPr marL="17145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Building skills and habits of mind needed for HS, college, and career, and life success, including social-emotional and “21</a:t>
            </a:r>
            <a:r>
              <a:rPr lang="en-US" sz="1050" kern="800" baseline="30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st</a:t>
            </a: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Century” skills</a:t>
            </a:r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English Language and Other Needs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Complete English language coursework in tandem with core academic and career coursework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Engage in civic education and prepare for citizenship exams, as appropriate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Make financial and logistical arrangements</a:t>
            </a: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sz="1050" kern="8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defTabSz="457200" fontAlgn="base">
              <a:spcBef>
                <a:spcPct val="0"/>
              </a:spcBef>
              <a:spcAft>
                <a:spcPts val="400"/>
              </a:spcAft>
              <a:defRPr/>
            </a:pPr>
            <a:endParaRPr 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77808" y="2022571"/>
            <a:ext cx="2641310" cy="5557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55650" fontAlgn="base">
              <a:spcAft>
                <a:spcPts val="20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Learning THROUGH work</a:t>
            </a:r>
          </a:p>
          <a:p>
            <a:pPr lvl="0" defTabSz="4572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Apply learning through practical experience that develops knowledge and skills necessary for success in careers and postsecondary education.</a:t>
            </a:r>
          </a:p>
          <a:p>
            <a:pPr lvl="0" defTabSz="457200" fontAlgn="base">
              <a:spcBef>
                <a:spcPct val="0"/>
              </a:spcBef>
              <a:spcAft>
                <a:spcPct val="35000"/>
              </a:spcAft>
              <a:defRPr/>
            </a:pPr>
            <a:endParaRPr lang="en-US" sz="4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defTabSz="4572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Classroom and School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Core academic preparation appropriate to career path</a:t>
            </a:r>
          </a:p>
          <a:p>
            <a:pPr marL="171450" indent="-171450" defTabSz="457200" fontAlgn="base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Career technical courses and programs, including a</a:t>
            </a: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dvanced courses </a:t>
            </a:r>
          </a:p>
          <a:p>
            <a:pPr marL="171450" indent="-171450" defTabSz="457200" fontAlgn="base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Building skills and habits of mind needed for HS, college, and career, and life success, including social-emotional and “21</a:t>
            </a:r>
            <a:r>
              <a:rPr lang="en-US" sz="1050" kern="800" baseline="30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st</a:t>
            </a: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Century” skills</a:t>
            </a:r>
          </a:p>
          <a:p>
            <a:pPr marL="171450" indent="-171450" defTabSz="457200" fontAlgn="base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Transition courses</a:t>
            </a: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Occupational certifications;  work-ready certification/”21</a:t>
            </a:r>
            <a:r>
              <a:rPr lang="en-US" sz="1050" kern="800" baseline="30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st</a:t>
            </a: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century” skills</a:t>
            </a: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Business plans</a:t>
            </a:r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English Language and Other Needs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Complete English language coursework in tandem with core academic and career coursework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Engage in civic education and complete citizenship exams, as appropriate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Make financial and logistical arrangements</a:t>
            </a: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sz="1050" kern="8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17145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sz="1050" kern="8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defTabSz="457200" fontAlgn="base">
              <a:spcBef>
                <a:spcPct val="0"/>
              </a:spcBef>
              <a:spcAft>
                <a:spcPct val="35000"/>
              </a:spcAft>
              <a:defRPr/>
            </a:pPr>
            <a:endParaRPr lang="en-US" sz="1050" kern="8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53652" y="2387415"/>
            <a:ext cx="2407044" cy="397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Learning FOR work</a:t>
            </a: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Train for employment and/or postsecondary education in a specific range of occupations.</a:t>
            </a: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endParaRPr 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Classroom and School</a:t>
            </a:r>
            <a:endParaRPr 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Work-ready certification/”21</a:t>
            </a:r>
            <a:r>
              <a:rPr lang="en-US" sz="1050" baseline="30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st</a:t>
            </a: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century” skills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Occupational certifications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Business plans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English Language and Other Needs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Complete English language coursework in tandem with career coursework; master career-related vocabulary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Engage in civic education and complete citizenship exams, as appropriate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Make financial and logistical arrangements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233246" cy="365125"/>
          </a:xfrm>
        </p:spPr>
        <p:txBody>
          <a:bodyPr/>
          <a:lstStyle/>
          <a:p>
            <a:r>
              <a:rPr lang="en-US" sz="1000" dirty="0"/>
              <a:t>San Diego and Imperial Counties</a:t>
            </a:r>
          </a:p>
          <a:p>
            <a:r>
              <a:rPr lang="en-US" sz="1000" dirty="0"/>
              <a:t>AE Career Development Continuum 2/28/19</a:t>
            </a:r>
          </a:p>
        </p:txBody>
      </p:sp>
    </p:spTree>
    <p:extLst>
      <p:ext uri="{BB962C8B-B14F-4D97-AF65-F5344CB8AC3E}">
        <p14:creationId xmlns:p14="http://schemas.microsoft.com/office/powerpoint/2010/main" val="261566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092" y="75304"/>
            <a:ext cx="11876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Adult Education Career Development Continuum		      In-School: Career Planning &amp; Support Services</a:t>
            </a:r>
          </a:p>
          <a:p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>
            <a:off x="86064" y="444636"/>
            <a:ext cx="12005536" cy="674159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326536" y="754801"/>
            <a:ext cx="9765064" cy="674159"/>
          </a:xfrm>
          <a:prstGeom prst="rightArrow">
            <a:avLst/>
          </a:prstGeom>
          <a:solidFill>
            <a:srgbClr val="7030A0">
              <a:alpha val="59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720329" y="1064966"/>
            <a:ext cx="7371271" cy="674159"/>
          </a:xfrm>
          <a:prstGeom prst="rightArrow">
            <a:avLst/>
          </a:prstGeom>
          <a:solidFill>
            <a:srgbClr val="7030A0">
              <a:alpha val="45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250654" y="1375131"/>
            <a:ext cx="4840946" cy="674159"/>
          </a:xfrm>
          <a:prstGeom prst="rightArrow">
            <a:avLst/>
          </a:prstGeom>
          <a:solidFill>
            <a:srgbClr val="7030A0">
              <a:alpha val="32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9638852" y="1685296"/>
            <a:ext cx="2452748" cy="674159"/>
          </a:xfrm>
          <a:prstGeom prst="rightArrow">
            <a:avLst/>
          </a:prstGeom>
          <a:solidFill>
            <a:srgbClr val="7030A0">
              <a:alpha val="20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092" y="548637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Self Awareness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14111" y="861047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Awareness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8523" y="1172626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Exploration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88317" y="1487152"/>
            <a:ext cx="4437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Preparation: </a:t>
            </a:r>
            <a:r>
              <a:rPr lang="en-US" sz="1400" dirty="0"/>
              <a:t>Practicum &amp; Internships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638852" y="1792956"/>
            <a:ext cx="2195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Training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065" y="1010302"/>
            <a:ext cx="2158281" cy="470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55650">
              <a:spcAft>
                <a:spcPts val="200"/>
              </a:spcAft>
              <a:defRPr/>
            </a:pPr>
            <a:r>
              <a:rPr lang="en-US" sz="1200" b="1" dirty="0">
                <a:solidFill>
                  <a:prstClr val="black"/>
                </a:solidFill>
              </a:rPr>
              <a:t>Learning about ONESELF</a:t>
            </a:r>
            <a:endParaRPr lang="en-US" sz="600" b="1" dirty="0">
              <a:solidFill>
                <a:prstClr val="black"/>
              </a:solidFill>
            </a:endParaRPr>
          </a:p>
          <a:p>
            <a:pPr lvl="0">
              <a:spcAft>
                <a:spcPts val="200"/>
              </a:spcAft>
              <a:defRPr/>
            </a:pPr>
            <a:r>
              <a:rPr lang="en-US" altLang="en-US" sz="1050" dirty="0">
                <a:solidFill>
                  <a:prstClr val="black"/>
                </a:solidFill>
              </a:rPr>
              <a:t>Build awareness of strengths, interests and values and connect this information to future purpose and career </a:t>
            </a:r>
            <a:r>
              <a:rPr lang="en-US" altLang="en-US" sz="1050" dirty="0">
                <a:latin typeface="Calibri" panose="020F0502020204030204" pitchFamily="34" charset="0"/>
              </a:rPr>
              <a:t>through reflection and related metacognitive activities</a:t>
            </a:r>
            <a:r>
              <a:rPr lang="en-US" altLang="en-US" sz="1050" dirty="0">
                <a:solidFill>
                  <a:prstClr val="black"/>
                </a:solidFill>
              </a:rPr>
              <a:t>.</a:t>
            </a:r>
          </a:p>
          <a:p>
            <a:pPr lvl="0">
              <a:spcAft>
                <a:spcPts val="200"/>
              </a:spcAft>
              <a:defRPr/>
            </a:pPr>
            <a:r>
              <a:rPr lang="en-US" altLang="en-US" sz="1000" b="1" dirty="0">
                <a:solidFill>
                  <a:prstClr val="black"/>
                </a:solidFill>
              </a:rPr>
              <a:t>Classroom and School</a:t>
            </a:r>
          </a:p>
          <a:p>
            <a:pPr marL="171450" lvl="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>
                <a:solidFill>
                  <a:prstClr val="black"/>
                </a:solidFill>
              </a:rPr>
              <a:t>Curriculum and tools to identify strengths, interests and values and connections to career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Career Assessment Interests/skills/values </a:t>
            </a:r>
            <a:endParaRPr lang="en-US" altLang="en-US" sz="1000" dirty="0">
              <a:solidFill>
                <a:prstClr val="black"/>
              </a:solidFill>
            </a:endParaRPr>
          </a:p>
          <a:p>
            <a:pPr marL="171450" lvl="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>
                <a:solidFill>
                  <a:prstClr val="black"/>
                </a:solidFill>
              </a:rPr>
              <a:t>Personalized learning experiences and activities to unlock students’ strengths and potential</a:t>
            </a:r>
          </a:p>
          <a:p>
            <a:pPr lvl="0">
              <a:spcAft>
                <a:spcPts val="200"/>
              </a:spcAft>
              <a:defRPr/>
            </a:pPr>
            <a:endParaRPr lang="en-US" altLang="en-US" sz="1000" b="1" dirty="0">
              <a:solidFill>
                <a:prstClr val="black"/>
              </a:solidFill>
            </a:endParaRPr>
          </a:p>
          <a:p>
            <a:pPr lvl="0">
              <a:spcAft>
                <a:spcPts val="200"/>
              </a:spcAft>
              <a:defRPr/>
            </a:pPr>
            <a:r>
              <a:rPr lang="en-US" altLang="en-US" sz="1000" b="1" dirty="0"/>
              <a:t>Family</a:t>
            </a:r>
            <a:r>
              <a:rPr lang="en-US" altLang="en-US" sz="1000" b="1" dirty="0">
                <a:solidFill>
                  <a:prstClr val="black"/>
                </a:solidFill>
              </a:rPr>
              <a:t> and Community Engagement (as appropriate)</a:t>
            </a:r>
          </a:p>
          <a:p>
            <a:pPr marL="171450" lvl="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>
                <a:solidFill>
                  <a:prstClr val="black"/>
                </a:solidFill>
              </a:rPr>
              <a:t>Exposure of family members to the concept of career and educational options through self-awareness</a:t>
            </a:r>
          </a:p>
          <a:p>
            <a:pPr marL="171450" lvl="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>
                <a:solidFill>
                  <a:prstClr val="black"/>
                </a:solidFill>
              </a:rPr>
              <a:t>Understanding of needs/priorities to be addressed to help ensure educational success (e.g. child care, existing work commitments, transportation, housing, finances, etc.)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6536" y="1261693"/>
            <a:ext cx="2315603" cy="4826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55650" fontAlgn="base">
              <a:spcAft>
                <a:spcPts val="200"/>
              </a:spcAft>
              <a:defRPr/>
            </a:pPr>
            <a:r>
              <a:rPr lang="en-US" altLang="en-US" sz="12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Learning ABOUT a wide variety of careers</a:t>
            </a:r>
          </a:p>
          <a:p>
            <a:pPr lvl="0" defTabSz="457200" fontAlgn="base">
              <a:spcAft>
                <a:spcPts val="400"/>
              </a:spcAft>
              <a:defRPr/>
            </a:pP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Build awareness of the variety of careers available and the preparation required to obtain a career; broaden student options. </a:t>
            </a:r>
          </a:p>
          <a:p>
            <a:pPr lvl="0" defTabSz="457200" fontAlgn="base">
              <a:spcAft>
                <a:spcPts val="400"/>
              </a:spcAft>
              <a:defRPr/>
            </a:pPr>
            <a:r>
              <a:rPr lang="en-US" altLang="en-US" sz="1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Classroom and School</a:t>
            </a:r>
          </a:p>
          <a:p>
            <a:pPr lvl="0" defTabSz="457200" fontAlgn="base">
              <a:spcAft>
                <a:spcPts val="40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About Careers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/>
              <a:t>Web Research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/>
              <a:t>Use of valid, reliable, and reputable career interest/strength/values assessments, supported by qualified career advising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/>
              <a:t>Exposure to career pathways </a:t>
            </a:r>
          </a:p>
          <a:p>
            <a:pPr lvl="0" defTabSz="457200" fontAlgn="base">
              <a:spcAft>
                <a:spcPts val="40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About Postsecondary Education</a:t>
            </a:r>
          </a:p>
          <a:p>
            <a:pPr marL="171450" lvl="0" indent="-171450" defTabSz="457200" fontAlgn="base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College awareness and building expectations about future college attendance</a:t>
            </a:r>
          </a:p>
          <a:p>
            <a:pPr defTabSz="457200" fontAlgn="base">
              <a:spcAft>
                <a:spcPts val="400"/>
              </a:spcAft>
              <a:defRPr/>
            </a:pPr>
            <a:r>
              <a:rPr lang="en-US" altLang="en-US" sz="1000" b="1" dirty="0"/>
              <a:t>Family</a:t>
            </a:r>
            <a:r>
              <a:rPr lang="en-US" altLang="en-US" sz="1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and Community Engagement </a:t>
            </a:r>
            <a:r>
              <a:rPr lang="en-US" altLang="en-US" sz="1000" b="1" dirty="0">
                <a:solidFill>
                  <a:prstClr val="black"/>
                </a:solidFill>
              </a:rPr>
              <a:t>(as appropriate)</a:t>
            </a:r>
            <a:endParaRPr lang="en-US" altLang="en-US" sz="1000" b="1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/>
              <a:t>Family career workshops and review of career pathway maps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/>
              <a:t>Labor market information provided to family members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/>
              <a:t>Awareness of resources and community-based programs that can address multiple needs/priorities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82758" y="1557070"/>
            <a:ext cx="2722914" cy="509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55650" fontAlgn="base">
              <a:spcAft>
                <a:spcPts val="200"/>
              </a:spcAft>
              <a:defRPr/>
            </a:pPr>
            <a:r>
              <a:rPr lang="en-US" altLang="en-US" sz="12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Learning ABOUT work and exploring, research and planning for career</a:t>
            </a:r>
          </a:p>
          <a:p>
            <a:pPr lvl="0" defTabSz="755650" fontAlgn="base">
              <a:spcAft>
                <a:spcPts val="450"/>
              </a:spcAft>
              <a:defRPr/>
            </a:pPr>
            <a:r>
              <a:rPr lang="en-US" alt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Explore career and post-secondary options for the purpose of motivating students and to inform their decision making in secondary school through postsecondary education.</a:t>
            </a:r>
            <a:endParaRPr lang="en-US" sz="1050" b="1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defTabSz="457200" fontAlgn="base">
              <a:spcBef>
                <a:spcPct val="0"/>
              </a:spcBef>
              <a:spcAft>
                <a:spcPts val="40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Classroom and School</a:t>
            </a:r>
          </a:p>
          <a:p>
            <a:pPr lvl="0" defTabSz="457200" fontAlgn="base">
              <a:spcBef>
                <a:spcPct val="0"/>
              </a:spcBef>
              <a:spcAft>
                <a:spcPts val="400"/>
              </a:spcAft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About Careers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Career plan development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Financial literacy and financial planning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Resume, interview, application support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College and career portfolio that carries forward from year to year</a:t>
            </a:r>
          </a:p>
          <a:p>
            <a:pPr lvl="0" defTabSz="457200" fontAlgn="base">
              <a:spcBef>
                <a:spcPct val="0"/>
              </a:spcBef>
              <a:spcAft>
                <a:spcPts val="40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About Postsecondary Education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Researching post-secondary education appropriate for chosen pathway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Building “college knowledge”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Complete college entrance exams</a:t>
            </a:r>
          </a:p>
          <a:p>
            <a:pPr defTabSz="457200" fontAlgn="base">
              <a:spcBef>
                <a:spcPct val="0"/>
              </a:spcBef>
              <a:spcAft>
                <a:spcPts val="400"/>
              </a:spcAft>
              <a:defRPr/>
            </a:pPr>
            <a:r>
              <a:rPr lang="en-US" altLang="en-US" sz="1000" b="1" dirty="0"/>
              <a:t>Family</a:t>
            </a:r>
            <a:r>
              <a:rPr lang="en-US" altLang="en-US" sz="1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and Community Engagement </a:t>
            </a:r>
            <a:r>
              <a:rPr lang="en-US" altLang="en-US" sz="1000" b="1" dirty="0">
                <a:solidFill>
                  <a:prstClr val="black"/>
                </a:solidFill>
              </a:rPr>
              <a:t>(as appropriate)</a:t>
            </a:r>
            <a:endParaRPr lang="en-US" altLang="en-US" sz="1000" b="1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Family members’ review of career pathway maps 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Review of l</a:t>
            </a:r>
            <a:r>
              <a:rPr lang="en-US" altLang="en-US" sz="1000" dirty="0"/>
              <a:t>abor market information with family members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00" dirty="0"/>
              <a:t>Access to resources and community-based programs that can address multiple needs/priorities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09008" y="1974541"/>
            <a:ext cx="2846627" cy="4653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55650" fontAlgn="base">
              <a:spcAft>
                <a:spcPts val="20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Learning THROUGH work</a:t>
            </a:r>
          </a:p>
          <a:p>
            <a:pPr lvl="0" defTabSz="4572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Apply learning through practical experience that develops knowledge and skills necessary for success in careers and postsecondary education.</a:t>
            </a:r>
          </a:p>
          <a:p>
            <a:pPr lvl="0" defTabSz="4572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05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Classroom and School</a:t>
            </a:r>
          </a:p>
          <a:p>
            <a:pPr lvl="0" defTabSz="4572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05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About Careers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Career plan refinement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Financial planning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8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Job seeking skills training</a:t>
            </a:r>
          </a:p>
          <a:p>
            <a:pPr lvl="0" defTabSz="457200" fontAlgn="base">
              <a:spcBef>
                <a:spcPct val="0"/>
              </a:spcBef>
              <a:spcAft>
                <a:spcPts val="400"/>
              </a:spcAft>
              <a:defRPr/>
            </a:pPr>
            <a:r>
              <a:rPr lang="en-US" alt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About Postsecondary Education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College exploration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Introduction to career and academic education planning</a:t>
            </a:r>
          </a:p>
          <a:p>
            <a:pPr marL="17145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Building “college knowledge”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Support for informed and purposeful college decision-making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Complete college entrance exams</a:t>
            </a:r>
          </a:p>
          <a:p>
            <a:pPr defTabSz="457200" fontAlgn="base">
              <a:spcBef>
                <a:spcPct val="0"/>
              </a:spcBef>
              <a:spcAft>
                <a:spcPts val="400"/>
              </a:spcAft>
              <a:defRPr/>
            </a:pPr>
            <a:r>
              <a:rPr lang="en-US" altLang="en-US" sz="1000" b="1" dirty="0"/>
              <a:t>Family</a:t>
            </a:r>
            <a:r>
              <a:rPr lang="en-US" altLang="en-US" sz="1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and Community Engagement </a:t>
            </a:r>
            <a:r>
              <a:rPr lang="en-US" altLang="en-US" sz="1000" b="1" dirty="0">
                <a:solidFill>
                  <a:prstClr val="black"/>
                </a:solidFill>
              </a:rPr>
              <a:t>(as appropriate)</a:t>
            </a:r>
            <a:endParaRPr lang="en-US" altLang="en-US" sz="1000" b="1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Engagement of families in decisions about pathways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Engagement with school and community resources as needed (child care, transportation, financial planning, food programs, etc.)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958039" y="2387415"/>
            <a:ext cx="2102656" cy="4388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Learning FOR work</a:t>
            </a: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Train for employment and/or postsecondary education in a specific range of occupations</a:t>
            </a: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endParaRPr lang="en-US" sz="10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Classroom and School</a:t>
            </a: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About Careers 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Planning for future career transitions</a:t>
            </a:r>
          </a:p>
          <a:p>
            <a:pPr lvl="0" defTabSz="457200" fontAlgn="base">
              <a:spcBef>
                <a:spcPct val="0"/>
              </a:spcBef>
              <a:spcAft>
                <a:spcPts val="200"/>
              </a:spcAft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About Postsecondary Education</a:t>
            </a:r>
          </a:p>
          <a:p>
            <a:pPr marL="17145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Planning for further education 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Planning for future occupational certifications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ts val="400"/>
              </a:spcAft>
              <a:defRPr/>
            </a:pPr>
            <a:r>
              <a:rPr lang="en-US" altLang="en-US" sz="1000" b="1" dirty="0"/>
              <a:t>Family</a:t>
            </a:r>
            <a:r>
              <a:rPr lang="en-US" altLang="en-US" sz="1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 and Community Engagement </a:t>
            </a:r>
            <a:r>
              <a:rPr lang="en-US" altLang="en-US" sz="1000" b="1" dirty="0">
                <a:solidFill>
                  <a:prstClr val="black"/>
                </a:solidFill>
              </a:rPr>
              <a:t>(as appropriate)</a:t>
            </a:r>
            <a:endParaRPr lang="en-US" altLang="en-US" sz="1000" b="1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Engagement of families in decisions about training programs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Engagement with school and community resources as needed (child care, transportation, financial planning, food programs, etc.)</a:t>
            </a:r>
          </a:p>
          <a:p>
            <a:pPr marL="171450" lvl="0" indent="-171450" defTabSz="457200" fontAlgn="base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256922"/>
            <a:ext cx="2614111" cy="548637"/>
          </a:xfrm>
        </p:spPr>
        <p:txBody>
          <a:bodyPr/>
          <a:lstStyle/>
          <a:p>
            <a:r>
              <a:rPr lang="en-US" sz="1000" dirty="0"/>
              <a:t>San Diego and Imperial Counties</a:t>
            </a:r>
          </a:p>
          <a:p>
            <a:r>
              <a:rPr lang="en-US" sz="1000" dirty="0"/>
              <a:t>AE Career Development Continuum </a:t>
            </a:r>
          </a:p>
          <a:p>
            <a:r>
              <a:rPr lang="en-US" sz="1000" dirty="0"/>
              <a:t>2/28/19</a:t>
            </a:r>
          </a:p>
        </p:txBody>
      </p:sp>
    </p:spTree>
    <p:extLst>
      <p:ext uri="{BB962C8B-B14F-4D97-AF65-F5344CB8AC3E}">
        <p14:creationId xmlns:p14="http://schemas.microsoft.com/office/powerpoint/2010/main" val="175342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092" y="75304"/>
            <a:ext cx="11876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Adult Education Career Development Continuum		      	          Out-of-School: Work-Based Learning</a:t>
            </a:r>
          </a:p>
        </p:txBody>
      </p:sp>
      <p:sp>
        <p:nvSpPr>
          <p:cNvPr id="6" name="Right Arrow 5"/>
          <p:cNvSpPr/>
          <p:nvPr/>
        </p:nvSpPr>
        <p:spPr>
          <a:xfrm>
            <a:off x="86064" y="444636"/>
            <a:ext cx="12005536" cy="674159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92596" y="754801"/>
            <a:ext cx="9499004" cy="674159"/>
          </a:xfrm>
          <a:prstGeom prst="rightArrow">
            <a:avLst/>
          </a:prstGeom>
          <a:solidFill>
            <a:srgbClr val="7030A0">
              <a:alpha val="62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883972" y="1064966"/>
            <a:ext cx="7207628" cy="674159"/>
          </a:xfrm>
          <a:prstGeom prst="rightArrow">
            <a:avLst/>
          </a:prstGeom>
          <a:solidFill>
            <a:srgbClr val="7030A0">
              <a:alpha val="39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250654" y="1375131"/>
            <a:ext cx="4840946" cy="674159"/>
          </a:xfrm>
          <a:prstGeom prst="rightArrow">
            <a:avLst/>
          </a:prstGeom>
          <a:solidFill>
            <a:srgbClr val="7030A0">
              <a:alpha val="23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9638852" y="1685296"/>
            <a:ext cx="2452748" cy="674159"/>
          </a:xfrm>
          <a:prstGeom prst="rightArrow">
            <a:avLst/>
          </a:prstGeom>
          <a:solidFill>
            <a:srgbClr val="7030A0">
              <a:alpha val="1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092" y="548637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Self Awareness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14111" y="861047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Awareness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8523" y="1172626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Exploration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88317" y="1487152"/>
            <a:ext cx="4437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Preparation: </a:t>
            </a:r>
            <a:r>
              <a:rPr lang="en-US" sz="1400" dirty="0"/>
              <a:t>Practicum &amp; Internships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671127" y="1804914"/>
            <a:ext cx="2124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Training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064" y="1066057"/>
            <a:ext cx="2499861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00"/>
              </a:spcAft>
              <a:defRPr/>
            </a:pPr>
            <a:r>
              <a:rPr lang="en-US" altLang="en-US" sz="1200" b="1" dirty="0"/>
              <a:t>Learning about ONESELF</a:t>
            </a:r>
          </a:p>
          <a:p>
            <a:pPr>
              <a:spcAft>
                <a:spcPts val="450"/>
              </a:spcAft>
              <a:defRPr/>
            </a:pPr>
            <a:endParaRPr lang="en-US" altLang="en-US" sz="1050" dirty="0">
              <a:latin typeface="Calibri" panose="020F0502020204030204" pitchFamily="34" charset="0"/>
            </a:endParaRPr>
          </a:p>
          <a:p>
            <a:pPr>
              <a:spcAft>
                <a:spcPts val="450"/>
              </a:spcAft>
              <a:defRPr/>
            </a:pPr>
            <a:r>
              <a:rPr lang="en-US" altLang="en-US" sz="1050" dirty="0">
                <a:latin typeface="Calibri" panose="020F0502020204030204" pitchFamily="34" charset="0"/>
              </a:rPr>
              <a:t>Build awareness of strengths, interests and values and connect this information to future purpose and career through reflection and related metacognitive activities.</a:t>
            </a:r>
          </a:p>
          <a:p>
            <a:pPr>
              <a:spcAft>
                <a:spcPts val="200"/>
              </a:spcAft>
              <a:defRPr/>
            </a:pPr>
            <a:endParaRPr lang="en-US" altLang="en-US" sz="1050" b="1" dirty="0">
              <a:latin typeface="Calibri" panose="020F0502020204030204" pitchFamily="34" charset="0"/>
            </a:endParaRPr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>
                <a:latin typeface="Calibri" panose="020F0502020204030204" pitchFamily="34" charset="0"/>
              </a:rPr>
              <a:t>Experiences might include:   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latin typeface="Calibri" panose="020F0502020204030204" pitchFamily="34" charset="0"/>
              </a:rPr>
              <a:t>Industry tours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latin typeface="Calibri" panose="020F0502020204030204" pitchFamily="34" charset="0"/>
              </a:rPr>
              <a:t>Guest speakers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latin typeface="Calibri" panose="020F0502020204030204" pitchFamily="34" charset="0"/>
              </a:rPr>
              <a:t>Adult role models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latin typeface="Calibri" panose="020F0502020204030204" pitchFamily="34" charset="0"/>
              </a:rPr>
              <a:t>Role model observation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latin typeface="Calibri" panose="020F0502020204030204" pitchFamily="34" charset="0"/>
              </a:rPr>
              <a:t>Progression of responsibility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>
                <a:latin typeface="Calibri" panose="020F0502020204030204" pitchFamily="34" charset="0"/>
              </a:rPr>
              <a:t>Service activities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altLang="en-US" sz="1050" dirty="0">
              <a:latin typeface="Calibri" panose="020F0502020204030204" pitchFamily="34" charset="0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altLang="en-US" sz="1050" dirty="0">
              <a:latin typeface="Calibri" panose="020F0502020204030204" pitchFamily="34" charset="0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altLang="en-US" sz="1050" dirty="0">
              <a:latin typeface="Calibri" panose="020F0502020204030204" pitchFamily="34" charset="0"/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endParaRPr lang="en-US" altLang="en-US" sz="1050" dirty="0">
              <a:latin typeface="Calibri" panose="020F0502020204030204" pitchFamily="34" charset="0"/>
            </a:endParaRPr>
          </a:p>
          <a:p>
            <a:pPr lvl="0" algn="ctr" defTabSz="755650">
              <a:spcAft>
                <a:spcPts val="200"/>
              </a:spcAft>
              <a:defRPr/>
            </a:pPr>
            <a:endParaRPr lang="en-US" altLang="en-US" sz="105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1261" y="1428958"/>
            <a:ext cx="2294046" cy="327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00"/>
              </a:spcAft>
              <a:defRPr/>
            </a:pPr>
            <a:r>
              <a:rPr lang="en-US" altLang="en-US" sz="1200" b="1" dirty="0"/>
              <a:t>Learning ABOUT a wide variety of careers</a:t>
            </a:r>
          </a:p>
          <a:p>
            <a:pPr>
              <a:spcBef>
                <a:spcPct val="0"/>
              </a:spcBef>
              <a:spcAft>
                <a:spcPts val="450"/>
              </a:spcAft>
              <a:defRPr/>
            </a:pPr>
            <a:endParaRPr lang="en-US" altLang="en-US" sz="1050" dirty="0"/>
          </a:p>
          <a:p>
            <a:pPr>
              <a:spcBef>
                <a:spcPct val="0"/>
              </a:spcBef>
              <a:spcAft>
                <a:spcPts val="450"/>
              </a:spcAft>
              <a:defRPr/>
            </a:pPr>
            <a:r>
              <a:rPr lang="en-US" altLang="en-US" sz="1050" dirty="0"/>
              <a:t>Build awareness of the variety of careers available and the preparation required  to obtain and succeed in a career; broaden student options. </a:t>
            </a:r>
            <a:endParaRPr lang="en-US" altLang="en-US" sz="1050" b="1" dirty="0"/>
          </a:p>
          <a:p>
            <a:pPr>
              <a:spcBef>
                <a:spcPct val="0"/>
              </a:spcBef>
              <a:spcAft>
                <a:spcPts val="200"/>
              </a:spcAft>
              <a:defRPr/>
            </a:pPr>
            <a:endParaRPr lang="en-US" altLang="en-US" sz="1050" b="1" dirty="0"/>
          </a:p>
          <a:p>
            <a:pPr>
              <a:spcBef>
                <a:spcPct val="0"/>
              </a:spcBef>
              <a:spcAft>
                <a:spcPts val="200"/>
              </a:spcAft>
              <a:defRPr/>
            </a:pPr>
            <a:r>
              <a:rPr lang="en-US" altLang="en-US" sz="1050" b="1" dirty="0"/>
              <a:t>Experiences might include:</a:t>
            </a:r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 Guest speakers</a:t>
            </a:r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Industry tours</a:t>
            </a:r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Career Fairs</a:t>
            </a:r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Visit others at work</a:t>
            </a:r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Online tools</a:t>
            </a:r>
          </a:p>
          <a:p>
            <a:pPr lvl="0" algn="ctr" defTabSz="755650" fontAlgn="base">
              <a:spcAft>
                <a:spcPts val="200"/>
              </a:spcAft>
              <a:defRPr/>
            </a:pPr>
            <a:endParaRPr lang="en-US" alt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algn="ctr" defTabSz="755650" fontAlgn="base">
              <a:spcAft>
                <a:spcPts val="200"/>
              </a:spcAft>
              <a:defRPr/>
            </a:pPr>
            <a:endParaRPr lang="en-US" alt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lvl="0" algn="ctr" defTabSz="755650" fontAlgn="base">
              <a:spcAft>
                <a:spcPts val="200"/>
              </a:spcAft>
              <a:defRPr/>
            </a:pPr>
            <a:endParaRPr lang="en-US" altLang="en-US" sz="105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9926" y="1724011"/>
            <a:ext cx="2369393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spcAft>
                <a:spcPts val="200"/>
              </a:spcAft>
              <a:defRPr/>
            </a:pPr>
            <a:r>
              <a:rPr lang="en-US" altLang="en-US" sz="1200" b="1" dirty="0"/>
              <a:t>Learning ABOUT work and exploring, research and planning for career</a:t>
            </a:r>
          </a:p>
          <a:p>
            <a:pPr>
              <a:spcBef>
                <a:spcPct val="0"/>
              </a:spcBef>
              <a:spcAft>
                <a:spcPts val="400"/>
              </a:spcAft>
              <a:defRPr/>
            </a:pPr>
            <a:endParaRPr lang="en-US" altLang="en-US" sz="1050" dirty="0"/>
          </a:p>
          <a:p>
            <a:pPr>
              <a:spcBef>
                <a:spcPct val="0"/>
              </a:spcBef>
              <a:spcAft>
                <a:spcPts val="400"/>
              </a:spcAft>
              <a:defRPr/>
            </a:pPr>
            <a:r>
              <a:rPr lang="en-US" altLang="en-US" sz="1050" dirty="0"/>
              <a:t>Explore career and post-secondary options for the purpose of motivating students and to inform their decision making in secondary school and postsecondary education.</a:t>
            </a:r>
            <a:endParaRPr lang="en-US" altLang="en-US" sz="1050" b="1" dirty="0"/>
          </a:p>
          <a:p>
            <a:pPr>
              <a:spcBef>
                <a:spcPct val="0"/>
              </a:spcBef>
              <a:spcAft>
                <a:spcPts val="200"/>
              </a:spcAft>
              <a:defRPr/>
            </a:pPr>
            <a:endParaRPr lang="en-US" altLang="en-US" sz="1050" b="1" dirty="0"/>
          </a:p>
          <a:p>
            <a:pPr>
              <a:spcBef>
                <a:spcPct val="0"/>
              </a:spcBef>
              <a:spcAft>
                <a:spcPts val="200"/>
              </a:spcAft>
              <a:defRPr/>
            </a:pPr>
            <a:r>
              <a:rPr lang="en-US" altLang="en-US" sz="1050" b="1" dirty="0"/>
              <a:t>Experiences might include:</a:t>
            </a:r>
            <a:endParaRPr lang="en-US" altLang="en-US" sz="1050" dirty="0"/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Informational interview</a:t>
            </a:r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Job shadow</a:t>
            </a:r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Virtual exchange with a partner</a:t>
            </a:r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Professional mentor</a:t>
            </a:r>
          </a:p>
          <a:p>
            <a:pPr marL="171450" indent="-171450">
              <a:spcBef>
                <a:spcPct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Civic engagement/community service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50653" y="2053354"/>
            <a:ext cx="2386865" cy="36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55650">
              <a:spcAft>
                <a:spcPts val="200"/>
              </a:spcAft>
              <a:defRPr/>
            </a:pPr>
            <a:r>
              <a:rPr lang="en-US" sz="1200" b="1" dirty="0"/>
              <a:t>Learning THROUGH work</a:t>
            </a:r>
          </a:p>
          <a:p>
            <a:pPr>
              <a:spcAft>
                <a:spcPts val="450"/>
              </a:spcAft>
              <a:defRPr/>
            </a:pPr>
            <a:endParaRPr lang="en-US" sz="1050" dirty="0"/>
          </a:p>
          <a:p>
            <a:pPr>
              <a:spcAft>
                <a:spcPts val="450"/>
              </a:spcAft>
              <a:defRPr/>
            </a:pPr>
            <a:r>
              <a:rPr lang="en-US" sz="1050" dirty="0"/>
              <a:t>Apply learning through practical experience that develops knowledge and skills necessary for success in careers and postsecondary education.</a:t>
            </a:r>
            <a:endParaRPr lang="en-US" sz="1050" b="1" dirty="0"/>
          </a:p>
          <a:p>
            <a:pPr>
              <a:spcAft>
                <a:spcPts val="200"/>
              </a:spcAft>
              <a:defRPr/>
            </a:pPr>
            <a:endParaRPr lang="en-US" sz="1050" b="1" dirty="0"/>
          </a:p>
          <a:p>
            <a:pPr>
              <a:spcAft>
                <a:spcPts val="200"/>
              </a:spcAft>
              <a:defRPr/>
            </a:pPr>
            <a:r>
              <a:rPr lang="en-US" sz="1050" b="1" dirty="0"/>
              <a:t>Experiences might include: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Integrated project with multiple interactions with professionals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Student-run enterprise with partner involvement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Virtual enterprise or other extended online interactions with partners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Projects with partners through industry focused student organization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Service learning and social enterprises with partners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Internship connected to curriculum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37518" y="2387415"/>
            <a:ext cx="2423178" cy="271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55650">
              <a:spcAft>
                <a:spcPts val="200"/>
              </a:spcAft>
              <a:defRPr/>
            </a:pPr>
            <a:r>
              <a:rPr lang="en-US" sz="1200" b="1" dirty="0"/>
              <a:t>Learning FOR work</a:t>
            </a:r>
          </a:p>
          <a:p>
            <a:pPr>
              <a:spcAft>
                <a:spcPts val="450"/>
              </a:spcAft>
              <a:defRPr/>
            </a:pPr>
            <a:endParaRPr lang="en-US" sz="1050" dirty="0"/>
          </a:p>
          <a:p>
            <a:pPr>
              <a:spcAft>
                <a:spcPts val="450"/>
              </a:spcAft>
              <a:defRPr/>
            </a:pPr>
            <a:r>
              <a:rPr lang="en-US" sz="1050" dirty="0"/>
              <a:t>Train for employment and/or postsecondary education in a specific range of occupations. </a:t>
            </a:r>
            <a:endParaRPr lang="en-US" sz="1050" b="1" dirty="0"/>
          </a:p>
          <a:p>
            <a:pPr>
              <a:spcAft>
                <a:spcPts val="200"/>
              </a:spcAft>
              <a:defRPr/>
            </a:pPr>
            <a:endParaRPr lang="en-US" sz="1050" b="1" dirty="0"/>
          </a:p>
          <a:p>
            <a:pPr>
              <a:spcAft>
                <a:spcPts val="200"/>
              </a:spcAft>
              <a:defRPr/>
            </a:pPr>
            <a:r>
              <a:rPr lang="en-US" sz="1050" b="1" dirty="0"/>
              <a:t>Experiences might include:</a:t>
            </a:r>
            <a:endParaRPr lang="en-US" sz="1050" dirty="0"/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Internship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Internship required for credential or entry to occupation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Apprenticeship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Clinical experience 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On-the-job training</a:t>
            </a:r>
          </a:p>
          <a:p>
            <a:pPr marL="171450" lvl="1" indent="-171450"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7150" algn="l"/>
              </a:tabLst>
              <a:defRPr/>
            </a:pPr>
            <a:r>
              <a:rPr lang="en-US" sz="1050" dirty="0"/>
              <a:t>Work experience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-76200" y="6492875"/>
            <a:ext cx="2265485" cy="365125"/>
          </a:xfrm>
        </p:spPr>
        <p:txBody>
          <a:bodyPr/>
          <a:lstStyle/>
          <a:p>
            <a:r>
              <a:rPr lang="en-US" sz="1000" dirty="0"/>
              <a:t>San Diego and Imperial Counties</a:t>
            </a:r>
          </a:p>
          <a:p>
            <a:r>
              <a:rPr lang="en-US" sz="1000" dirty="0"/>
              <a:t>AE Career Development Continuum 2/28/19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01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092" y="75304"/>
            <a:ext cx="11876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Adult Education Career Development Continuum		               Out-of-School: Postsecondary Engagement</a:t>
            </a:r>
          </a:p>
        </p:txBody>
      </p:sp>
      <p:sp>
        <p:nvSpPr>
          <p:cNvPr id="6" name="Right Arrow 5"/>
          <p:cNvSpPr/>
          <p:nvPr/>
        </p:nvSpPr>
        <p:spPr>
          <a:xfrm>
            <a:off x="86064" y="444636"/>
            <a:ext cx="12005536" cy="674159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92596" y="754801"/>
            <a:ext cx="9499004" cy="674159"/>
          </a:xfrm>
          <a:prstGeom prst="rightArrow">
            <a:avLst/>
          </a:prstGeom>
          <a:solidFill>
            <a:srgbClr val="7030A0">
              <a:alpha val="57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883972" y="1064966"/>
            <a:ext cx="7207628" cy="674159"/>
          </a:xfrm>
          <a:prstGeom prst="rightArrow">
            <a:avLst/>
          </a:prstGeom>
          <a:solidFill>
            <a:srgbClr val="7030A0">
              <a:alpha val="45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250654" y="1375131"/>
            <a:ext cx="4840946" cy="674159"/>
          </a:xfrm>
          <a:prstGeom prst="rightArrow">
            <a:avLst/>
          </a:prstGeom>
          <a:solidFill>
            <a:srgbClr val="7030A0">
              <a:alpha val="36000"/>
            </a:srgb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9638852" y="1685296"/>
            <a:ext cx="2452748" cy="674159"/>
          </a:xfrm>
          <a:prstGeom prst="rightArrow">
            <a:avLst/>
          </a:prstGeom>
          <a:solidFill>
            <a:srgbClr val="7030A0">
              <a:alpha val="2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092" y="579434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Self Awareness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14111" y="861047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Awareness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8523" y="1172626"/>
            <a:ext cx="404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Exploration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88317" y="1487152"/>
            <a:ext cx="4437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Preparation: </a:t>
            </a:r>
            <a:r>
              <a:rPr lang="en-US" sz="1400" dirty="0"/>
              <a:t>Practicum &amp; Internships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638853" y="1792956"/>
            <a:ext cx="2124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Career Training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183" y="1064966"/>
            <a:ext cx="2499861" cy="3493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55650">
              <a:spcAft>
                <a:spcPts val="200"/>
              </a:spcAft>
              <a:defRPr/>
            </a:pPr>
            <a:r>
              <a:rPr lang="en-US" sz="1200" b="1" dirty="0"/>
              <a:t>Learning about ONESELF</a:t>
            </a:r>
          </a:p>
          <a:p>
            <a:pPr algn="ctr" defTabSz="755650">
              <a:spcAft>
                <a:spcPts val="200"/>
              </a:spcAft>
              <a:defRPr/>
            </a:pPr>
            <a:endParaRPr lang="en-US" sz="1200" b="1" dirty="0"/>
          </a:p>
          <a:p>
            <a:pPr>
              <a:spcAft>
                <a:spcPts val="200"/>
              </a:spcAft>
              <a:defRPr/>
            </a:pPr>
            <a:r>
              <a:rPr lang="en-US" altLang="en-US" sz="1050" dirty="0"/>
              <a:t>Build awareness of strengths, interests and values and connect this information to future purpose and career </a:t>
            </a:r>
            <a:r>
              <a:rPr lang="en-US" altLang="en-US" sz="1050" dirty="0">
                <a:latin typeface="Calibri" panose="020F0502020204030204" pitchFamily="34" charset="0"/>
              </a:rPr>
              <a:t>through reflection and related metacognitive activities.</a:t>
            </a:r>
            <a:endParaRPr lang="en-US" altLang="en-US" sz="1050" dirty="0"/>
          </a:p>
          <a:p>
            <a:pPr>
              <a:spcAft>
                <a:spcPts val="200"/>
              </a:spcAft>
              <a:defRPr/>
            </a:pPr>
            <a:endParaRPr lang="en-US" altLang="en-US" sz="1050" dirty="0"/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Experiences may include: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Experiencing self as ”belonging” among those who attend college, by seeing and speaking with peer role models in college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Guest speakers from postsecondary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050" dirty="0"/>
              <a:t>Links to community-based organizations and clubs that expose students to postsecondary opportunities in areas of interest</a:t>
            </a:r>
          </a:p>
          <a:p>
            <a:pPr>
              <a:spcAft>
                <a:spcPts val="200"/>
              </a:spcAft>
              <a:defRPr/>
            </a:pPr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1261" y="1428958"/>
            <a:ext cx="2294046" cy="2203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55650">
              <a:spcAft>
                <a:spcPts val="200"/>
              </a:spcAft>
              <a:defRPr/>
            </a:pPr>
            <a:r>
              <a:rPr lang="en-US" altLang="en-US" sz="1200" b="1" dirty="0"/>
              <a:t>Learning ABOUT a wide variety of careers</a:t>
            </a:r>
          </a:p>
          <a:p>
            <a:pPr algn="ctr" defTabSz="755650">
              <a:spcAft>
                <a:spcPts val="200"/>
              </a:spcAft>
              <a:defRPr/>
            </a:pPr>
            <a:endParaRPr lang="en-US" altLang="en-US" sz="1200" b="1" dirty="0"/>
          </a:p>
          <a:p>
            <a:pPr>
              <a:spcAft>
                <a:spcPts val="400"/>
              </a:spcAft>
              <a:defRPr/>
            </a:pPr>
            <a:r>
              <a:rPr lang="en-US" altLang="en-US" sz="1050" dirty="0"/>
              <a:t>Build awareness of the variety of careers available and the preparation required to obtain a career; broaden student options. </a:t>
            </a:r>
          </a:p>
          <a:p>
            <a:pPr>
              <a:spcAft>
                <a:spcPts val="200"/>
              </a:spcAft>
              <a:defRPr/>
            </a:pPr>
            <a:endParaRPr lang="en-US" altLang="en-US" sz="1050" b="1" dirty="0"/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Experiences may include: 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Guest speakers from postsecondary</a:t>
            </a:r>
          </a:p>
          <a:p>
            <a:pPr>
              <a:defRPr/>
            </a:pP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79926" y="1724011"/>
            <a:ext cx="2369393" cy="322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55650">
              <a:spcAft>
                <a:spcPts val="200"/>
              </a:spcAft>
              <a:defRPr/>
            </a:pPr>
            <a:r>
              <a:rPr lang="en-US" altLang="en-US" sz="1200" b="1" dirty="0"/>
              <a:t>Learning ABOUT work and exploring, research and planning for career</a:t>
            </a:r>
          </a:p>
          <a:p>
            <a:pPr algn="ctr" defTabSz="755650">
              <a:spcAft>
                <a:spcPts val="200"/>
              </a:spcAft>
              <a:defRPr/>
            </a:pPr>
            <a:endParaRPr lang="en-US" sz="1200" b="1" dirty="0"/>
          </a:p>
          <a:p>
            <a:pPr>
              <a:spcAft>
                <a:spcPts val="400"/>
              </a:spcAft>
              <a:defRPr/>
            </a:pPr>
            <a:r>
              <a:rPr lang="en-US" altLang="en-US" sz="1050" dirty="0"/>
              <a:t>Explore career and post-secondary options for the purpose of motivating students and to inform their decision making in secondary school through postsecondary education</a:t>
            </a:r>
            <a:endParaRPr lang="en-US" sz="1050" dirty="0"/>
          </a:p>
          <a:p>
            <a:pPr>
              <a:spcAft>
                <a:spcPts val="400"/>
              </a:spcAft>
              <a:defRPr/>
            </a:pPr>
            <a:endParaRPr lang="en-US" sz="1050" b="1" dirty="0"/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Experiences may include: 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Guest speakers from postsecondary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Interviews with college students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College tours</a:t>
            </a:r>
          </a:p>
          <a:p>
            <a:pPr>
              <a:spcAft>
                <a:spcPts val="400"/>
              </a:spcAft>
              <a:defRPr/>
            </a:pPr>
            <a:endParaRPr lang="en-US" sz="1200" b="1" dirty="0"/>
          </a:p>
          <a:p>
            <a:pPr>
              <a:spcAft>
                <a:spcPts val="400"/>
              </a:spcAft>
              <a:defRPr/>
            </a:pP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250653" y="1986448"/>
            <a:ext cx="2386865" cy="4186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55650">
              <a:spcAft>
                <a:spcPts val="200"/>
              </a:spcAft>
              <a:defRPr/>
            </a:pPr>
            <a:r>
              <a:rPr lang="en-US" sz="1200" b="1" dirty="0"/>
              <a:t>Learning THROUGH work</a:t>
            </a:r>
          </a:p>
          <a:p>
            <a:pPr algn="ctr" defTabSz="755650">
              <a:spcAft>
                <a:spcPts val="200"/>
              </a:spcAft>
              <a:defRPr/>
            </a:pPr>
            <a:endParaRPr lang="en-US" sz="1200" b="1" dirty="0"/>
          </a:p>
          <a:p>
            <a:pPr>
              <a:spcAft>
                <a:spcPts val="200"/>
              </a:spcAft>
              <a:defRPr/>
            </a:pPr>
            <a:r>
              <a:rPr lang="en-US" sz="1050" dirty="0"/>
              <a:t>Apply learning through practical experience that develops knowledge and skills necessary for success in careers and postsecondary education</a:t>
            </a:r>
          </a:p>
          <a:p>
            <a:pPr>
              <a:spcAft>
                <a:spcPct val="35000"/>
              </a:spcAft>
              <a:defRPr/>
            </a:pPr>
            <a:endParaRPr lang="en-US" sz="1050" kern="800" dirty="0"/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Experiences may include: 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Guest speakers from postsecondary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Interviews with college students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College tours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College fairs, including interviews with college admissions officers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Support for application, financial aid, and scholarship process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Dual and concurrent enrollment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CE coursework leading to certificates and associate degrees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Preparation for transition to postsecondary</a:t>
            </a:r>
          </a:p>
          <a:p>
            <a:pPr>
              <a:spcAft>
                <a:spcPct val="35000"/>
              </a:spcAft>
              <a:defRPr/>
            </a:pP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637518" y="2387415"/>
            <a:ext cx="2423178" cy="3352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55650">
              <a:spcAft>
                <a:spcPts val="200"/>
              </a:spcAft>
              <a:defRPr/>
            </a:pPr>
            <a:r>
              <a:rPr lang="en-US" sz="1200" b="1" dirty="0"/>
              <a:t>Learning FOR work</a:t>
            </a:r>
          </a:p>
          <a:p>
            <a:pPr algn="ctr" defTabSz="755650">
              <a:spcAft>
                <a:spcPts val="200"/>
              </a:spcAft>
              <a:defRPr/>
            </a:pPr>
            <a:endParaRPr lang="en-US" sz="1200" b="1" dirty="0"/>
          </a:p>
          <a:p>
            <a:pPr>
              <a:spcAft>
                <a:spcPts val="200"/>
              </a:spcAft>
              <a:defRPr/>
            </a:pPr>
            <a:r>
              <a:rPr lang="en-US" sz="1050" dirty="0"/>
              <a:t>Train for employment and/or postsecondary education in a specific range of occupations</a:t>
            </a:r>
          </a:p>
          <a:p>
            <a:pPr>
              <a:spcAft>
                <a:spcPts val="200"/>
              </a:spcAft>
              <a:defRPr/>
            </a:pPr>
            <a:endParaRPr lang="en-US" sz="1050" dirty="0"/>
          </a:p>
          <a:p>
            <a:pPr>
              <a:spcAft>
                <a:spcPts val="200"/>
              </a:spcAft>
              <a:defRPr/>
            </a:pPr>
            <a:r>
              <a:rPr lang="en-US" altLang="en-US" sz="1050" b="1" dirty="0"/>
              <a:t>Experiences may include: 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Core academic preparation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Support for application, financial aid, and scholarship process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Dual and concurrent enrollment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dirty="0"/>
              <a:t>CE coursework leading to certificates and associate degrees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050" kern="1000" dirty="0"/>
              <a:t>Preparation for transition to postsecondary</a:t>
            </a:r>
          </a:p>
          <a:p>
            <a:pPr marL="171450" indent="-171450"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endParaRPr lang="en-US" sz="1050" dirty="0"/>
          </a:p>
          <a:p>
            <a:pPr>
              <a:spcAft>
                <a:spcPct val="35000"/>
              </a:spcAft>
              <a:defRPr/>
            </a:pPr>
            <a:endParaRPr lang="en-US" sz="1050" kern="1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San Diego and Imperial Counties</a:t>
            </a:r>
          </a:p>
          <a:p>
            <a:r>
              <a:rPr lang="en-US" dirty="0"/>
              <a:t>HS Career Development Continuum 12/21/18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6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18145</TotalTime>
  <Words>1699</Words>
  <Application>Microsoft Macintosh PowerPoint</Application>
  <PresentationFormat>Widescreen</PresentationFormat>
  <Paragraphs>274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Blanchard</dc:creator>
  <cp:lastModifiedBy>Svetlana Darche</cp:lastModifiedBy>
  <cp:revision>57</cp:revision>
  <cp:lastPrinted>2018-10-09T04:30:47Z</cp:lastPrinted>
  <dcterms:created xsi:type="dcterms:W3CDTF">2018-09-28T17:54:54Z</dcterms:created>
  <dcterms:modified xsi:type="dcterms:W3CDTF">2019-04-16T00:33:44Z</dcterms:modified>
</cp:coreProperties>
</file>