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sldIdLst>
    <p:sldId id="264" r:id="rId2"/>
    <p:sldId id="285" r:id="rId3"/>
    <p:sldId id="280" r:id="rId4"/>
    <p:sldId id="274" r:id="rId5"/>
    <p:sldId id="276" r:id="rId6"/>
    <p:sldId id="283" r:id="rId7"/>
    <p:sldId id="270" r:id="rId8"/>
    <p:sldId id="286" r:id="rId9"/>
    <p:sldId id="260" r:id="rId10"/>
    <p:sldId id="275" r:id="rId11"/>
    <p:sldId id="287" r:id="rId12"/>
    <p:sldId id="289" r:id="rId13"/>
    <p:sldId id="278" r:id="rId14"/>
    <p:sldId id="292" r:id="rId15"/>
    <p:sldId id="273" r:id="rId16"/>
    <p:sldId id="284"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80" autoAdjust="0"/>
    <p:restoredTop sz="93692" autoAdjust="0"/>
  </p:normalViewPr>
  <p:slideViewPr>
    <p:cSldViewPr snapToGrid="0" snapToObjects="1">
      <p:cViewPr varScale="1">
        <p:scale>
          <a:sx n="66" d="100"/>
          <a:sy n="66" d="100"/>
        </p:scale>
        <p:origin x="840"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00" d="100"/>
          <a:sy n="100" d="100"/>
        </p:scale>
        <p:origin x="-2400" y="88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CC1C6-3A4B-4F43-AC85-B4EF4E42C0B2}" type="doc">
      <dgm:prSet loTypeId="urn:microsoft.com/office/officeart/2005/8/layout/vList4" loCatId="picture" qsTypeId="urn:microsoft.com/office/officeart/2005/8/quickstyle/3d3" qsCatId="3D" csTypeId="urn:microsoft.com/office/officeart/2005/8/colors/accent5_4" csCatId="accent5" phldr="1"/>
      <dgm:spPr/>
      <dgm:t>
        <a:bodyPr/>
        <a:lstStyle/>
        <a:p>
          <a:endParaRPr lang="en-US"/>
        </a:p>
      </dgm:t>
    </dgm:pt>
    <dgm:pt modelId="{8EE909E6-B131-4B24-8F95-A125717524D5}">
      <dgm:prSet/>
      <dgm:spPr/>
      <dgm:t>
        <a:bodyPr/>
        <a:lstStyle/>
        <a:p>
          <a:r>
            <a:rPr lang="en-US" dirty="0"/>
            <a:t>Who are the stakeholders?</a:t>
          </a:r>
        </a:p>
      </dgm:t>
    </dgm:pt>
    <dgm:pt modelId="{4E5AD568-CD0E-497C-9902-C0438336F21C}" type="parTrans" cxnId="{1C1F4607-F3E7-4F65-B0B4-659D5177959F}">
      <dgm:prSet/>
      <dgm:spPr/>
      <dgm:t>
        <a:bodyPr/>
        <a:lstStyle/>
        <a:p>
          <a:endParaRPr lang="en-US"/>
        </a:p>
      </dgm:t>
    </dgm:pt>
    <dgm:pt modelId="{E5FCCE95-D319-41B7-B2F9-FA40D85A5678}" type="sibTrans" cxnId="{1C1F4607-F3E7-4F65-B0B4-659D5177959F}">
      <dgm:prSet/>
      <dgm:spPr/>
      <dgm:t>
        <a:bodyPr/>
        <a:lstStyle/>
        <a:p>
          <a:endParaRPr lang="en-US"/>
        </a:p>
      </dgm:t>
    </dgm:pt>
    <dgm:pt modelId="{721ED3A5-9780-4FCA-AD11-67BC642B35EC}">
      <dgm:prSet phldrT="[Text]"/>
      <dgm:spPr/>
      <dgm:t>
        <a:bodyPr/>
        <a:lstStyle/>
        <a:p>
          <a:r>
            <a:rPr lang="en-US" dirty="0"/>
            <a:t>When do we educate students about skill sets &amp; careers? How?</a:t>
          </a:r>
        </a:p>
      </dgm:t>
    </dgm:pt>
    <dgm:pt modelId="{42B663C2-B71B-4170-AA84-B7104CA1169D}" type="parTrans" cxnId="{ACBBCEC5-ED33-44CA-957E-5211D5CDCDBC}">
      <dgm:prSet/>
      <dgm:spPr/>
      <dgm:t>
        <a:bodyPr/>
        <a:lstStyle/>
        <a:p>
          <a:endParaRPr lang="en-US"/>
        </a:p>
      </dgm:t>
    </dgm:pt>
    <dgm:pt modelId="{319BF325-17E6-4CD2-867E-C5E837947C30}" type="sibTrans" cxnId="{ACBBCEC5-ED33-44CA-957E-5211D5CDCDBC}">
      <dgm:prSet/>
      <dgm:spPr/>
      <dgm:t>
        <a:bodyPr/>
        <a:lstStyle/>
        <a:p>
          <a:endParaRPr lang="en-US"/>
        </a:p>
      </dgm:t>
    </dgm:pt>
    <dgm:pt modelId="{1782F97D-B731-4E4E-BFAA-A69F0D0CF14C}">
      <dgm:prSet phldrT="[Text]"/>
      <dgm:spPr/>
      <dgm:t>
        <a:bodyPr/>
        <a:lstStyle/>
        <a:p>
          <a:r>
            <a:rPr lang="en-US" dirty="0"/>
            <a:t>What skill sets would be valuable for the workforce? </a:t>
          </a:r>
        </a:p>
      </dgm:t>
    </dgm:pt>
    <dgm:pt modelId="{6B24D0BE-2E3A-4E35-AC08-B8CFF723E3C9}" type="parTrans" cxnId="{BCC7E7B7-18A4-4482-8E74-224917C01DDB}">
      <dgm:prSet/>
      <dgm:spPr/>
      <dgm:t>
        <a:bodyPr/>
        <a:lstStyle/>
        <a:p>
          <a:endParaRPr lang="en-US"/>
        </a:p>
      </dgm:t>
    </dgm:pt>
    <dgm:pt modelId="{1A289601-2B9D-427B-B766-D670066365D7}" type="sibTrans" cxnId="{BCC7E7B7-18A4-4482-8E74-224917C01DDB}">
      <dgm:prSet/>
      <dgm:spPr/>
      <dgm:t>
        <a:bodyPr/>
        <a:lstStyle/>
        <a:p>
          <a:endParaRPr lang="en-US"/>
        </a:p>
      </dgm:t>
    </dgm:pt>
    <dgm:pt modelId="{E81EC1F0-7556-47D0-85E4-67F9CC7915D8}" type="pres">
      <dgm:prSet presAssocID="{624CC1C6-3A4B-4F43-AC85-B4EF4E42C0B2}" presName="linear" presStyleCnt="0">
        <dgm:presLayoutVars>
          <dgm:dir/>
          <dgm:resizeHandles val="exact"/>
        </dgm:presLayoutVars>
      </dgm:prSet>
      <dgm:spPr/>
    </dgm:pt>
    <dgm:pt modelId="{3BA5C9C6-5CF7-4543-AD81-D3DE4FFAC677}" type="pres">
      <dgm:prSet presAssocID="{8EE909E6-B131-4B24-8F95-A125717524D5}" presName="comp" presStyleCnt="0"/>
      <dgm:spPr/>
    </dgm:pt>
    <dgm:pt modelId="{63AA8193-C162-417C-95D4-30179F851159}" type="pres">
      <dgm:prSet presAssocID="{8EE909E6-B131-4B24-8F95-A125717524D5}" presName="box" presStyleLbl="node1" presStyleIdx="0" presStyleCnt="3" custLinFactY="-51261" custLinFactNeighborY="-100000"/>
      <dgm:spPr/>
    </dgm:pt>
    <dgm:pt modelId="{F9E4380F-10C8-4156-B823-7295F951B078}" type="pres">
      <dgm:prSet presAssocID="{8EE909E6-B131-4B24-8F95-A125717524D5}" presName="img" presStyleLbl="fgImgPlace1" presStyleIdx="0" presStyleCnt="3" custLinFactNeighborX="4753" custLinFactNeighborY="6408"/>
      <dgm:spPr>
        <a:blipFill rotWithShape="1">
          <a:blip xmlns:r="http://schemas.openxmlformats.org/officeDocument/2006/relationships" r:embed="rId1"/>
          <a:stretch>
            <a:fillRect/>
          </a:stretch>
        </a:blipFill>
      </dgm:spPr>
    </dgm:pt>
    <dgm:pt modelId="{6A7ADC6A-403C-46EF-A43F-4263C90BD46A}" type="pres">
      <dgm:prSet presAssocID="{8EE909E6-B131-4B24-8F95-A125717524D5}" presName="text" presStyleLbl="node1" presStyleIdx="0" presStyleCnt="3">
        <dgm:presLayoutVars>
          <dgm:bulletEnabled val="1"/>
        </dgm:presLayoutVars>
      </dgm:prSet>
      <dgm:spPr/>
    </dgm:pt>
    <dgm:pt modelId="{DED2BFDC-08B5-4647-A51C-3683B934B228}" type="pres">
      <dgm:prSet presAssocID="{E5FCCE95-D319-41B7-B2F9-FA40D85A5678}" presName="spacer" presStyleCnt="0"/>
      <dgm:spPr/>
    </dgm:pt>
    <dgm:pt modelId="{6BD252D3-AC55-48E0-96CE-78533D03DA53}" type="pres">
      <dgm:prSet presAssocID="{721ED3A5-9780-4FCA-AD11-67BC642B35EC}" presName="comp" presStyleCnt="0"/>
      <dgm:spPr/>
    </dgm:pt>
    <dgm:pt modelId="{57B01384-0787-4E8C-8AC7-8B5B892C3918}" type="pres">
      <dgm:prSet presAssocID="{721ED3A5-9780-4FCA-AD11-67BC642B35EC}" presName="box" presStyleLbl="node1" presStyleIdx="1" presStyleCnt="3"/>
      <dgm:spPr/>
    </dgm:pt>
    <dgm:pt modelId="{700AA417-1F1B-48FA-AD99-238DED8B97AA}" type="pres">
      <dgm:prSet presAssocID="{721ED3A5-9780-4FCA-AD11-67BC642B35EC}" presName="img" presStyleLbl="fgImgPlace1" presStyleIdx="1" presStyleCnt="3" custLinFactY="24452" custLinFactNeighborX="-88065" custLinFactNeighborY="100000"/>
      <dgm:spPr>
        <a:blipFill rotWithShape="1">
          <a:blip xmlns:r="http://schemas.openxmlformats.org/officeDocument/2006/relationships" r:embed="rId2"/>
          <a:stretch>
            <a:fillRect/>
          </a:stretch>
        </a:blipFill>
      </dgm:spPr>
    </dgm:pt>
    <dgm:pt modelId="{0EB717BE-1BC9-4A83-B9FF-E35B02B16086}" type="pres">
      <dgm:prSet presAssocID="{721ED3A5-9780-4FCA-AD11-67BC642B35EC}" presName="text" presStyleLbl="node1" presStyleIdx="1" presStyleCnt="3">
        <dgm:presLayoutVars>
          <dgm:bulletEnabled val="1"/>
        </dgm:presLayoutVars>
      </dgm:prSet>
      <dgm:spPr/>
    </dgm:pt>
    <dgm:pt modelId="{46C5DBD7-0986-478C-91B6-AB465B337540}" type="pres">
      <dgm:prSet presAssocID="{319BF325-17E6-4CD2-867E-C5E837947C30}" presName="spacer" presStyleCnt="0"/>
      <dgm:spPr/>
    </dgm:pt>
    <dgm:pt modelId="{5326F7AC-9424-408F-93B0-705486F46476}" type="pres">
      <dgm:prSet presAssocID="{1782F97D-B731-4E4E-BFAA-A69F0D0CF14C}" presName="comp" presStyleCnt="0"/>
      <dgm:spPr/>
    </dgm:pt>
    <dgm:pt modelId="{85EE5023-663A-4C4A-BDF6-433ECED1953F}" type="pres">
      <dgm:prSet presAssocID="{1782F97D-B731-4E4E-BFAA-A69F0D0CF14C}" presName="box" presStyleLbl="node1" presStyleIdx="2" presStyleCnt="3"/>
      <dgm:spPr/>
    </dgm:pt>
    <dgm:pt modelId="{9FF30566-B6F6-4A02-AD36-6AF1AC0D8037}" type="pres">
      <dgm:prSet presAssocID="{1782F97D-B731-4E4E-BFAA-A69F0D0CF14C}" presName="img" presStyleLbl="fgImgPlace1" presStyleIdx="2" presStyleCnt="3"/>
      <dgm:spPr/>
    </dgm:pt>
    <dgm:pt modelId="{A4300D2C-CB21-4E7F-8F53-AFE7ACB06022}" type="pres">
      <dgm:prSet presAssocID="{1782F97D-B731-4E4E-BFAA-A69F0D0CF14C}" presName="text" presStyleLbl="node1" presStyleIdx="2" presStyleCnt="3">
        <dgm:presLayoutVars>
          <dgm:bulletEnabled val="1"/>
        </dgm:presLayoutVars>
      </dgm:prSet>
      <dgm:spPr/>
    </dgm:pt>
  </dgm:ptLst>
  <dgm:cxnLst>
    <dgm:cxn modelId="{1C1F4607-F3E7-4F65-B0B4-659D5177959F}" srcId="{624CC1C6-3A4B-4F43-AC85-B4EF4E42C0B2}" destId="{8EE909E6-B131-4B24-8F95-A125717524D5}" srcOrd="0" destOrd="0" parTransId="{4E5AD568-CD0E-497C-9902-C0438336F21C}" sibTransId="{E5FCCE95-D319-41B7-B2F9-FA40D85A5678}"/>
    <dgm:cxn modelId="{9C74D52E-7156-4742-978D-3CEE26EC3787}" type="presOf" srcId="{721ED3A5-9780-4FCA-AD11-67BC642B35EC}" destId="{57B01384-0787-4E8C-8AC7-8B5B892C3918}" srcOrd="0" destOrd="0" presId="urn:microsoft.com/office/officeart/2005/8/layout/vList4"/>
    <dgm:cxn modelId="{1D18E14C-6321-4828-89D4-A46E9B1C5219}" type="presOf" srcId="{1782F97D-B731-4E4E-BFAA-A69F0D0CF14C}" destId="{A4300D2C-CB21-4E7F-8F53-AFE7ACB06022}" srcOrd="1" destOrd="0" presId="urn:microsoft.com/office/officeart/2005/8/layout/vList4"/>
    <dgm:cxn modelId="{22E91584-A60D-4753-9A81-2DF796AD2E90}" type="presOf" srcId="{8EE909E6-B131-4B24-8F95-A125717524D5}" destId="{63AA8193-C162-417C-95D4-30179F851159}" srcOrd="0" destOrd="0" presId="urn:microsoft.com/office/officeart/2005/8/layout/vList4"/>
    <dgm:cxn modelId="{E8679DB3-5F08-42F1-BBA5-AF228ACF0EC5}" type="presOf" srcId="{624CC1C6-3A4B-4F43-AC85-B4EF4E42C0B2}" destId="{E81EC1F0-7556-47D0-85E4-67F9CC7915D8}" srcOrd="0" destOrd="0" presId="urn:microsoft.com/office/officeart/2005/8/layout/vList4"/>
    <dgm:cxn modelId="{BCC7E7B7-18A4-4482-8E74-224917C01DDB}" srcId="{624CC1C6-3A4B-4F43-AC85-B4EF4E42C0B2}" destId="{1782F97D-B731-4E4E-BFAA-A69F0D0CF14C}" srcOrd="2" destOrd="0" parTransId="{6B24D0BE-2E3A-4E35-AC08-B8CFF723E3C9}" sibTransId="{1A289601-2B9D-427B-B766-D670066365D7}"/>
    <dgm:cxn modelId="{75EA73BA-4947-429E-8EAE-B60305A0EF2C}" type="presOf" srcId="{1782F97D-B731-4E4E-BFAA-A69F0D0CF14C}" destId="{85EE5023-663A-4C4A-BDF6-433ECED1953F}" srcOrd="0" destOrd="0" presId="urn:microsoft.com/office/officeart/2005/8/layout/vList4"/>
    <dgm:cxn modelId="{641C1BC5-744D-4D88-A000-44915DDC9686}" type="presOf" srcId="{721ED3A5-9780-4FCA-AD11-67BC642B35EC}" destId="{0EB717BE-1BC9-4A83-B9FF-E35B02B16086}" srcOrd="1" destOrd="0" presId="urn:microsoft.com/office/officeart/2005/8/layout/vList4"/>
    <dgm:cxn modelId="{ACBBCEC5-ED33-44CA-957E-5211D5CDCDBC}" srcId="{624CC1C6-3A4B-4F43-AC85-B4EF4E42C0B2}" destId="{721ED3A5-9780-4FCA-AD11-67BC642B35EC}" srcOrd="1" destOrd="0" parTransId="{42B663C2-B71B-4170-AA84-B7104CA1169D}" sibTransId="{319BF325-17E6-4CD2-867E-C5E837947C30}"/>
    <dgm:cxn modelId="{05B5B6FD-1A10-410A-B639-FFD639C415FD}" type="presOf" srcId="{8EE909E6-B131-4B24-8F95-A125717524D5}" destId="{6A7ADC6A-403C-46EF-A43F-4263C90BD46A}" srcOrd="1" destOrd="0" presId="urn:microsoft.com/office/officeart/2005/8/layout/vList4"/>
    <dgm:cxn modelId="{46469A4B-9E14-434F-A000-96B09DC50DE2}" type="presParOf" srcId="{E81EC1F0-7556-47D0-85E4-67F9CC7915D8}" destId="{3BA5C9C6-5CF7-4543-AD81-D3DE4FFAC677}" srcOrd="0" destOrd="0" presId="urn:microsoft.com/office/officeart/2005/8/layout/vList4"/>
    <dgm:cxn modelId="{DBF8CDD4-EEB7-4B73-A804-0DE669758BDF}" type="presParOf" srcId="{3BA5C9C6-5CF7-4543-AD81-D3DE4FFAC677}" destId="{63AA8193-C162-417C-95D4-30179F851159}" srcOrd="0" destOrd="0" presId="urn:microsoft.com/office/officeart/2005/8/layout/vList4"/>
    <dgm:cxn modelId="{B603657A-0A51-4914-9CBB-D911BC16B262}" type="presParOf" srcId="{3BA5C9C6-5CF7-4543-AD81-D3DE4FFAC677}" destId="{F9E4380F-10C8-4156-B823-7295F951B078}" srcOrd="1" destOrd="0" presId="urn:microsoft.com/office/officeart/2005/8/layout/vList4"/>
    <dgm:cxn modelId="{13B1F070-6EB9-4E8D-9443-97B2317B15EE}" type="presParOf" srcId="{3BA5C9C6-5CF7-4543-AD81-D3DE4FFAC677}" destId="{6A7ADC6A-403C-46EF-A43F-4263C90BD46A}" srcOrd="2" destOrd="0" presId="urn:microsoft.com/office/officeart/2005/8/layout/vList4"/>
    <dgm:cxn modelId="{E3DF8124-332C-45EC-A9D2-14197A6E96BB}" type="presParOf" srcId="{E81EC1F0-7556-47D0-85E4-67F9CC7915D8}" destId="{DED2BFDC-08B5-4647-A51C-3683B934B228}" srcOrd="1" destOrd="0" presId="urn:microsoft.com/office/officeart/2005/8/layout/vList4"/>
    <dgm:cxn modelId="{AD785F5F-08EA-4CD6-88C8-586E570D4DD7}" type="presParOf" srcId="{E81EC1F0-7556-47D0-85E4-67F9CC7915D8}" destId="{6BD252D3-AC55-48E0-96CE-78533D03DA53}" srcOrd="2" destOrd="0" presId="urn:microsoft.com/office/officeart/2005/8/layout/vList4"/>
    <dgm:cxn modelId="{7A0C629E-36A6-4B39-8F92-1C0266E5B55F}" type="presParOf" srcId="{6BD252D3-AC55-48E0-96CE-78533D03DA53}" destId="{57B01384-0787-4E8C-8AC7-8B5B892C3918}" srcOrd="0" destOrd="0" presId="urn:microsoft.com/office/officeart/2005/8/layout/vList4"/>
    <dgm:cxn modelId="{F1528292-5729-480B-A30A-FD8C5AC8D9C0}" type="presParOf" srcId="{6BD252D3-AC55-48E0-96CE-78533D03DA53}" destId="{700AA417-1F1B-48FA-AD99-238DED8B97AA}" srcOrd="1" destOrd="0" presId="urn:microsoft.com/office/officeart/2005/8/layout/vList4"/>
    <dgm:cxn modelId="{EEE335CD-4850-4DAC-A4AF-AC6AE882ECA5}" type="presParOf" srcId="{6BD252D3-AC55-48E0-96CE-78533D03DA53}" destId="{0EB717BE-1BC9-4A83-B9FF-E35B02B16086}" srcOrd="2" destOrd="0" presId="urn:microsoft.com/office/officeart/2005/8/layout/vList4"/>
    <dgm:cxn modelId="{8293B01A-61E5-400D-9BA8-737A3D349C64}" type="presParOf" srcId="{E81EC1F0-7556-47D0-85E4-67F9CC7915D8}" destId="{46C5DBD7-0986-478C-91B6-AB465B337540}" srcOrd="3" destOrd="0" presId="urn:microsoft.com/office/officeart/2005/8/layout/vList4"/>
    <dgm:cxn modelId="{801EBEC9-D455-4BBC-AE6B-14C714BA3726}" type="presParOf" srcId="{E81EC1F0-7556-47D0-85E4-67F9CC7915D8}" destId="{5326F7AC-9424-408F-93B0-705486F46476}" srcOrd="4" destOrd="0" presId="urn:microsoft.com/office/officeart/2005/8/layout/vList4"/>
    <dgm:cxn modelId="{C95E93D4-AF31-41B6-8610-F827A9E26AA9}" type="presParOf" srcId="{5326F7AC-9424-408F-93B0-705486F46476}" destId="{85EE5023-663A-4C4A-BDF6-433ECED1953F}" srcOrd="0" destOrd="0" presId="urn:microsoft.com/office/officeart/2005/8/layout/vList4"/>
    <dgm:cxn modelId="{81D47E9C-A053-489B-B3B2-095069D56492}" type="presParOf" srcId="{5326F7AC-9424-408F-93B0-705486F46476}" destId="{9FF30566-B6F6-4A02-AD36-6AF1AC0D8037}" srcOrd="1" destOrd="0" presId="urn:microsoft.com/office/officeart/2005/8/layout/vList4"/>
    <dgm:cxn modelId="{964860B8-D32C-4DC3-8351-5799D3F2D734}" type="presParOf" srcId="{5326F7AC-9424-408F-93B0-705486F46476}" destId="{A4300D2C-CB21-4E7F-8F53-AFE7ACB060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A97CD-E6B8-4FE1-8897-311B2DC34B75}" type="doc">
      <dgm:prSet loTypeId="urn:diagrams.loki3.com/VaryingWidthList+Icon" loCatId="list" qsTypeId="urn:microsoft.com/office/officeart/2005/8/quickstyle/3d1" qsCatId="3D" csTypeId="urn:microsoft.com/office/officeart/2005/8/colors/accent5_5" csCatId="accent5" phldr="1"/>
      <dgm:spPr/>
      <dgm:t>
        <a:bodyPr/>
        <a:lstStyle/>
        <a:p>
          <a:endParaRPr lang="en-US"/>
        </a:p>
      </dgm:t>
    </dgm:pt>
    <dgm:pt modelId="{F001CF93-BBBD-45D5-813B-4BA163233925}">
      <dgm:prSet phldrT="[Text]"/>
      <dgm:spPr/>
      <dgm:t>
        <a:bodyPr/>
        <a:lstStyle/>
        <a:p>
          <a:pPr algn="l"/>
          <a:r>
            <a:rPr lang="en-US" dirty="0">
              <a:solidFill>
                <a:schemeClr val="tx1"/>
              </a:solidFill>
            </a:rPr>
            <a:t>1. Analytical/critical thinking</a:t>
          </a:r>
        </a:p>
      </dgm:t>
    </dgm:pt>
    <dgm:pt modelId="{4DF16E5B-A044-4230-A09F-7F11A8E96B99}" type="parTrans" cxnId="{766D9C55-8B98-414D-8B53-5E8CAD92D814}">
      <dgm:prSet/>
      <dgm:spPr/>
      <dgm:t>
        <a:bodyPr/>
        <a:lstStyle/>
        <a:p>
          <a:endParaRPr lang="en-US"/>
        </a:p>
      </dgm:t>
    </dgm:pt>
    <dgm:pt modelId="{D11F644A-A41E-48E3-B7F0-A2C0CCD779B2}" type="sibTrans" cxnId="{766D9C55-8B98-414D-8B53-5E8CAD92D814}">
      <dgm:prSet/>
      <dgm:spPr/>
      <dgm:t>
        <a:bodyPr/>
        <a:lstStyle/>
        <a:p>
          <a:endParaRPr lang="en-US"/>
        </a:p>
      </dgm:t>
    </dgm:pt>
    <dgm:pt modelId="{AB02D7CC-DD4D-4B6E-ABD4-94185FF88988}">
      <dgm:prSet phldrT="[Text]"/>
      <dgm:spPr/>
      <dgm:t>
        <a:bodyPr/>
        <a:lstStyle/>
        <a:p>
          <a:pPr algn="l"/>
          <a:r>
            <a:rPr lang="en-US" dirty="0">
              <a:solidFill>
                <a:schemeClr val="tx1"/>
              </a:solidFill>
            </a:rPr>
            <a:t>2. Written/verbal communication</a:t>
          </a:r>
        </a:p>
      </dgm:t>
    </dgm:pt>
    <dgm:pt modelId="{7BE9B7CE-B060-46F2-A147-41D19DFF1C05}" type="parTrans" cxnId="{773736C1-653B-4124-A281-85C5720177EC}">
      <dgm:prSet/>
      <dgm:spPr/>
      <dgm:t>
        <a:bodyPr/>
        <a:lstStyle/>
        <a:p>
          <a:endParaRPr lang="en-US"/>
        </a:p>
      </dgm:t>
    </dgm:pt>
    <dgm:pt modelId="{CB186CD8-F06C-4D8B-8DF0-3B4D794F2772}" type="sibTrans" cxnId="{773736C1-653B-4124-A281-85C5720177EC}">
      <dgm:prSet/>
      <dgm:spPr/>
      <dgm:t>
        <a:bodyPr/>
        <a:lstStyle/>
        <a:p>
          <a:endParaRPr lang="en-US"/>
        </a:p>
      </dgm:t>
    </dgm:pt>
    <dgm:pt modelId="{A440B3AC-619F-46B4-924E-E866CA6064EA}">
      <dgm:prSet phldrT="[Text]"/>
      <dgm:spPr/>
      <dgm:t>
        <a:bodyPr/>
        <a:lstStyle/>
        <a:p>
          <a:pPr algn="l"/>
          <a:r>
            <a:rPr lang="en-US" dirty="0">
              <a:solidFill>
                <a:schemeClr val="tx1"/>
              </a:solidFill>
            </a:rPr>
            <a:t>3. Intrapersonal &amp; quality of character skills</a:t>
          </a:r>
        </a:p>
      </dgm:t>
    </dgm:pt>
    <dgm:pt modelId="{4848231A-B1D0-4391-AD3A-A7F5E54C9574}" type="parTrans" cxnId="{132977A5-4EE1-4A16-AAEC-AE562F47B16A}">
      <dgm:prSet/>
      <dgm:spPr/>
      <dgm:t>
        <a:bodyPr/>
        <a:lstStyle/>
        <a:p>
          <a:endParaRPr lang="en-US"/>
        </a:p>
      </dgm:t>
    </dgm:pt>
    <dgm:pt modelId="{7F69EC6A-6C98-433D-BF0C-AAC829A9001D}" type="sibTrans" cxnId="{132977A5-4EE1-4A16-AAEC-AE562F47B16A}">
      <dgm:prSet/>
      <dgm:spPr/>
      <dgm:t>
        <a:bodyPr/>
        <a:lstStyle/>
        <a:p>
          <a:endParaRPr lang="en-US"/>
        </a:p>
      </dgm:t>
    </dgm:pt>
    <dgm:pt modelId="{87DCB8B7-EAD9-4820-9E33-456A957EFD15}" type="pres">
      <dgm:prSet presAssocID="{683A97CD-E6B8-4FE1-8897-311B2DC34B75}" presName="Name0" presStyleCnt="0">
        <dgm:presLayoutVars>
          <dgm:resizeHandles/>
        </dgm:presLayoutVars>
      </dgm:prSet>
      <dgm:spPr/>
    </dgm:pt>
    <dgm:pt modelId="{8E11B5A8-F9AD-4247-B837-E8E7EA3D44A3}" type="pres">
      <dgm:prSet presAssocID="{F001CF93-BBBD-45D5-813B-4BA163233925}" presName="text" presStyleLbl="node1" presStyleIdx="0" presStyleCnt="3" custScaleX="115171" custLinFactNeighborX="-12451" custLinFactNeighborY="60252">
        <dgm:presLayoutVars>
          <dgm:bulletEnabled val="1"/>
        </dgm:presLayoutVars>
      </dgm:prSet>
      <dgm:spPr/>
    </dgm:pt>
    <dgm:pt modelId="{143E9579-50E6-4FF7-88EA-1393AE092D03}" type="pres">
      <dgm:prSet presAssocID="{D11F644A-A41E-48E3-B7F0-A2C0CCD779B2}" presName="space" presStyleCnt="0"/>
      <dgm:spPr/>
    </dgm:pt>
    <dgm:pt modelId="{058F44DA-D5D8-4173-B5D9-18FE679C18E8}" type="pres">
      <dgm:prSet presAssocID="{AB02D7CC-DD4D-4B6E-ABD4-94185FF88988}" presName="text" presStyleLbl="node1" presStyleIdx="1" presStyleCnt="3" custScaleX="127693" custLinFactY="424" custLinFactNeighborX="-18738" custLinFactNeighborY="100000">
        <dgm:presLayoutVars>
          <dgm:bulletEnabled val="1"/>
        </dgm:presLayoutVars>
      </dgm:prSet>
      <dgm:spPr/>
    </dgm:pt>
    <dgm:pt modelId="{7782F836-E857-4441-AEE5-4C0EC6F1278E}" type="pres">
      <dgm:prSet presAssocID="{CB186CD8-F06C-4D8B-8DF0-3B4D794F2772}" presName="space" presStyleCnt="0"/>
      <dgm:spPr/>
    </dgm:pt>
    <dgm:pt modelId="{07064C1A-93BC-40AB-A813-DB1A37A9269F}" type="pres">
      <dgm:prSet presAssocID="{A440B3AC-619F-46B4-924E-E866CA6064EA}" presName="text" presStyleLbl="node1" presStyleIdx="2" presStyleCnt="3" custScaleX="122418" custLinFactNeighborX="-26603" custLinFactNeighborY="3032">
        <dgm:presLayoutVars>
          <dgm:bulletEnabled val="1"/>
        </dgm:presLayoutVars>
      </dgm:prSet>
      <dgm:spPr/>
    </dgm:pt>
  </dgm:ptLst>
  <dgm:cxnLst>
    <dgm:cxn modelId="{9863970E-C717-437E-9396-9D547BE26D09}" type="presOf" srcId="{AB02D7CC-DD4D-4B6E-ABD4-94185FF88988}" destId="{058F44DA-D5D8-4173-B5D9-18FE679C18E8}" srcOrd="0" destOrd="0" presId="urn:diagrams.loki3.com/VaryingWidthList+Icon"/>
    <dgm:cxn modelId="{C8CE674A-DA6C-4CB0-8152-E3EA6F0CA583}" type="presOf" srcId="{F001CF93-BBBD-45D5-813B-4BA163233925}" destId="{8E11B5A8-F9AD-4247-B837-E8E7EA3D44A3}" srcOrd="0" destOrd="0" presId="urn:diagrams.loki3.com/VaryingWidthList+Icon"/>
    <dgm:cxn modelId="{766D9C55-8B98-414D-8B53-5E8CAD92D814}" srcId="{683A97CD-E6B8-4FE1-8897-311B2DC34B75}" destId="{F001CF93-BBBD-45D5-813B-4BA163233925}" srcOrd="0" destOrd="0" parTransId="{4DF16E5B-A044-4230-A09F-7F11A8E96B99}" sibTransId="{D11F644A-A41E-48E3-B7F0-A2C0CCD779B2}"/>
    <dgm:cxn modelId="{0FC9C3A0-F16C-44B9-9550-FDD6BED3E4FE}" type="presOf" srcId="{683A97CD-E6B8-4FE1-8897-311B2DC34B75}" destId="{87DCB8B7-EAD9-4820-9E33-456A957EFD15}" srcOrd="0" destOrd="0" presId="urn:diagrams.loki3.com/VaryingWidthList+Icon"/>
    <dgm:cxn modelId="{132977A5-4EE1-4A16-AAEC-AE562F47B16A}" srcId="{683A97CD-E6B8-4FE1-8897-311B2DC34B75}" destId="{A440B3AC-619F-46B4-924E-E866CA6064EA}" srcOrd="2" destOrd="0" parTransId="{4848231A-B1D0-4391-AD3A-A7F5E54C9574}" sibTransId="{7F69EC6A-6C98-433D-BF0C-AAC829A9001D}"/>
    <dgm:cxn modelId="{773736C1-653B-4124-A281-85C5720177EC}" srcId="{683A97CD-E6B8-4FE1-8897-311B2DC34B75}" destId="{AB02D7CC-DD4D-4B6E-ABD4-94185FF88988}" srcOrd="1" destOrd="0" parTransId="{7BE9B7CE-B060-46F2-A147-41D19DFF1C05}" sibTransId="{CB186CD8-F06C-4D8B-8DF0-3B4D794F2772}"/>
    <dgm:cxn modelId="{596FDADD-5608-40AE-88FA-247231C0F93C}" type="presOf" srcId="{A440B3AC-619F-46B4-924E-E866CA6064EA}" destId="{07064C1A-93BC-40AB-A813-DB1A37A9269F}" srcOrd="0" destOrd="0" presId="urn:diagrams.loki3.com/VaryingWidthList+Icon"/>
    <dgm:cxn modelId="{FC7FE8F8-2460-4415-859D-4AF31C8946F4}" type="presParOf" srcId="{87DCB8B7-EAD9-4820-9E33-456A957EFD15}" destId="{8E11B5A8-F9AD-4247-B837-E8E7EA3D44A3}" srcOrd="0" destOrd="0" presId="urn:diagrams.loki3.com/VaryingWidthList+Icon"/>
    <dgm:cxn modelId="{8DB127F4-265F-45CC-A673-78F8B5E2EC3A}" type="presParOf" srcId="{87DCB8B7-EAD9-4820-9E33-456A957EFD15}" destId="{143E9579-50E6-4FF7-88EA-1393AE092D03}" srcOrd="1" destOrd="0" presId="urn:diagrams.loki3.com/VaryingWidthList+Icon"/>
    <dgm:cxn modelId="{C3242D82-1F11-4AA8-BC8A-9A782D0F933C}" type="presParOf" srcId="{87DCB8B7-EAD9-4820-9E33-456A957EFD15}" destId="{058F44DA-D5D8-4173-B5D9-18FE679C18E8}" srcOrd="2" destOrd="0" presId="urn:diagrams.loki3.com/VaryingWidthList+Icon"/>
    <dgm:cxn modelId="{AC24A792-BF35-4A09-88FD-BE5D7EA46B47}" type="presParOf" srcId="{87DCB8B7-EAD9-4820-9E33-456A957EFD15}" destId="{7782F836-E857-4441-AEE5-4C0EC6F1278E}" srcOrd="3" destOrd="0" presId="urn:diagrams.loki3.com/VaryingWidthList+Icon"/>
    <dgm:cxn modelId="{4593A575-72F7-4814-81B1-554DC8A2C9FA}" type="presParOf" srcId="{87DCB8B7-EAD9-4820-9E33-456A957EFD15}" destId="{07064C1A-93BC-40AB-A813-DB1A37A9269F}" srcOrd="4" destOrd="0" presId="urn:diagrams.loki3.com/VaryingWidth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EDFE9B-5C4F-44AA-B1B1-A6D8827A35C2}" type="doc">
      <dgm:prSet loTypeId="urn:diagrams.loki3.com/VaryingWidthList+Icon" loCatId="list" qsTypeId="urn:microsoft.com/office/officeart/2005/8/quickstyle/3d1" qsCatId="3D" csTypeId="urn:microsoft.com/office/officeart/2005/8/colors/accent5_5" csCatId="accent5" phldr="1"/>
      <dgm:spPr/>
    </dgm:pt>
    <dgm:pt modelId="{A520F4C5-C7E5-4777-BF7E-D1DE0CAD7AF6}">
      <dgm:prSet phldrT="[Text]"/>
      <dgm:spPr/>
      <dgm:t>
        <a:bodyPr/>
        <a:lstStyle/>
        <a:p>
          <a:pPr algn="l"/>
          <a:r>
            <a:rPr lang="en-US" dirty="0">
              <a:solidFill>
                <a:schemeClr val="tx1"/>
              </a:solidFill>
            </a:rPr>
            <a:t>1. Knowledge base of Psychology</a:t>
          </a:r>
        </a:p>
      </dgm:t>
    </dgm:pt>
    <dgm:pt modelId="{2760A058-A4A6-450F-A6C4-D93EDC6D842E}" type="parTrans" cxnId="{BD1FF14A-3DD2-4DE3-BBA6-07AA696C0F63}">
      <dgm:prSet/>
      <dgm:spPr/>
      <dgm:t>
        <a:bodyPr/>
        <a:lstStyle/>
        <a:p>
          <a:endParaRPr lang="en-US"/>
        </a:p>
      </dgm:t>
    </dgm:pt>
    <dgm:pt modelId="{7986F4AE-7D87-4616-B2F8-53442EB44AAD}" type="sibTrans" cxnId="{BD1FF14A-3DD2-4DE3-BBA6-07AA696C0F63}">
      <dgm:prSet/>
      <dgm:spPr/>
      <dgm:t>
        <a:bodyPr/>
        <a:lstStyle/>
        <a:p>
          <a:endParaRPr lang="en-US"/>
        </a:p>
      </dgm:t>
    </dgm:pt>
    <dgm:pt modelId="{BDDDA22D-966F-4D49-BEC5-FD998911AB7F}">
      <dgm:prSet phldrT="[Text]"/>
      <dgm:spPr/>
      <dgm:t>
        <a:bodyPr/>
        <a:lstStyle/>
        <a:p>
          <a:pPr algn="l"/>
          <a:r>
            <a:rPr lang="en-US" dirty="0">
              <a:solidFill>
                <a:schemeClr val="tx1"/>
              </a:solidFill>
            </a:rPr>
            <a:t>2. Scientific inquiry &amp; critical thinking</a:t>
          </a:r>
        </a:p>
      </dgm:t>
    </dgm:pt>
    <dgm:pt modelId="{DE443402-455B-49E6-BBE5-E6E178C10E87}" type="parTrans" cxnId="{6CB43340-CF2F-4467-90E8-E81DCC894049}">
      <dgm:prSet/>
      <dgm:spPr/>
      <dgm:t>
        <a:bodyPr/>
        <a:lstStyle/>
        <a:p>
          <a:endParaRPr lang="en-US"/>
        </a:p>
      </dgm:t>
    </dgm:pt>
    <dgm:pt modelId="{A3FD34CA-3C09-4E2D-AD49-87C590C080B5}" type="sibTrans" cxnId="{6CB43340-CF2F-4467-90E8-E81DCC894049}">
      <dgm:prSet/>
      <dgm:spPr/>
      <dgm:t>
        <a:bodyPr/>
        <a:lstStyle/>
        <a:p>
          <a:endParaRPr lang="en-US"/>
        </a:p>
      </dgm:t>
    </dgm:pt>
    <dgm:pt modelId="{130420FB-DEA8-4DE3-B4C7-B92D907E0F2F}">
      <dgm:prSet phldrT="[Text]"/>
      <dgm:spPr/>
      <dgm:t>
        <a:bodyPr/>
        <a:lstStyle/>
        <a:p>
          <a:pPr algn="l"/>
          <a:r>
            <a:rPr lang="en-US" dirty="0">
              <a:solidFill>
                <a:schemeClr val="tx1"/>
              </a:solidFill>
            </a:rPr>
            <a:t>3. Communication</a:t>
          </a:r>
        </a:p>
      </dgm:t>
    </dgm:pt>
    <dgm:pt modelId="{E3EA3958-EEB2-435B-804A-7A29EBE0F8FD}" type="parTrans" cxnId="{B1946BD8-A027-4551-9052-DBCC9A24257A}">
      <dgm:prSet/>
      <dgm:spPr/>
      <dgm:t>
        <a:bodyPr/>
        <a:lstStyle/>
        <a:p>
          <a:endParaRPr lang="en-US"/>
        </a:p>
      </dgm:t>
    </dgm:pt>
    <dgm:pt modelId="{8161B8D8-1DA7-4B36-AE02-519435BC6078}" type="sibTrans" cxnId="{B1946BD8-A027-4551-9052-DBCC9A24257A}">
      <dgm:prSet/>
      <dgm:spPr/>
      <dgm:t>
        <a:bodyPr/>
        <a:lstStyle/>
        <a:p>
          <a:endParaRPr lang="en-US"/>
        </a:p>
      </dgm:t>
    </dgm:pt>
    <dgm:pt modelId="{ED11F35E-4579-4814-B27B-2C8C92B4A299}">
      <dgm:prSet phldrT="[Text]"/>
      <dgm:spPr/>
      <dgm:t>
        <a:bodyPr/>
        <a:lstStyle/>
        <a:p>
          <a:pPr algn="l"/>
          <a:r>
            <a:rPr lang="en-US" dirty="0">
              <a:solidFill>
                <a:schemeClr val="tx1"/>
              </a:solidFill>
            </a:rPr>
            <a:t>4. Ethical &amp; social responsibility </a:t>
          </a:r>
        </a:p>
        <a:p>
          <a:pPr algn="l"/>
          <a:r>
            <a:rPr lang="en-US" dirty="0">
              <a:solidFill>
                <a:schemeClr val="tx1"/>
              </a:solidFill>
            </a:rPr>
            <a:t>in a diverse world</a:t>
          </a:r>
        </a:p>
      </dgm:t>
    </dgm:pt>
    <dgm:pt modelId="{973A5851-CB08-4D3C-B899-572C2DEEBD84}" type="parTrans" cxnId="{773618AA-3F5C-49D8-A5F5-E89780BC39A8}">
      <dgm:prSet/>
      <dgm:spPr/>
      <dgm:t>
        <a:bodyPr/>
        <a:lstStyle/>
        <a:p>
          <a:endParaRPr lang="en-US"/>
        </a:p>
      </dgm:t>
    </dgm:pt>
    <dgm:pt modelId="{B2F00AA8-86C0-456F-B440-0092FCA0E3CC}" type="sibTrans" cxnId="{773618AA-3F5C-49D8-A5F5-E89780BC39A8}">
      <dgm:prSet/>
      <dgm:spPr/>
      <dgm:t>
        <a:bodyPr/>
        <a:lstStyle/>
        <a:p>
          <a:endParaRPr lang="en-US"/>
        </a:p>
      </dgm:t>
    </dgm:pt>
    <dgm:pt modelId="{FEA86CB0-88A1-417A-8957-292F9AD58F81}">
      <dgm:prSet phldrT="[Text]"/>
      <dgm:spPr/>
      <dgm:t>
        <a:bodyPr/>
        <a:lstStyle/>
        <a:p>
          <a:pPr algn="l"/>
          <a:r>
            <a:rPr lang="en-US" dirty="0">
              <a:solidFill>
                <a:schemeClr val="tx1"/>
              </a:solidFill>
            </a:rPr>
            <a:t>5. Professional development</a:t>
          </a:r>
        </a:p>
      </dgm:t>
    </dgm:pt>
    <dgm:pt modelId="{1846FFBB-82A0-4F11-A5FF-894AAE1C60BF}" type="parTrans" cxnId="{1CA937C7-90AC-44D4-96DB-FC3C68C83CCA}">
      <dgm:prSet/>
      <dgm:spPr/>
      <dgm:t>
        <a:bodyPr/>
        <a:lstStyle/>
        <a:p>
          <a:endParaRPr lang="en-US"/>
        </a:p>
      </dgm:t>
    </dgm:pt>
    <dgm:pt modelId="{88100A62-F49A-4C9B-A252-B9977D64BADD}" type="sibTrans" cxnId="{1CA937C7-90AC-44D4-96DB-FC3C68C83CCA}">
      <dgm:prSet/>
      <dgm:spPr/>
      <dgm:t>
        <a:bodyPr/>
        <a:lstStyle/>
        <a:p>
          <a:endParaRPr lang="en-US"/>
        </a:p>
      </dgm:t>
    </dgm:pt>
    <dgm:pt modelId="{4DADFC86-3038-4018-85E5-B8878A04D0AC}" type="pres">
      <dgm:prSet presAssocID="{C1EDFE9B-5C4F-44AA-B1B1-A6D8827A35C2}" presName="Name0" presStyleCnt="0">
        <dgm:presLayoutVars>
          <dgm:resizeHandles/>
        </dgm:presLayoutVars>
      </dgm:prSet>
      <dgm:spPr/>
    </dgm:pt>
    <dgm:pt modelId="{25EF0534-D950-4365-969C-262E49AEB008}" type="pres">
      <dgm:prSet presAssocID="{A520F4C5-C7E5-4777-BF7E-D1DE0CAD7AF6}" presName="text" presStyleLbl="node1" presStyleIdx="0" presStyleCnt="5" custScaleX="131233">
        <dgm:presLayoutVars>
          <dgm:bulletEnabled val="1"/>
        </dgm:presLayoutVars>
      </dgm:prSet>
      <dgm:spPr/>
    </dgm:pt>
    <dgm:pt modelId="{61659CA5-5B16-45CC-B81D-A5946D3B6A49}" type="pres">
      <dgm:prSet presAssocID="{7986F4AE-7D87-4616-B2F8-53442EB44AAD}" presName="space" presStyleCnt="0"/>
      <dgm:spPr/>
    </dgm:pt>
    <dgm:pt modelId="{833E23ED-4EA7-4299-9D26-A7F124AA30A3}" type="pres">
      <dgm:prSet presAssocID="{BDDDA22D-966F-4D49-BEC5-FD998911AB7F}" presName="text" presStyleLbl="node1" presStyleIdx="1" presStyleCnt="5" custScaleX="131233">
        <dgm:presLayoutVars>
          <dgm:bulletEnabled val="1"/>
        </dgm:presLayoutVars>
      </dgm:prSet>
      <dgm:spPr/>
    </dgm:pt>
    <dgm:pt modelId="{6DE12603-4755-42E4-86E8-242D486ADDDA}" type="pres">
      <dgm:prSet presAssocID="{A3FD34CA-3C09-4E2D-AD49-87C590C080B5}" presName="space" presStyleCnt="0"/>
      <dgm:spPr/>
    </dgm:pt>
    <dgm:pt modelId="{73042D89-8078-4C31-8EF8-5F1BB846CE4B}" type="pres">
      <dgm:prSet presAssocID="{130420FB-DEA8-4DE3-B4C7-B92D907E0F2F}" presName="text" presStyleLbl="node1" presStyleIdx="2" presStyleCnt="5" custScaleX="156971" custLinFactNeighborX="-1439" custLinFactNeighborY="91190">
        <dgm:presLayoutVars>
          <dgm:bulletEnabled val="1"/>
        </dgm:presLayoutVars>
      </dgm:prSet>
      <dgm:spPr/>
    </dgm:pt>
    <dgm:pt modelId="{70BCFC69-7324-4539-A773-DD40365E9F91}" type="pres">
      <dgm:prSet presAssocID="{8161B8D8-1DA7-4B36-AE02-519435BC6078}" presName="space" presStyleCnt="0"/>
      <dgm:spPr/>
    </dgm:pt>
    <dgm:pt modelId="{44CF5C29-DB86-4648-A8F9-12F8A38CA94D}" type="pres">
      <dgm:prSet presAssocID="{ED11F35E-4579-4814-B27B-2C8C92B4A299}" presName="text" presStyleLbl="node1" presStyleIdx="3" presStyleCnt="5" custScaleX="87764" custLinFactY="1533" custLinFactNeighborX="2954" custLinFactNeighborY="100000">
        <dgm:presLayoutVars>
          <dgm:bulletEnabled val="1"/>
        </dgm:presLayoutVars>
      </dgm:prSet>
      <dgm:spPr/>
    </dgm:pt>
    <dgm:pt modelId="{838B930B-2968-4E37-A235-40E617C5C862}" type="pres">
      <dgm:prSet presAssocID="{B2F00AA8-86C0-456F-B440-0092FCA0E3CC}" presName="space" presStyleCnt="0"/>
      <dgm:spPr/>
    </dgm:pt>
    <dgm:pt modelId="{C067264A-5E0D-496F-AE27-A170638262EC}" type="pres">
      <dgm:prSet presAssocID="{FEA86CB0-88A1-417A-8957-292F9AD58F81}" presName="text" presStyleLbl="node1" presStyleIdx="4" presStyleCnt="5" custScaleX="206593" custLinFactNeighborX="7075" custLinFactNeighborY="24984">
        <dgm:presLayoutVars>
          <dgm:bulletEnabled val="1"/>
        </dgm:presLayoutVars>
      </dgm:prSet>
      <dgm:spPr/>
    </dgm:pt>
  </dgm:ptLst>
  <dgm:cxnLst>
    <dgm:cxn modelId="{6CB43340-CF2F-4467-90E8-E81DCC894049}" srcId="{C1EDFE9B-5C4F-44AA-B1B1-A6D8827A35C2}" destId="{BDDDA22D-966F-4D49-BEC5-FD998911AB7F}" srcOrd="1" destOrd="0" parTransId="{DE443402-455B-49E6-BBE5-E6E178C10E87}" sibTransId="{A3FD34CA-3C09-4E2D-AD49-87C590C080B5}"/>
    <dgm:cxn modelId="{3F37D948-2885-4EAF-9DF8-00A10AC767EA}" type="presOf" srcId="{ED11F35E-4579-4814-B27B-2C8C92B4A299}" destId="{44CF5C29-DB86-4648-A8F9-12F8A38CA94D}" srcOrd="0" destOrd="0" presId="urn:diagrams.loki3.com/VaryingWidthList+Icon"/>
    <dgm:cxn modelId="{BD1FF14A-3DD2-4DE3-BBA6-07AA696C0F63}" srcId="{C1EDFE9B-5C4F-44AA-B1B1-A6D8827A35C2}" destId="{A520F4C5-C7E5-4777-BF7E-D1DE0CAD7AF6}" srcOrd="0" destOrd="0" parTransId="{2760A058-A4A6-450F-A6C4-D93EDC6D842E}" sibTransId="{7986F4AE-7D87-4616-B2F8-53442EB44AAD}"/>
    <dgm:cxn modelId="{773618AA-3F5C-49D8-A5F5-E89780BC39A8}" srcId="{C1EDFE9B-5C4F-44AA-B1B1-A6D8827A35C2}" destId="{ED11F35E-4579-4814-B27B-2C8C92B4A299}" srcOrd="3" destOrd="0" parTransId="{973A5851-CB08-4D3C-B899-572C2DEEBD84}" sibTransId="{B2F00AA8-86C0-456F-B440-0092FCA0E3CC}"/>
    <dgm:cxn modelId="{B51C63BD-44A9-4109-B595-BEE93E8D72A7}" type="presOf" srcId="{C1EDFE9B-5C4F-44AA-B1B1-A6D8827A35C2}" destId="{4DADFC86-3038-4018-85E5-B8878A04D0AC}" srcOrd="0" destOrd="0" presId="urn:diagrams.loki3.com/VaryingWidthList+Icon"/>
    <dgm:cxn modelId="{F27493BE-414A-4870-876A-E210887F1057}" type="presOf" srcId="{BDDDA22D-966F-4D49-BEC5-FD998911AB7F}" destId="{833E23ED-4EA7-4299-9D26-A7F124AA30A3}" srcOrd="0" destOrd="0" presId="urn:diagrams.loki3.com/VaryingWidthList+Icon"/>
    <dgm:cxn modelId="{89E027BF-894B-4929-8E32-6168FDC516E3}" type="presOf" srcId="{FEA86CB0-88A1-417A-8957-292F9AD58F81}" destId="{C067264A-5E0D-496F-AE27-A170638262EC}" srcOrd="0" destOrd="0" presId="urn:diagrams.loki3.com/VaryingWidthList+Icon"/>
    <dgm:cxn modelId="{1CA937C7-90AC-44D4-96DB-FC3C68C83CCA}" srcId="{C1EDFE9B-5C4F-44AA-B1B1-A6D8827A35C2}" destId="{FEA86CB0-88A1-417A-8957-292F9AD58F81}" srcOrd="4" destOrd="0" parTransId="{1846FFBB-82A0-4F11-A5FF-894AAE1C60BF}" sibTransId="{88100A62-F49A-4C9B-A252-B9977D64BADD}"/>
    <dgm:cxn modelId="{B1946BD8-A027-4551-9052-DBCC9A24257A}" srcId="{C1EDFE9B-5C4F-44AA-B1B1-A6D8827A35C2}" destId="{130420FB-DEA8-4DE3-B4C7-B92D907E0F2F}" srcOrd="2" destOrd="0" parTransId="{E3EA3958-EEB2-435B-804A-7A29EBE0F8FD}" sibTransId="{8161B8D8-1DA7-4B36-AE02-519435BC6078}"/>
    <dgm:cxn modelId="{4A039ED9-202C-4720-BF3B-825B4FF48B75}" type="presOf" srcId="{A520F4C5-C7E5-4777-BF7E-D1DE0CAD7AF6}" destId="{25EF0534-D950-4365-969C-262E49AEB008}" srcOrd="0" destOrd="0" presId="urn:diagrams.loki3.com/VaryingWidthList+Icon"/>
    <dgm:cxn modelId="{1BBBA2DF-23BC-4983-A49C-782978098B8A}" type="presOf" srcId="{130420FB-DEA8-4DE3-B4C7-B92D907E0F2F}" destId="{73042D89-8078-4C31-8EF8-5F1BB846CE4B}" srcOrd="0" destOrd="0" presId="urn:diagrams.loki3.com/VaryingWidthList+Icon"/>
    <dgm:cxn modelId="{BAFFD7A2-3D9C-4AFA-B238-C7C18B8057BB}" type="presParOf" srcId="{4DADFC86-3038-4018-85E5-B8878A04D0AC}" destId="{25EF0534-D950-4365-969C-262E49AEB008}" srcOrd="0" destOrd="0" presId="urn:diagrams.loki3.com/VaryingWidthList+Icon"/>
    <dgm:cxn modelId="{343CA207-5B8E-4B6A-8832-644C8E58A461}" type="presParOf" srcId="{4DADFC86-3038-4018-85E5-B8878A04D0AC}" destId="{61659CA5-5B16-45CC-B81D-A5946D3B6A49}" srcOrd="1" destOrd="0" presId="urn:diagrams.loki3.com/VaryingWidthList+Icon"/>
    <dgm:cxn modelId="{820514B2-2D2F-45EC-8499-4498923A2C10}" type="presParOf" srcId="{4DADFC86-3038-4018-85E5-B8878A04D0AC}" destId="{833E23ED-4EA7-4299-9D26-A7F124AA30A3}" srcOrd="2" destOrd="0" presId="urn:diagrams.loki3.com/VaryingWidthList+Icon"/>
    <dgm:cxn modelId="{95202049-DA08-4F86-BDAE-15D8F1CF9C2B}" type="presParOf" srcId="{4DADFC86-3038-4018-85E5-B8878A04D0AC}" destId="{6DE12603-4755-42E4-86E8-242D486ADDDA}" srcOrd="3" destOrd="0" presId="urn:diagrams.loki3.com/VaryingWidthList+Icon"/>
    <dgm:cxn modelId="{90828874-3EFF-4620-AE21-1289994810C5}" type="presParOf" srcId="{4DADFC86-3038-4018-85E5-B8878A04D0AC}" destId="{73042D89-8078-4C31-8EF8-5F1BB846CE4B}" srcOrd="4" destOrd="0" presId="urn:diagrams.loki3.com/VaryingWidthList+Icon"/>
    <dgm:cxn modelId="{D6CAE409-5052-4F1F-86D2-E8EB5C2DDE49}" type="presParOf" srcId="{4DADFC86-3038-4018-85E5-B8878A04D0AC}" destId="{70BCFC69-7324-4539-A773-DD40365E9F91}" srcOrd="5" destOrd="0" presId="urn:diagrams.loki3.com/VaryingWidthList+Icon"/>
    <dgm:cxn modelId="{48BDE97E-F05B-4FA5-B120-A63C81FC1150}" type="presParOf" srcId="{4DADFC86-3038-4018-85E5-B8878A04D0AC}" destId="{44CF5C29-DB86-4648-A8F9-12F8A38CA94D}" srcOrd="6" destOrd="0" presId="urn:diagrams.loki3.com/VaryingWidthList+Icon"/>
    <dgm:cxn modelId="{BF97F7C1-98D5-497D-8F64-1FB787337419}" type="presParOf" srcId="{4DADFC86-3038-4018-85E5-B8878A04D0AC}" destId="{838B930B-2968-4E37-A235-40E617C5C862}" srcOrd="7" destOrd="0" presId="urn:diagrams.loki3.com/VaryingWidthList+Icon"/>
    <dgm:cxn modelId="{0359C6E2-0BC2-4397-B31A-53DAF3ECCB71}" type="presParOf" srcId="{4DADFC86-3038-4018-85E5-B8878A04D0AC}" destId="{C067264A-5E0D-496F-AE27-A170638262EC}" srcOrd="8" destOrd="0" presId="urn:diagrams.loki3.com/VaryingWidthList+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9F4D90-31A6-4357-87AF-2986C6E72C65}"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000E9785-FA66-454A-848A-451112EF8AF6}">
      <dgm:prSet phldrT="[Text]" custT="1"/>
      <dgm:spPr/>
      <dgm:t>
        <a:bodyPr/>
        <a:lstStyle/>
        <a:p>
          <a:r>
            <a:rPr lang="en-US" sz="3200" dirty="0"/>
            <a:t>Module 1</a:t>
          </a:r>
        </a:p>
      </dgm:t>
    </dgm:pt>
    <dgm:pt modelId="{0BD1BE23-B8A7-407B-8311-D9FE6683C2EE}" type="parTrans" cxnId="{332C6FF2-6458-4865-8939-A59F240CC7CA}">
      <dgm:prSet/>
      <dgm:spPr/>
      <dgm:t>
        <a:bodyPr/>
        <a:lstStyle/>
        <a:p>
          <a:endParaRPr lang="en-US"/>
        </a:p>
      </dgm:t>
    </dgm:pt>
    <dgm:pt modelId="{CF853654-21C6-4509-B4DA-8D810759606E}" type="sibTrans" cxnId="{332C6FF2-6458-4865-8939-A59F240CC7CA}">
      <dgm:prSet/>
      <dgm:spPr/>
      <dgm:t>
        <a:bodyPr/>
        <a:lstStyle/>
        <a:p>
          <a:endParaRPr lang="en-US"/>
        </a:p>
      </dgm:t>
    </dgm:pt>
    <dgm:pt modelId="{CF51C1A5-5A5F-421F-94B8-2A16631A0157}">
      <dgm:prSet phldrT="[Text]" custT="1"/>
      <dgm:spPr/>
      <dgm:t>
        <a:bodyPr/>
        <a:lstStyle/>
        <a:p>
          <a:r>
            <a:rPr lang="en-US" sz="2800" dirty="0"/>
            <a:t>Plan of Action</a:t>
          </a:r>
        </a:p>
      </dgm:t>
    </dgm:pt>
    <dgm:pt modelId="{C2E2F94A-CF38-40F2-B535-1C856A427964}" type="parTrans" cxnId="{5F0091DE-490E-4F60-AE39-3E74A454D2BB}">
      <dgm:prSet/>
      <dgm:spPr/>
      <dgm:t>
        <a:bodyPr/>
        <a:lstStyle/>
        <a:p>
          <a:endParaRPr lang="en-US"/>
        </a:p>
      </dgm:t>
    </dgm:pt>
    <dgm:pt modelId="{5676663E-2508-42CC-AFFC-0F7FA81B132A}" type="sibTrans" cxnId="{5F0091DE-490E-4F60-AE39-3E74A454D2BB}">
      <dgm:prSet/>
      <dgm:spPr/>
      <dgm:t>
        <a:bodyPr/>
        <a:lstStyle/>
        <a:p>
          <a:endParaRPr lang="en-US"/>
        </a:p>
      </dgm:t>
    </dgm:pt>
    <dgm:pt modelId="{FD6385E4-B5BD-4320-ADCA-3DF331CBD8F4}">
      <dgm:prSet phldrT="[Text]" custT="1"/>
      <dgm:spPr/>
      <dgm:t>
        <a:bodyPr/>
        <a:lstStyle/>
        <a:p>
          <a:r>
            <a:rPr lang="en-US" sz="3200" dirty="0"/>
            <a:t>Module 2</a:t>
          </a:r>
        </a:p>
      </dgm:t>
    </dgm:pt>
    <dgm:pt modelId="{9B74CED5-0E10-44EB-ACBF-362B329C1CC8}" type="parTrans" cxnId="{4F78D286-DDB9-4C70-9E42-AED165A448DA}">
      <dgm:prSet/>
      <dgm:spPr/>
      <dgm:t>
        <a:bodyPr/>
        <a:lstStyle/>
        <a:p>
          <a:endParaRPr lang="en-US"/>
        </a:p>
      </dgm:t>
    </dgm:pt>
    <dgm:pt modelId="{0CFF48BB-4D1C-4201-91BD-11D6FB3ABBB9}" type="sibTrans" cxnId="{4F78D286-DDB9-4C70-9E42-AED165A448DA}">
      <dgm:prSet/>
      <dgm:spPr/>
      <dgm:t>
        <a:bodyPr/>
        <a:lstStyle/>
        <a:p>
          <a:endParaRPr lang="en-US"/>
        </a:p>
      </dgm:t>
    </dgm:pt>
    <dgm:pt modelId="{7ABD76C7-E795-4879-81F8-EDB7DCF31E53}">
      <dgm:prSet phldrT="[Text]" custT="1"/>
      <dgm:spPr/>
      <dgm:t>
        <a:bodyPr/>
        <a:lstStyle/>
        <a:p>
          <a:r>
            <a:rPr lang="en-US" sz="2800" dirty="0"/>
            <a:t>What employers want</a:t>
          </a:r>
        </a:p>
      </dgm:t>
    </dgm:pt>
    <dgm:pt modelId="{298D2653-96EB-4A5D-B334-5AC3C49B16FB}" type="parTrans" cxnId="{60397E9C-4D40-4979-8308-D9FD51E41952}">
      <dgm:prSet/>
      <dgm:spPr/>
      <dgm:t>
        <a:bodyPr/>
        <a:lstStyle/>
        <a:p>
          <a:endParaRPr lang="en-US"/>
        </a:p>
      </dgm:t>
    </dgm:pt>
    <dgm:pt modelId="{CAECE10B-D6B1-4FA3-A8AF-6A113F687E26}" type="sibTrans" cxnId="{60397E9C-4D40-4979-8308-D9FD51E41952}">
      <dgm:prSet/>
      <dgm:spPr/>
      <dgm:t>
        <a:bodyPr/>
        <a:lstStyle/>
        <a:p>
          <a:endParaRPr lang="en-US"/>
        </a:p>
      </dgm:t>
    </dgm:pt>
    <dgm:pt modelId="{1D0B12ED-673E-4B3B-80C1-577F5AA399CF}">
      <dgm:prSet phldrT="[Text]" custT="1"/>
      <dgm:spPr/>
      <dgm:t>
        <a:bodyPr/>
        <a:lstStyle/>
        <a:p>
          <a:r>
            <a:rPr lang="en-US" sz="3200" dirty="0"/>
            <a:t>Module 3</a:t>
          </a:r>
        </a:p>
      </dgm:t>
    </dgm:pt>
    <dgm:pt modelId="{5C34B0C6-0B95-4792-9C4F-BF4300AD51F6}" type="parTrans" cxnId="{EAA9C0EC-D7F9-460A-AE6A-7AEC33459463}">
      <dgm:prSet/>
      <dgm:spPr/>
      <dgm:t>
        <a:bodyPr/>
        <a:lstStyle/>
        <a:p>
          <a:endParaRPr lang="en-US"/>
        </a:p>
      </dgm:t>
    </dgm:pt>
    <dgm:pt modelId="{29608551-8A55-4645-AE47-0137EA6F6290}" type="sibTrans" cxnId="{EAA9C0EC-D7F9-460A-AE6A-7AEC33459463}">
      <dgm:prSet/>
      <dgm:spPr/>
      <dgm:t>
        <a:bodyPr/>
        <a:lstStyle/>
        <a:p>
          <a:endParaRPr lang="en-US"/>
        </a:p>
      </dgm:t>
    </dgm:pt>
    <dgm:pt modelId="{FBF999EA-EB9D-4DC7-BCA4-123B397D93E8}">
      <dgm:prSet phldrT="[Text]" custT="1"/>
      <dgm:spPr/>
      <dgm:t>
        <a:bodyPr/>
        <a:lstStyle/>
        <a:p>
          <a:r>
            <a:rPr lang="en-US" sz="2800" dirty="0"/>
            <a:t>Where to get what employers want</a:t>
          </a:r>
        </a:p>
      </dgm:t>
    </dgm:pt>
    <dgm:pt modelId="{34EE4849-F798-40A5-ACBF-3BB94B2EE2F0}" type="parTrans" cxnId="{671DB549-BBC2-4841-BBF4-3F1FD03CCE4E}">
      <dgm:prSet/>
      <dgm:spPr/>
      <dgm:t>
        <a:bodyPr/>
        <a:lstStyle/>
        <a:p>
          <a:endParaRPr lang="en-US"/>
        </a:p>
      </dgm:t>
    </dgm:pt>
    <dgm:pt modelId="{9E4E094C-DC28-48FA-95DC-0530BFB9F6C0}" type="sibTrans" cxnId="{671DB549-BBC2-4841-BBF4-3F1FD03CCE4E}">
      <dgm:prSet/>
      <dgm:spPr/>
      <dgm:t>
        <a:bodyPr/>
        <a:lstStyle/>
        <a:p>
          <a:endParaRPr lang="en-US"/>
        </a:p>
      </dgm:t>
    </dgm:pt>
    <dgm:pt modelId="{BA912B59-DBB3-4232-83DB-D2029EA28D8E}">
      <dgm:prSet phldrT="[Text]" custT="1"/>
      <dgm:spPr/>
      <dgm:t>
        <a:bodyPr/>
        <a:lstStyle/>
        <a:p>
          <a:r>
            <a:rPr lang="en-US" sz="3200" dirty="0"/>
            <a:t>Module 4</a:t>
          </a:r>
        </a:p>
      </dgm:t>
    </dgm:pt>
    <dgm:pt modelId="{DC6F809F-7751-40D3-870F-1A237F3BA90C}" type="parTrans" cxnId="{CCBF7EA9-4054-444E-A707-C834110DE5AA}">
      <dgm:prSet/>
      <dgm:spPr/>
      <dgm:t>
        <a:bodyPr/>
        <a:lstStyle/>
        <a:p>
          <a:endParaRPr lang="en-US"/>
        </a:p>
      </dgm:t>
    </dgm:pt>
    <dgm:pt modelId="{53796EA3-9CB1-4858-9A96-216D819DF34C}" type="sibTrans" cxnId="{CCBF7EA9-4054-444E-A707-C834110DE5AA}">
      <dgm:prSet/>
      <dgm:spPr/>
      <dgm:t>
        <a:bodyPr/>
        <a:lstStyle/>
        <a:p>
          <a:endParaRPr lang="en-US"/>
        </a:p>
      </dgm:t>
    </dgm:pt>
    <dgm:pt modelId="{E00067D1-63AC-4C64-9F01-B9CCAC5FD496}">
      <dgm:prSet phldrT="[Text]" custT="1"/>
      <dgm:spPr/>
      <dgm:t>
        <a:bodyPr/>
        <a:lstStyle/>
        <a:p>
          <a:r>
            <a:rPr lang="en-US" sz="2800" dirty="0"/>
            <a:t>Career Center services</a:t>
          </a:r>
        </a:p>
      </dgm:t>
    </dgm:pt>
    <dgm:pt modelId="{670134D8-B0A7-48C4-BB8C-57C80624348B}" type="parTrans" cxnId="{1DFFFB25-D1E2-4FE8-A9DC-1D4026BDD4E5}">
      <dgm:prSet/>
      <dgm:spPr/>
      <dgm:t>
        <a:bodyPr/>
        <a:lstStyle/>
        <a:p>
          <a:endParaRPr lang="en-US"/>
        </a:p>
      </dgm:t>
    </dgm:pt>
    <dgm:pt modelId="{1D6BE907-47DA-473B-8094-9F7AE7F2574B}" type="sibTrans" cxnId="{1DFFFB25-D1E2-4FE8-A9DC-1D4026BDD4E5}">
      <dgm:prSet/>
      <dgm:spPr/>
      <dgm:t>
        <a:bodyPr/>
        <a:lstStyle/>
        <a:p>
          <a:endParaRPr lang="en-US"/>
        </a:p>
      </dgm:t>
    </dgm:pt>
    <dgm:pt modelId="{CF1E1683-3F4F-4C4F-89AC-5EE17467ECFF}" type="pres">
      <dgm:prSet presAssocID="{499F4D90-31A6-4357-87AF-2986C6E72C65}" presName="Name0" presStyleCnt="0">
        <dgm:presLayoutVars>
          <dgm:dir/>
          <dgm:animLvl val="lvl"/>
          <dgm:resizeHandles val="exact"/>
        </dgm:presLayoutVars>
      </dgm:prSet>
      <dgm:spPr/>
    </dgm:pt>
    <dgm:pt modelId="{35357855-2C61-42F5-91DD-0F0B28D12DAC}" type="pres">
      <dgm:prSet presAssocID="{000E9785-FA66-454A-848A-451112EF8AF6}" presName="linNode" presStyleCnt="0"/>
      <dgm:spPr/>
    </dgm:pt>
    <dgm:pt modelId="{5BCC8235-D3FD-4C5C-A647-D4D94BC8C772}" type="pres">
      <dgm:prSet presAssocID="{000E9785-FA66-454A-848A-451112EF8AF6}" presName="parentText" presStyleLbl="node1" presStyleIdx="0" presStyleCnt="4">
        <dgm:presLayoutVars>
          <dgm:chMax val="1"/>
          <dgm:bulletEnabled val="1"/>
        </dgm:presLayoutVars>
      </dgm:prSet>
      <dgm:spPr/>
    </dgm:pt>
    <dgm:pt modelId="{29AE59FE-10EB-4268-A548-2B10D81D4E8E}" type="pres">
      <dgm:prSet presAssocID="{000E9785-FA66-454A-848A-451112EF8AF6}" presName="descendantText" presStyleLbl="alignAccFollowNode1" presStyleIdx="0" presStyleCnt="4">
        <dgm:presLayoutVars>
          <dgm:bulletEnabled val="1"/>
        </dgm:presLayoutVars>
      </dgm:prSet>
      <dgm:spPr/>
    </dgm:pt>
    <dgm:pt modelId="{DF108A12-5346-4840-9846-75D6BD211BFF}" type="pres">
      <dgm:prSet presAssocID="{CF853654-21C6-4509-B4DA-8D810759606E}" presName="sp" presStyleCnt="0"/>
      <dgm:spPr/>
    </dgm:pt>
    <dgm:pt modelId="{3E9C9457-079D-4CDB-9701-BA3642834DF7}" type="pres">
      <dgm:prSet presAssocID="{FD6385E4-B5BD-4320-ADCA-3DF331CBD8F4}" presName="linNode" presStyleCnt="0"/>
      <dgm:spPr/>
    </dgm:pt>
    <dgm:pt modelId="{6ED17758-0489-42D0-B694-F6D1CF6F29B2}" type="pres">
      <dgm:prSet presAssocID="{FD6385E4-B5BD-4320-ADCA-3DF331CBD8F4}" presName="parentText" presStyleLbl="node1" presStyleIdx="1" presStyleCnt="4">
        <dgm:presLayoutVars>
          <dgm:chMax val="1"/>
          <dgm:bulletEnabled val="1"/>
        </dgm:presLayoutVars>
      </dgm:prSet>
      <dgm:spPr/>
    </dgm:pt>
    <dgm:pt modelId="{197F8E01-C950-47F1-8725-D44EFEDF65EC}" type="pres">
      <dgm:prSet presAssocID="{FD6385E4-B5BD-4320-ADCA-3DF331CBD8F4}" presName="descendantText" presStyleLbl="alignAccFollowNode1" presStyleIdx="1" presStyleCnt="4" custLinFactNeighborY="-197">
        <dgm:presLayoutVars>
          <dgm:bulletEnabled val="1"/>
        </dgm:presLayoutVars>
      </dgm:prSet>
      <dgm:spPr/>
    </dgm:pt>
    <dgm:pt modelId="{6D51C93A-F75B-49D8-844A-8DE3FF2695CC}" type="pres">
      <dgm:prSet presAssocID="{0CFF48BB-4D1C-4201-91BD-11D6FB3ABBB9}" presName="sp" presStyleCnt="0"/>
      <dgm:spPr/>
    </dgm:pt>
    <dgm:pt modelId="{5B8D65BE-FAB8-45FA-A4FE-18CFE302F6A7}" type="pres">
      <dgm:prSet presAssocID="{1D0B12ED-673E-4B3B-80C1-577F5AA399CF}" presName="linNode" presStyleCnt="0"/>
      <dgm:spPr/>
    </dgm:pt>
    <dgm:pt modelId="{58B29C07-D416-49CE-B5DE-E29BC02BB341}" type="pres">
      <dgm:prSet presAssocID="{1D0B12ED-673E-4B3B-80C1-577F5AA399CF}" presName="parentText" presStyleLbl="node1" presStyleIdx="2" presStyleCnt="4">
        <dgm:presLayoutVars>
          <dgm:chMax val="1"/>
          <dgm:bulletEnabled val="1"/>
        </dgm:presLayoutVars>
      </dgm:prSet>
      <dgm:spPr/>
    </dgm:pt>
    <dgm:pt modelId="{D8878549-2894-4477-93E0-4724FF61B60C}" type="pres">
      <dgm:prSet presAssocID="{1D0B12ED-673E-4B3B-80C1-577F5AA399CF}" presName="descendantText" presStyleLbl="alignAccFollowNode1" presStyleIdx="2" presStyleCnt="4">
        <dgm:presLayoutVars>
          <dgm:bulletEnabled val="1"/>
        </dgm:presLayoutVars>
      </dgm:prSet>
      <dgm:spPr/>
    </dgm:pt>
    <dgm:pt modelId="{9AE1A4C1-9E87-4788-981F-CDBC37B2C86B}" type="pres">
      <dgm:prSet presAssocID="{29608551-8A55-4645-AE47-0137EA6F6290}" presName="sp" presStyleCnt="0"/>
      <dgm:spPr/>
    </dgm:pt>
    <dgm:pt modelId="{6771F919-3605-419F-B639-E412E72E942C}" type="pres">
      <dgm:prSet presAssocID="{BA912B59-DBB3-4232-83DB-D2029EA28D8E}" presName="linNode" presStyleCnt="0"/>
      <dgm:spPr/>
    </dgm:pt>
    <dgm:pt modelId="{6EE268E3-39BD-436F-8AB9-0058DAE0E535}" type="pres">
      <dgm:prSet presAssocID="{BA912B59-DBB3-4232-83DB-D2029EA28D8E}" presName="parentText" presStyleLbl="node1" presStyleIdx="3" presStyleCnt="4">
        <dgm:presLayoutVars>
          <dgm:chMax val="1"/>
          <dgm:bulletEnabled val="1"/>
        </dgm:presLayoutVars>
      </dgm:prSet>
      <dgm:spPr/>
    </dgm:pt>
    <dgm:pt modelId="{04D9F4F3-7737-41D2-B4C4-D09391561734}" type="pres">
      <dgm:prSet presAssocID="{BA912B59-DBB3-4232-83DB-D2029EA28D8E}" presName="descendantText" presStyleLbl="alignAccFollowNode1" presStyleIdx="3" presStyleCnt="4">
        <dgm:presLayoutVars>
          <dgm:bulletEnabled val="1"/>
        </dgm:presLayoutVars>
      </dgm:prSet>
      <dgm:spPr/>
    </dgm:pt>
  </dgm:ptLst>
  <dgm:cxnLst>
    <dgm:cxn modelId="{82B3BA01-6921-4A16-A7AA-FE9DEFDC1461}" type="presOf" srcId="{1D0B12ED-673E-4B3B-80C1-577F5AA399CF}" destId="{58B29C07-D416-49CE-B5DE-E29BC02BB341}" srcOrd="0" destOrd="0" presId="urn:microsoft.com/office/officeart/2005/8/layout/vList5"/>
    <dgm:cxn modelId="{1DFFFB25-D1E2-4FE8-A9DC-1D4026BDD4E5}" srcId="{BA912B59-DBB3-4232-83DB-D2029EA28D8E}" destId="{E00067D1-63AC-4C64-9F01-B9CCAC5FD496}" srcOrd="0" destOrd="0" parTransId="{670134D8-B0A7-48C4-BB8C-57C80624348B}" sibTransId="{1D6BE907-47DA-473B-8094-9F7AE7F2574B}"/>
    <dgm:cxn modelId="{2D791144-1F88-4708-9BBD-942141C2BCFE}" type="presOf" srcId="{000E9785-FA66-454A-848A-451112EF8AF6}" destId="{5BCC8235-D3FD-4C5C-A647-D4D94BC8C772}" srcOrd="0" destOrd="0" presId="urn:microsoft.com/office/officeart/2005/8/layout/vList5"/>
    <dgm:cxn modelId="{671DB549-BBC2-4841-BBF4-3F1FD03CCE4E}" srcId="{1D0B12ED-673E-4B3B-80C1-577F5AA399CF}" destId="{FBF999EA-EB9D-4DC7-BCA4-123B397D93E8}" srcOrd="0" destOrd="0" parTransId="{34EE4849-F798-40A5-ACBF-3BB94B2EE2F0}" sibTransId="{9E4E094C-DC28-48FA-95DC-0530BFB9F6C0}"/>
    <dgm:cxn modelId="{A8ACFD4E-C8DA-4F05-BB12-ACBB97CB4FA0}" type="presOf" srcId="{499F4D90-31A6-4357-87AF-2986C6E72C65}" destId="{CF1E1683-3F4F-4C4F-89AC-5EE17467ECFF}" srcOrd="0" destOrd="0" presId="urn:microsoft.com/office/officeart/2005/8/layout/vList5"/>
    <dgm:cxn modelId="{DF457A85-9AC1-45C8-9F22-6F02BAE63BC7}" type="presOf" srcId="{BA912B59-DBB3-4232-83DB-D2029EA28D8E}" destId="{6EE268E3-39BD-436F-8AB9-0058DAE0E535}" srcOrd="0" destOrd="0" presId="urn:microsoft.com/office/officeart/2005/8/layout/vList5"/>
    <dgm:cxn modelId="{4F78D286-DDB9-4C70-9E42-AED165A448DA}" srcId="{499F4D90-31A6-4357-87AF-2986C6E72C65}" destId="{FD6385E4-B5BD-4320-ADCA-3DF331CBD8F4}" srcOrd="1" destOrd="0" parTransId="{9B74CED5-0E10-44EB-ACBF-362B329C1CC8}" sibTransId="{0CFF48BB-4D1C-4201-91BD-11D6FB3ABBB9}"/>
    <dgm:cxn modelId="{B5852E89-2A13-4570-BE73-48A7450ECD28}" type="presOf" srcId="{CF51C1A5-5A5F-421F-94B8-2A16631A0157}" destId="{29AE59FE-10EB-4268-A548-2B10D81D4E8E}" srcOrd="0" destOrd="0" presId="urn:microsoft.com/office/officeart/2005/8/layout/vList5"/>
    <dgm:cxn modelId="{60397E9C-4D40-4979-8308-D9FD51E41952}" srcId="{FD6385E4-B5BD-4320-ADCA-3DF331CBD8F4}" destId="{7ABD76C7-E795-4879-81F8-EDB7DCF31E53}" srcOrd="0" destOrd="0" parTransId="{298D2653-96EB-4A5D-B334-5AC3C49B16FB}" sibTransId="{CAECE10B-D6B1-4FA3-A8AF-6A113F687E26}"/>
    <dgm:cxn modelId="{CCBF7EA9-4054-444E-A707-C834110DE5AA}" srcId="{499F4D90-31A6-4357-87AF-2986C6E72C65}" destId="{BA912B59-DBB3-4232-83DB-D2029EA28D8E}" srcOrd="3" destOrd="0" parTransId="{DC6F809F-7751-40D3-870F-1A237F3BA90C}" sibTransId="{53796EA3-9CB1-4858-9A96-216D819DF34C}"/>
    <dgm:cxn modelId="{A74BE9AE-307A-465A-9E55-A9AF28E8893B}" type="presOf" srcId="{E00067D1-63AC-4C64-9F01-B9CCAC5FD496}" destId="{04D9F4F3-7737-41D2-B4C4-D09391561734}" srcOrd="0" destOrd="0" presId="urn:microsoft.com/office/officeart/2005/8/layout/vList5"/>
    <dgm:cxn modelId="{195359BD-F8DB-46B0-B9D6-FCF2E7C943F7}" type="presOf" srcId="{FD6385E4-B5BD-4320-ADCA-3DF331CBD8F4}" destId="{6ED17758-0489-42D0-B694-F6D1CF6F29B2}" srcOrd="0" destOrd="0" presId="urn:microsoft.com/office/officeart/2005/8/layout/vList5"/>
    <dgm:cxn modelId="{0D1B5EDB-3543-4EBF-A77F-0AD0ADADD7CC}" type="presOf" srcId="{7ABD76C7-E795-4879-81F8-EDB7DCF31E53}" destId="{197F8E01-C950-47F1-8725-D44EFEDF65EC}" srcOrd="0" destOrd="0" presId="urn:microsoft.com/office/officeart/2005/8/layout/vList5"/>
    <dgm:cxn modelId="{5F0091DE-490E-4F60-AE39-3E74A454D2BB}" srcId="{000E9785-FA66-454A-848A-451112EF8AF6}" destId="{CF51C1A5-5A5F-421F-94B8-2A16631A0157}" srcOrd="0" destOrd="0" parTransId="{C2E2F94A-CF38-40F2-B535-1C856A427964}" sibTransId="{5676663E-2508-42CC-AFFC-0F7FA81B132A}"/>
    <dgm:cxn modelId="{EAA9C0EC-D7F9-460A-AE6A-7AEC33459463}" srcId="{499F4D90-31A6-4357-87AF-2986C6E72C65}" destId="{1D0B12ED-673E-4B3B-80C1-577F5AA399CF}" srcOrd="2" destOrd="0" parTransId="{5C34B0C6-0B95-4792-9C4F-BF4300AD51F6}" sibTransId="{29608551-8A55-4645-AE47-0137EA6F6290}"/>
    <dgm:cxn modelId="{332C6FF2-6458-4865-8939-A59F240CC7CA}" srcId="{499F4D90-31A6-4357-87AF-2986C6E72C65}" destId="{000E9785-FA66-454A-848A-451112EF8AF6}" srcOrd="0" destOrd="0" parTransId="{0BD1BE23-B8A7-407B-8311-D9FE6683C2EE}" sibTransId="{CF853654-21C6-4509-B4DA-8D810759606E}"/>
    <dgm:cxn modelId="{977882F9-44D9-4700-B7D6-325785C06674}" type="presOf" srcId="{FBF999EA-EB9D-4DC7-BCA4-123B397D93E8}" destId="{D8878549-2894-4477-93E0-4724FF61B60C}" srcOrd="0" destOrd="0" presId="urn:microsoft.com/office/officeart/2005/8/layout/vList5"/>
    <dgm:cxn modelId="{C117E23D-E5A6-4498-BEF8-314DEA5E3BE2}" type="presParOf" srcId="{CF1E1683-3F4F-4C4F-89AC-5EE17467ECFF}" destId="{35357855-2C61-42F5-91DD-0F0B28D12DAC}" srcOrd="0" destOrd="0" presId="urn:microsoft.com/office/officeart/2005/8/layout/vList5"/>
    <dgm:cxn modelId="{41499623-DFB5-4CF1-BB4C-F654EBCAE88B}" type="presParOf" srcId="{35357855-2C61-42F5-91DD-0F0B28D12DAC}" destId="{5BCC8235-D3FD-4C5C-A647-D4D94BC8C772}" srcOrd="0" destOrd="0" presId="urn:microsoft.com/office/officeart/2005/8/layout/vList5"/>
    <dgm:cxn modelId="{F9ADD7B2-74DE-4D15-AE04-75B49AA10F8C}" type="presParOf" srcId="{35357855-2C61-42F5-91DD-0F0B28D12DAC}" destId="{29AE59FE-10EB-4268-A548-2B10D81D4E8E}" srcOrd="1" destOrd="0" presId="urn:microsoft.com/office/officeart/2005/8/layout/vList5"/>
    <dgm:cxn modelId="{6B455129-A8DD-494A-85C4-75444C1F515C}" type="presParOf" srcId="{CF1E1683-3F4F-4C4F-89AC-5EE17467ECFF}" destId="{DF108A12-5346-4840-9846-75D6BD211BFF}" srcOrd="1" destOrd="0" presId="urn:microsoft.com/office/officeart/2005/8/layout/vList5"/>
    <dgm:cxn modelId="{7DB48952-38F5-499B-9C84-FA33F9D5DE48}" type="presParOf" srcId="{CF1E1683-3F4F-4C4F-89AC-5EE17467ECFF}" destId="{3E9C9457-079D-4CDB-9701-BA3642834DF7}" srcOrd="2" destOrd="0" presId="urn:microsoft.com/office/officeart/2005/8/layout/vList5"/>
    <dgm:cxn modelId="{F7C28569-3AE6-4029-8A1E-4A9474F75E57}" type="presParOf" srcId="{3E9C9457-079D-4CDB-9701-BA3642834DF7}" destId="{6ED17758-0489-42D0-B694-F6D1CF6F29B2}" srcOrd="0" destOrd="0" presId="urn:microsoft.com/office/officeart/2005/8/layout/vList5"/>
    <dgm:cxn modelId="{C72688D7-F6D0-4529-95D6-E107927E3E80}" type="presParOf" srcId="{3E9C9457-079D-4CDB-9701-BA3642834DF7}" destId="{197F8E01-C950-47F1-8725-D44EFEDF65EC}" srcOrd="1" destOrd="0" presId="urn:microsoft.com/office/officeart/2005/8/layout/vList5"/>
    <dgm:cxn modelId="{0BBA12A0-FF86-44AA-8831-F945EAE9C5A2}" type="presParOf" srcId="{CF1E1683-3F4F-4C4F-89AC-5EE17467ECFF}" destId="{6D51C93A-F75B-49D8-844A-8DE3FF2695CC}" srcOrd="3" destOrd="0" presId="urn:microsoft.com/office/officeart/2005/8/layout/vList5"/>
    <dgm:cxn modelId="{5DA60661-CBE1-4A19-9784-60598538BF6D}" type="presParOf" srcId="{CF1E1683-3F4F-4C4F-89AC-5EE17467ECFF}" destId="{5B8D65BE-FAB8-45FA-A4FE-18CFE302F6A7}" srcOrd="4" destOrd="0" presId="urn:microsoft.com/office/officeart/2005/8/layout/vList5"/>
    <dgm:cxn modelId="{7E86F3ED-9473-45C7-B459-A448B2748CAE}" type="presParOf" srcId="{5B8D65BE-FAB8-45FA-A4FE-18CFE302F6A7}" destId="{58B29C07-D416-49CE-B5DE-E29BC02BB341}" srcOrd="0" destOrd="0" presId="urn:microsoft.com/office/officeart/2005/8/layout/vList5"/>
    <dgm:cxn modelId="{E13643B2-F7FB-48CD-80FE-E06909FA324D}" type="presParOf" srcId="{5B8D65BE-FAB8-45FA-A4FE-18CFE302F6A7}" destId="{D8878549-2894-4477-93E0-4724FF61B60C}" srcOrd="1" destOrd="0" presId="urn:microsoft.com/office/officeart/2005/8/layout/vList5"/>
    <dgm:cxn modelId="{B86D0CED-86F3-41F7-985B-25207C3EC295}" type="presParOf" srcId="{CF1E1683-3F4F-4C4F-89AC-5EE17467ECFF}" destId="{9AE1A4C1-9E87-4788-981F-CDBC37B2C86B}" srcOrd="5" destOrd="0" presId="urn:microsoft.com/office/officeart/2005/8/layout/vList5"/>
    <dgm:cxn modelId="{3031D556-326A-498E-875C-BDE739FED25D}" type="presParOf" srcId="{CF1E1683-3F4F-4C4F-89AC-5EE17467ECFF}" destId="{6771F919-3605-419F-B639-E412E72E942C}" srcOrd="6" destOrd="0" presId="urn:microsoft.com/office/officeart/2005/8/layout/vList5"/>
    <dgm:cxn modelId="{185AB73B-CA6F-4470-9EA3-14B7FED100FC}" type="presParOf" srcId="{6771F919-3605-419F-B639-E412E72E942C}" destId="{6EE268E3-39BD-436F-8AB9-0058DAE0E535}" srcOrd="0" destOrd="0" presId="urn:microsoft.com/office/officeart/2005/8/layout/vList5"/>
    <dgm:cxn modelId="{FE4E6032-5811-45CC-A771-C71F3797FA0A}" type="presParOf" srcId="{6771F919-3605-419F-B639-E412E72E942C}" destId="{04D9F4F3-7737-41D2-B4C4-D0939156173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C04918-C59C-444F-8965-D536D8102214}" type="doc">
      <dgm:prSet loTypeId="urn:microsoft.com/office/officeart/2005/8/layout/hList3" loCatId="list" qsTypeId="urn:microsoft.com/office/officeart/2005/8/quickstyle/simple1" qsCatId="simple" csTypeId="urn:microsoft.com/office/officeart/2005/8/colors/accent5_5" csCatId="accent5" phldr="1"/>
      <dgm:spPr/>
      <dgm:t>
        <a:bodyPr/>
        <a:lstStyle/>
        <a:p>
          <a:endParaRPr lang="en-US"/>
        </a:p>
      </dgm:t>
    </dgm:pt>
    <dgm:pt modelId="{30DB59D5-2CF5-4763-8EBB-CB7525CC0610}">
      <dgm:prSet phldrT="[Text]"/>
      <dgm:spPr/>
      <dgm:t>
        <a:bodyPr/>
        <a:lstStyle/>
        <a:p>
          <a:r>
            <a:rPr lang="en-US" dirty="0"/>
            <a:t> Lower division career courses help students:</a:t>
          </a:r>
        </a:p>
      </dgm:t>
    </dgm:pt>
    <dgm:pt modelId="{039FB44B-BB67-4B5C-83CF-16D74C9C1683}" type="parTrans" cxnId="{8C5F94F2-3E18-4C3C-BFC6-383E3B78E4DF}">
      <dgm:prSet/>
      <dgm:spPr/>
      <dgm:t>
        <a:bodyPr/>
        <a:lstStyle/>
        <a:p>
          <a:endParaRPr lang="en-US"/>
        </a:p>
      </dgm:t>
    </dgm:pt>
    <dgm:pt modelId="{A6214FD2-4022-410C-9090-CFC84AB0BBF3}" type="sibTrans" cxnId="{8C5F94F2-3E18-4C3C-BFC6-383E3B78E4DF}">
      <dgm:prSet/>
      <dgm:spPr/>
      <dgm:t>
        <a:bodyPr/>
        <a:lstStyle/>
        <a:p>
          <a:endParaRPr lang="en-US"/>
        </a:p>
      </dgm:t>
    </dgm:pt>
    <dgm:pt modelId="{C4464BF5-C690-4789-8534-BF0D56D1106A}">
      <dgm:prSet phldrT="[Text]" custT="1"/>
      <dgm:spPr/>
      <dgm:t>
        <a:bodyPr/>
        <a:lstStyle/>
        <a:p>
          <a:pPr algn="l"/>
          <a:r>
            <a:rPr lang="en-US" sz="2300" b="1" dirty="0">
              <a:solidFill>
                <a:schemeClr val="tx1"/>
              </a:solidFill>
            </a:rPr>
            <a:t>Plan for their futures</a:t>
          </a:r>
        </a:p>
      </dgm:t>
    </dgm:pt>
    <dgm:pt modelId="{4C430ACB-8B65-43EE-B4A3-1BD73074A41B}" type="parTrans" cxnId="{F5158E81-C616-41BC-8600-11CD8AB328CA}">
      <dgm:prSet/>
      <dgm:spPr/>
      <dgm:t>
        <a:bodyPr/>
        <a:lstStyle/>
        <a:p>
          <a:endParaRPr lang="en-US"/>
        </a:p>
      </dgm:t>
    </dgm:pt>
    <dgm:pt modelId="{935C920F-937C-43FD-8B1D-E591A3993177}" type="sibTrans" cxnId="{F5158E81-C616-41BC-8600-11CD8AB328CA}">
      <dgm:prSet/>
      <dgm:spPr/>
      <dgm:t>
        <a:bodyPr/>
        <a:lstStyle/>
        <a:p>
          <a:endParaRPr lang="en-US"/>
        </a:p>
      </dgm:t>
    </dgm:pt>
    <dgm:pt modelId="{564C85AB-CFAC-4A7E-971B-7CD894201D9D}">
      <dgm:prSet phldrT="[Text]" custT="1"/>
      <dgm:spPr/>
      <dgm:t>
        <a:bodyPr/>
        <a:lstStyle/>
        <a:p>
          <a:pPr algn="l"/>
          <a:r>
            <a:rPr lang="en-US" sz="2300" b="1" dirty="0">
              <a:solidFill>
                <a:schemeClr val="tx1"/>
              </a:solidFill>
            </a:rPr>
            <a:t>Expand awareness of career options</a:t>
          </a:r>
        </a:p>
      </dgm:t>
    </dgm:pt>
    <dgm:pt modelId="{A6A696A5-EB64-4E86-8E06-5CF5E36153BE}" type="parTrans" cxnId="{390D0505-1F0E-4894-8977-02CB35C90A8B}">
      <dgm:prSet/>
      <dgm:spPr/>
      <dgm:t>
        <a:bodyPr/>
        <a:lstStyle/>
        <a:p>
          <a:endParaRPr lang="en-US"/>
        </a:p>
      </dgm:t>
    </dgm:pt>
    <dgm:pt modelId="{B125CB7A-B931-425D-98DD-58A40B48A597}" type="sibTrans" cxnId="{390D0505-1F0E-4894-8977-02CB35C90A8B}">
      <dgm:prSet/>
      <dgm:spPr/>
      <dgm:t>
        <a:bodyPr/>
        <a:lstStyle/>
        <a:p>
          <a:endParaRPr lang="en-US"/>
        </a:p>
      </dgm:t>
    </dgm:pt>
    <dgm:pt modelId="{3D86A3AB-3134-4A08-A367-54C0BBDEB88B}">
      <dgm:prSet phldrT="[Text]" custT="1"/>
      <dgm:spPr/>
      <dgm:t>
        <a:bodyPr/>
        <a:lstStyle/>
        <a:p>
          <a:pPr algn="l"/>
          <a:r>
            <a:rPr lang="en-US" sz="2300" b="1" dirty="0">
              <a:solidFill>
                <a:schemeClr val="tx1"/>
              </a:solidFill>
            </a:rPr>
            <a:t>Increase awareness of skills employers desire</a:t>
          </a:r>
        </a:p>
      </dgm:t>
    </dgm:pt>
    <dgm:pt modelId="{29854C9A-D1B6-4B9A-9F0A-B772307AB638}" type="parTrans" cxnId="{E70A9FAB-5FFC-416B-8196-75B2BD37C849}">
      <dgm:prSet/>
      <dgm:spPr/>
      <dgm:t>
        <a:bodyPr/>
        <a:lstStyle/>
        <a:p>
          <a:endParaRPr lang="en-US"/>
        </a:p>
      </dgm:t>
    </dgm:pt>
    <dgm:pt modelId="{944333B3-BD27-46CB-A940-1C4783251903}" type="sibTrans" cxnId="{E70A9FAB-5FFC-416B-8196-75B2BD37C849}">
      <dgm:prSet/>
      <dgm:spPr/>
      <dgm:t>
        <a:bodyPr/>
        <a:lstStyle/>
        <a:p>
          <a:endParaRPr lang="en-US"/>
        </a:p>
      </dgm:t>
    </dgm:pt>
    <dgm:pt modelId="{6D1BE119-164E-4B7D-9EF9-CE5A15166241}">
      <dgm:prSet phldrT="[Text]" custT="1"/>
      <dgm:spPr/>
      <dgm:t>
        <a:bodyPr/>
        <a:lstStyle/>
        <a:p>
          <a:pPr algn="l"/>
          <a:r>
            <a:rPr lang="en-US" sz="2300" b="1" dirty="0">
              <a:solidFill>
                <a:schemeClr val="tx1"/>
              </a:solidFill>
            </a:rPr>
            <a:t>Encourage students to seek opportunities to actively achieve career goals.</a:t>
          </a:r>
        </a:p>
      </dgm:t>
    </dgm:pt>
    <dgm:pt modelId="{9E0D931B-D6C3-4B1B-B95E-C59A56AACEB7}" type="parTrans" cxnId="{40FF0FB0-5E5C-4A16-B67D-49657A104821}">
      <dgm:prSet/>
      <dgm:spPr/>
      <dgm:t>
        <a:bodyPr/>
        <a:lstStyle/>
        <a:p>
          <a:endParaRPr lang="en-US"/>
        </a:p>
      </dgm:t>
    </dgm:pt>
    <dgm:pt modelId="{F8BECAC9-5EB1-4F0F-B77F-595B84F30FDC}" type="sibTrans" cxnId="{40FF0FB0-5E5C-4A16-B67D-49657A104821}">
      <dgm:prSet/>
      <dgm:spPr/>
      <dgm:t>
        <a:bodyPr/>
        <a:lstStyle/>
        <a:p>
          <a:endParaRPr lang="en-US"/>
        </a:p>
      </dgm:t>
    </dgm:pt>
    <dgm:pt modelId="{11E6C7B0-80EF-4AA4-BB3B-A9CF319C368A}" type="pres">
      <dgm:prSet presAssocID="{64C04918-C59C-444F-8965-D536D8102214}" presName="composite" presStyleCnt="0">
        <dgm:presLayoutVars>
          <dgm:chMax val="1"/>
          <dgm:dir/>
          <dgm:resizeHandles val="exact"/>
        </dgm:presLayoutVars>
      </dgm:prSet>
      <dgm:spPr/>
    </dgm:pt>
    <dgm:pt modelId="{10041F87-D10E-4F53-9AB5-64ADDFEAF543}" type="pres">
      <dgm:prSet presAssocID="{30DB59D5-2CF5-4763-8EBB-CB7525CC0610}" presName="roof" presStyleLbl="dkBgShp" presStyleIdx="0" presStyleCnt="2" custLinFactX="-17187" custLinFactY="-260" custLinFactNeighborX="-100000" custLinFactNeighborY="-100000"/>
      <dgm:spPr/>
    </dgm:pt>
    <dgm:pt modelId="{80145BD3-46FB-4A16-87FC-6916DF54E272}" type="pres">
      <dgm:prSet presAssocID="{30DB59D5-2CF5-4763-8EBB-CB7525CC0610}" presName="pillars" presStyleCnt="0"/>
      <dgm:spPr/>
    </dgm:pt>
    <dgm:pt modelId="{7CA97C69-8E8F-42B2-A24C-50F7640C198B}" type="pres">
      <dgm:prSet presAssocID="{30DB59D5-2CF5-4763-8EBB-CB7525CC0610}" presName="pillar1" presStyleLbl="node1" presStyleIdx="0" presStyleCnt="4">
        <dgm:presLayoutVars>
          <dgm:bulletEnabled val="1"/>
        </dgm:presLayoutVars>
      </dgm:prSet>
      <dgm:spPr/>
    </dgm:pt>
    <dgm:pt modelId="{81C2D7D0-6CDE-4EB9-AC11-7CFAEB97796E}" type="pres">
      <dgm:prSet presAssocID="{564C85AB-CFAC-4A7E-971B-7CD894201D9D}" presName="pillarX" presStyleLbl="node1" presStyleIdx="1" presStyleCnt="4">
        <dgm:presLayoutVars>
          <dgm:bulletEnabled val="1"/>
        </dgm:presLayoutVars>
      </dgm:prSet>
      <dgm:spPr/>
    </dgm:pt>
    <dgm:pt modelId="{8DFCF509-44E0-47C4-85FC-2CAA55EF9D5F}" type="pres">
      <dgm:prSet presAssocID="{3D86A3AB-3134-4A08-A367-54C0BBDEB88B}" presName="pillarX" presStyleLbl="node1" presStyleIdx="2" presStyleCnt="4">
        <dgm:presLayoutVars>
          <dgm:bulletEnabled val="1"/>
        </dgm:presLayoutVars>
      </dgm:prSet>
      <dgm:spPr/>
    </dgm:pt>
    <dgm:pt modelId="{80801A9E-FC38-499F-85D9-D3675B42B9CF}" type="pres">
      <dgm:prSet presAssocID="{6D1BE119-164E-4B7D-9EF9-CE5A15166241}" presName="pillarX" presStyleLbl="node1" presStyleIdx="3" presStyleCnt="4">
        <dgm:presLayoutVars>
          <dgm:bulletEnabled val="1"/>
        </dgm:presLayoutVars>
      </dgm:prSet>
      <dgm:spPr/>
    </dgm:pt>
    <dgm:pt modelId="{8C6A03C5-0566-4A9A-B6C9-127779343372}" type="pres">
      <dgm:prSet presAssocID="{30DB59D5-2CF5-4763-8EBB-CB7525CC0610}" presName="base" presStyleLbl="dkBgShp" presStyleIdx="1" presStyleCnt="2"/>
      <dgm:spPr/>
    </dgm:pt>
  </dgm:ptLst>
  <dgm:cxnLst>
    <dgm:cxn modelId="{390D0505-1F0E-4894-8977-02CB35C90A8B}" srcId="{30DB59D5-2CF5-4763-8EBB-CB7525CC0610}" destId="{564C85AB-CFAC-4A7E-971B-7CD894201D9D}" srcOrd="1" destOrd="0" parTransId="{A6A696A5-EB64-4E86-8E06-5CF5E36153BE}" sibTransId="{B125CB7A-B931-425D-98DD-58A40B48A597}"/>
    <dgm:cxn modelId="{4A95EC5C-7661-478C-A320-E684C58F574E}" type="presOf" srcId="{3D86A3AB-3134-4A08-A367-54C0BBDEB88B}" destId="{8DFCF509-44E0-47C4-85FC-2CAA55EF9D5F}" srcOrd="0" destOrd="0" presId="urn:microsoft.com/office/officeart/2005/8/layout/hList3"/>
    <dgm:cxn modelId="{F5158E81-C616-41BC-8600-11CD8AB328CA}" srcId="{30DB59D5-2CF5-4763-8EBB-CB7525CC0610}" destId="{C4464BF5-C690-4789-8534-BF0D56D1106A}" srcOrd="0" destOrd="0" parTransId="{4C430ACB-8B65-43EE-B4A3-1BD73074A41B}" sibTransId="{935C920F-937C-43FD-8B1D-E591A3993177}"/>
    <dgm:cxn modelId="{1912659D-70E0-4A75-934C-C10E29FF59EA}" type="presOf" srcId="{64C04918-C59C-444F-8965-D536D8102214}" destId="{11E6C7B0-80EF-4AA4-BB3B-A9CF319C368A}" srcOrd="0" destOrd="0" presId="urn:microsoft.com/office/officeart/2005/8/layout/hList3"/>
    <dgm:cxn modelId="{E70A9FAB-5FFC-416B-8196-75B2BD37C849}" srcId="{30DB59D5-2CF5-4763-8EBB-CB7525CC0610}" destId="{3D86A3AB-3134-4A08-A367-54C0BBDEB88B}" srcOrd="2" destOrd="0" parTransId="{29854C9A-D1B6-4B9A-9F0A-B772307AB638}" sibTransId="{944333B3-BD27-46CB-A940-1C4783251903}"/>
    <dgm:cxn modelId="{40FF0FB0-5E5C-4A16-B67D-49657A104821}" srcId="{30DB59D5-2CF5-4763-8EBB-CB7525CC0610}" destId="{6D1BE119-164E-4B7D-9EF9-CE5A15166241}" srcOrd="3" destOrd="0" parTransId="{9E0D931B-D6C3-4B1B-B95E-C59A56AACEB7}" sibTransId="{F8BECAC9-5EB1-4F0F-B77F-595B84F30FDC}"/>
    <dgm:cxn modelId="{7975AFD1-2985-45C7-80C0-538B95D7B707}" type="presOf" srcId="{6D1BE119-164E-4B7D-9EF9-CE5A15166241}" destId="{80801A9E-FC38-499F-85D9-D3675B42B9CF}" srcOrd="0" destOrd="0" presId="urn:microsoft.com/office/officeart/2005/8/layout/hList3"/>
    <dgm:cxn modelId="{923044E0-1EC7-4837-B8EE-F5C97D3F558D}" type="presOf" srcId="{30DB59D5-2CF5-4763-8EBB-CB7525CC0610}" destId="{10041F87-D10E-4F53-9AB5-64ADDFEAF543}" srcOrd="0" destOrd="0" presId="urn:microsoft.com/office/officeart/2005/8/layout/hList3"/>
    <dgm:cxn modelId="{CCB095E7-2433-4659-8252-1A58155481E8}" type="presOf" srcId="{C4464BF5-C690-4789-8534-BF0D56D1106A}" destId="{7CA97C69-8E8F-42B2-A24C-50F7640C198B}" srcOrd="0" destOrd="0" presId="urn:microsoft.com/office/officeart/2005/8/layout/hList3"/>
    <dgm:cxn modelId="{8C5F94F2-3E18-4C3C-BFC6-383E3B78E4DF}" srcId="{64C04918-C59C-444F-8965-D536D8102214}" destId="{30DB59D5-2CF5-4763-8EBB-CB7525CC0610}" srcOrd="0" destOrd="0" parTransId="{039FB44B-BB67-4B5C-83CF-16D74C9C1683}" sibTransId="{A6214FD2-4022-410C-9090-CFC84AB0BBF3}"/>
    <dgm:cxn modelId="{76AEF3F2-6808-489D-910A-C4A4240BFB2C}" type="presOf" srcId="{564C85AB-CFAC-4A7E-971B-7CD894201D9D}" destId="{81C2D7D0-6CDE-4EB9-AC11-7CFAEB97796E}" srcOrd="0" destOrd="0" presId="urn:microsoft.com/office/officeart/2005/8/layout/hList3"/>
    <dgm:cxn modelId="{1ABED210-3C89-4507-94D5-F5634D16D7F2}" type="presParOf" srcId="{11E6C7B0-80EF-4AA4-BB3B-A9CF319C368A}" destId="{10041F87-D10E-4F53-9AB5-64ADDFEAF543}" srcOrd="0" destOrd="0" presId="urn:microsoft.com/office/officeart/2005/8/layout/hList3"/>
    <dgm:cxn modelId="{B5849344-7B46-4B1E-B406-989FD7AE4E0D}" type="presParOf" srcId="{11E6C7B0-80EF-4AA4-BB3B-A9CF319C368A}" destId="{80145BD3-46FB-4A16-87FC-6916DF54E272}" srcOrd="1" destOrd="0" presId="urn:microsoft.com/office/officeart/2005/8/layout/hList3"/>
    <dgm:cxn modelId="{63EEC6B7-EFB5-4117-AB3F-130399F79F3A}" type="presParOf" srcId="{80145BD3-46FB-4A16-87FC-6916DF54E272}" destId="{7CA97C69-8E8F-42B2-A24C-50F7640C198B}" srcOrd="0" destOrd="0" presId="urn:microsoft.com/office/officeart/2005/8/layout/hList3"/>
    <dgm:cxn modelId="{A30FA21D-E635-4130-9FE5-2D58BD4C398A}" type="presParOf" srcId="{80145BD3-46FB-4A16-87FC-6916DF54E272}" destId="{81C2D7D0-6CDE-4EB9-AC11-7CFAEB97796E}" srcOrd="1" destOrd="0" presId="urn:microsoft.com/office/officeart/2005/8/layout/hList3"/>
    <dgm:cxn modelId="{E36D87BB-7A7D-4AC1-B1ED-47B695930C7F}" type="presParOf" srcId="{80145BD3-46FB-4A16-87FC-6916DF54E272}" destId="{8DFCF509-44E0-47C4-85FC-2CAA55EF9D5F}" srcOrd="2" destOrd="0" presId="urn:microsoft.com/office/officeart/2005/8/layout/hList3"/>
    <dgm:cxn modelId="{421B8200-EE90-4E42-AD17-D7C7D9C84A9C}" type="presParOf" srcId="{80145BD3-46FB-4A16-87FC-6916DF54E272}" destId="{80801A9E-FC38-499F-85D9-D3675B42B9CF}" srcOrd="3" destOrd="0" presId="urn:microsoft.com/office/officeart/2005/8/layout/hList3"/>
    <dgm:cxn modelId="{0330810C-45A0-4C38-B333-8C99DCCAFBFA}" type="presParOf" srcId="{11E6C7B0-80EF-4AA4-BB3B-A9CF319C368A}" destId="{8C6A03C5-0566-4A9A-B6C9-12777934337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A8193-C162-417C-95D4-30179F851159}">
      <dsp:nvSpPr>
        <dsp:cNvPr id="0" name=""/>
        <dsp:cNvSpPr/>
      </dsp:nvSpPr>
      <dsp:spPr>
        <a:xfrm>
          <a:off x="0" y="0"/>
          <a:ext cx="7191375" cy="1556430"/>
        </a:xfrm>
        <a:prstGeom prst="roundRect">
          <a:avLst>
            <a:gd name="adj" fmla="val 10000"/>
          </a:avLst>
        </a:prstGeom>
        <a:solidFill>
          <a:schemeClr val="accent5">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Who are the stakeholders?</a:t>
          </a:r>
        </a:p>
      </dsp:txBody>
      <dsp:txXfrm>
        <a:off x="1593918" y="0"/>
        <a:ext cx="5597456" cy="1556430"/>
      </dsp:txXfrm>
    </dsp:sp>
    <dsp:sp modelId="{F9E4380F-10C8-4156-B823-7295F951B078}">
      <dsp:nvSpPr>
        <dsp:cNvPr id="0" name=""/>
        <dsp:cNvSpPr/>
      </dsp:nvSpPr>
      <dsp:spPr>
        <a:xfrm>
          <a:off x="224004" y="235431"/>
          <a:ext cx="1438275" cy="1245144"/>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7B01384-0787-4E8C-8AC7-8B5B892C3918}">
      <dsp:nvSpPr>
        <dsp:cNvPr id="0" name=""/>
        <dsp:cNvSpPr/>
      </dsp:nvSpPr>
      <dsp:spPr>
        <a:xfrm>
          <a:off x="0" y="1712073"/>
          <a:ext cx="7191375" cy="1556430"/>
        </a:xfrm>
        <a:prstGeom prst="roundRect">
          <a:avLst>
            <a:gd name="adj" fmla="val 10000"/>
          </a:avLst>
        </a:prstGeom>
        <a:solidFill>
          <a:schemeClr val="accent5">
            <a:shade val="50000"/>
            <a:hueOff val="-105191"/>
            <a:satOff val="21671"/>
            <a:lumOff val="2358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When do we educate students about skill sets &amp; careers? How?</a:t>
          </a:r>
        </a:p>
      </dsp:txBody>
      <dsp:txXfrm>
        <a:off x="1593918" y="1712073"/>
        <a:ext cx="5597456" cy="1556430"/>
      </dsp:txXfrm>
    </dsp:sp>
    <dsp:sp modelId="{700AA417-1F1B-48FA-AD99-238DED8B97AA}">
      <dsp:nvSpPr>
        <dsp:cNvPr id="0" name=""/>
        <dsp:cNvSpPr/>
      </dsp:nvSpPr>
      <dsp:spPr>
        <a:xfrm>
          <a:off x="0" y="3417323"/>
          <a:ext cx="1438275" cy="1245144"/>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5EE5023-663A-4C4A-BDF6-433ECED1953F}">
      <dsp:nvSpPr>
        <dsp:cNvPr id="0" name=""/>
        <dsp:cNvSpPr/>
      </dsp:nvSpPr>
      <dsp:spPr>
        <a:xfrm>
          <a:off x="0" y="3424147"/>
          <a:ext cx="7191375" cy="1556430"/>
        </a:xfrm>
        <a:prstGeom prst="roundRect">
          <a:avLst>
            <a:gd name="adj" fmla="val 10000"/>
          </a:avLst>
        </a:prstGeom>
        <a:solidFill>
          <a:schemeClr val="accent5">
            <a:shade val="50000"/>
            <a:hueOff val="-105191"/>
            <a:satOff val="21671"/>
            <a:lumOff val="2358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What skill sets would be valuable for the workforce? </a:t>
          </a:r>
        </a:p>
      </dsp:txBody>
      <dsp:txXfrm>
        <a:off x="1593918" y="3424147"/>
        <a:ext cx="5597456" cy="1556430"/>
      </dsp:txXfrm>
    </dsp:sp>
    <dsp:sp modelId="{9FF30566-B6F6-4A02-AD36-6AF1AC0D8037}">
      <dsp:nvSpPr>
        <dsp:cNvPr id="0" name=""/>
        <dsp:cNvSpPr/>
      </dsp:nvSpPr>
      <dsp:spPr>
        <a:xfrm>
          <a:off x="155643" y="3579790"/>
          <a:ext cx="1438275" cy="1245144"/>
        </a:xfrm>
        <a:prstGeom prst="roundRect">
          <a:avLst>
            <a:gd name="adj" fmla="val 10000"/>
          </a:avLst>
        </a:prstGeom>
        <a:solidFill>
          <a:schemeClr val="accent5">
            <a:tint val="50000"/>
            <a:hueOff val="8608"/>
            <a:satOff val="421"/>
            <a:lumOff val="-143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1B5A8-F9AD-4247-B837-E8E7EA3D44A3}">
      <dsp:nvSpPr>
        <dsp:cNvPr id="0" name=""/>
        <dsp:cNvSpPr/>
      </dsp:nvSpPr>
      <dsp:spPr>
        <a:xfrm>
          <a:off x="28583" y="44450"/>
          <a:ext cx="3524232" cy="1404844"/>
        </a:xfrm>
        <a:prstGeom prst="rect">
          <a:avLst/>
        </a:prstGeom>
        <a:gradFill rotWithShape="0">
          <a:gsLst>
            <a:gs pos="0">
              <a:schemeClr val="accent5">
                <a:alpha val="90000"/>
                <a:hueOff val="0"/>
                <a:satOff val="0"/>
                <a:lumOff val="0"/>
                <a:alphaOff val="0"/>
                <a:satMod val="103000"/>
                <a:lumMod val="102000"/>
                <a:tint val="94000"/>
              </a:schemeClr>
            </a:gs>
            <a:gs pos="50000">
              <a:schemeClr val="accent5">
                <a:alpha val="90000"/>
                <a:hueOff val="0"/>
                <a:satOff val="0"/>
                <a:lumOff val="0"/>
                <a:alphaOff val="0"/>
                <a:satMod val="110000"/>
                <a:lumMod val="100000"/>
                <a:shade val="100000"/>
              </a:schemeClr>
            </a:gs>
            <a:gs pos="100000">
              <a:schemeClr val="accent5">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1. Analytical/critical thinking</a:t>
          </a:r>
        </a:p>
      </dsp:txBody>
      <dsp:txXfrm>
        <a:off x="28583" y="44450"/>
        <a:ext cx="3524232" cy="1404844"/>
      </dsp:txXfrm>
    </dsp:sp>
    <dsp:sp modelId="{058F44DA-D5D8-4173-B5D9-18FE679C18E8}">
      <dsp:nvSpPr>
        <dsp:cNvPr id="0" name=""/>
        <dsp:cNvSpPr/>
      </dsp:nvSpPr>
      <dsp:spPr>
        <a:xfrm>
          <a:off x="0" y="1553414"/>
          <a:ext cx="3505172" cy="1404844"/>
        </a:xfrm>
        <a:prstGeom prst="rect">
          <a:avLst/>
        </a:prstGeom>
        <a:gradFill rotWithShape="0">
          <a:gsLst>
            <a:gs pos="0">
              <a:schemeClr val="accent5">
                <a:alpha val="90000"/>
                <a:hueOff val="0"/>
                <a:satOff val="0"/>
                <a:lumOff val="0"/>
                <a:alphaOff val="-20000"/>
                <a:satMod val="103000"/>
                <a:lumMod val="102000"/>
                <a:tint val="94000"/>
              </a:schemeClr>
            </a:gs>
            <a:gs pos="50000">
              <a:schemeClr val="accent5">
                <a:alpha val="90000"/>
                <a:hueOff val="0"/>
                <a:satOff val="0"/>
                <a:lumOff val="0"/>
                <a:alphaOff val="-20000"/>
                <a:satMod val="110000"/>
                <a:lumMod val="100000"/>
                <a:shade val="100000"/>
              </a:schemeClr>
            </a:gs>
            <a:gs pos="100000">
              <a:schemeClr val="accent5">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2. Written/verbal communication</a:t>
          </a:r>
        </a:p>
      </dsp:txBody>
      <dsp:txXfrm>
        <a:off x="0" y="1553414"/>
        <a:ext cx="3505172" cy="1404844"/>
      </dsp:txXfrm>
    </dsp:sp>
    <dsp:sp modelId="{07064C1A-93BC-40AB-A813-DB1A37A9269F}">
      <dsp:nvSpPr>
        <dsp:cNvPr id="0" name=""/>
        <dsp:cNvSpPr/>
      </dsp:nvSpPr>
      <dsp:spPr>
        <a:xfrm>
          <a:off x="0" y="2954430"/>
          <a:ext cx="3470550" cy="1404844"/>
        </a:xfrm>
        <a:prstGeom prst="rect">
          <a:avLst/>
        </a:prstGeom>
        <a:gradFill rotWithShape="0">
          <a:gsLst>
            <a:gs pos="0">
              <a:schemeClr val="accent5">
                <a:alpha val="90000"/>
                <a:hueOff val="0"/>
                <a:satOff val="0"/>
                <a:lumOff val="0"/>
                <a:alphaOff val="-40000"/>
                <a:satMod val="103000"/>
                <a:lumMod val="102000"/>
                <a:tint val="94000"/>
              </a:schemeClr>
            </a:gs>
            <a:gs pos="50000">
              <a:schemeClr val="accent5">
                <a:alpha val="90000"/>
                <a:hueOff val="0"/>
                <a:satOff val="0"/>
                <a:lumOff val="0"/>
                <a:alphaOff val="-40000"/>
                <a:satMod val="110000"/>
                <a:lumMod val="100000"/>
                <a:shade val="100000"/>
              </a:schemeClr>
            </a:gs>
            <a:gs pos="100000">
              <a:schemeClr val="accent5">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3. Intrapersonal &amp; quality of character skills</a:t>
          </a:r>
        </a:p>
      </dsp:txBody>
      <dsp:txXfrm>
        <a:off x="0" y="2954430"/>
        <a:ext cx="3470550" cy="1404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F0534-D950-4365-969C-262E49AEB008}">
      <dsp:nvSpPr>
        <dsp:cNvPr id="0" name=""/>
        <dsp:cNvSpPr/>
      </dsp:nvSpPr>
      <dsp:spPr>
        <a:xfrm>
          <a:off x="1276354" y="2134"/>
          <a:ext cx="3543291" cy="933361"/>
        </a:xfrm>
        <a:prstGeom prst="rect">
          <a:avLst/>
        </a:prstGeom>
        <a:gradFill rotWithShape="0">
          <a:gsLst>
            <a:gs pos="0">
              <a:schemeClr val="accent5">
                <a:alpha val="90000"/>
                <a:hueOff val="0"/>
                <a:satOff val="0"/>
                <a:lumOff val="0"/>
                <a:alphaOff val="0"/>
                <a:satMod val="103000"/>
                <a:lumMod val="102000"/>
                <a:tint val="94000"/>
              </a:schemeClr>
            </a:gs>
            <a:gs pos="50000">
              <a:schemeClr val="accent5">
                <a:alpha val="90000"/>
                <a:hueOff val="0"/>
                <a:satOff val="0"/>
                <a:lumOff val="0"/>
                <a:alphaOff val="0"/>
                <a:satMod val="110000"/>
                <a:lumMod val="100000"/>
                <a:shade val="100000"/>
              </a:schemeClr>
            </a:gs>
            <a:gs pos="100000">
              <a:schemeClr val="accent5">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1. Knowledge base of Psychology</a:t>
          </a:r>
        </a:p>
      </dsp:txBody>
      <dsp:txXfrm>
        <a:off x="1276354" y="2134"/>
        <a:ext cx="3543291" cy="933361"/>
      </dsp:txXfrm>
    </dsp:sp>
    <dsp:sp modelId="{833E23ED-4EA7-4299-9D26-A7F124AA30A3}">
      <dsp:nvSpPr>
        <dsp:cNvPr id="0" name=""/>
        <dsp:cNvSpPr/>
      </dsp:nvSpPr>
      <dsp:spPr>
        <a:xfrm>
          <a:off x="1276354" y="982164"/>
          <a:ext cx="3543291" cy="933361"/>
        </a:xfrm>
        <a:prstGeom prst="rect">
          <a:avLst/>
        </a:prstGeom>
        <a:gradFill rotWithShape="0">
          <a:gsLst>
            <a:gs pos="0">
              <a:schemeClr val="accent5">
                <a:alpha val="90000"/>
                <a:hueOff val="0"/>
                <a:satOff val="0"/>
                <a:lumOff val="0"/>
                <a:alphaOff val="-10000"/>
                <a:satMod val="103000"/>
                <a:lumMod val="102000"/>
                <a:tint val="94000"/>
              </a:schemeClr>
            </a:gs>
            <a:gs pos="50000">
              <a:schemeClr val="accent5">
                <a:alpha val="90000"/>
                <a:hueOff val="0"/>
                <a:satOff val="0"/>
                <a:lumOff val="0"/>
                <a:alphaOff val="-10000"/>
                <a:satMod val="110000"/>
                <a:lumMod val="100000"/>
                <a:shade val="100000"/>
              </a:schemeClr>
            </a:gs>
            <a:gs pos="100000">
              <a:schemeClr val="accent5">
                <a:alpha val="90000"/>
                <a:hueOff val="0"/>
                <a:satOff val="0"/>
                <a:lumOff val="0"/>
                <a:alphaOff val="-1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2. Scientific inquiry &amp; critical thinking</a:t>
          </a:r>
        </a:p>
      </dsp:txBody>
      <dsp:txXfrm>
        <a:off x="1276354" y="982164"/>
        <a:ext cx="3543291" cy="933361"/>
      </dsp:txXfrm>
    </dsp:sp>
    <dsp:sp modelId="{73042D89-8078-4C31-8EF8-5F1BB846CE4B}">
      <dsp:nvSpPr>
        <dsp:cNvPr id="0" name=""/>
        <dsp:cNvSpPr/>
      </dsp:nvSpPr>
      <dsp:spPr>
        <a:xfrm>
          <a:off x="1249698" y="2004750"/>
          <a:ext cx="3531847" cy="933361"/>
        </a:xfrm>
        <a:prstGeom prst="rect">
          <a:avLst/>
        </a:prstGeom>
        <a:gradFill rotWithShape="0">
          <a:gsLst>
            <a:gs pos="0">
              <a:schemeClr val="accent5">
                <a:alpha val="90000"/>
                <a:hueOff val="0"/>
                <a:satOff val="0"/>
                <a:lumOff val="0"/>
                <a:alphaOff val="-20000"/>
                <a:satMod val="103000"/>
                <a:lumMod val="102000"/>
                <a:tint val="94000"/>
              </a:schemeClr>
            </a:gs>
            <a:gs pos="50000">
              <a:schemeClr val="accent5">
                <a:alpha val="90000"/>
                <a:hueOff val="0"/>
                <a:satOff val="0"/>
                <a:lumOff val="0"/>
                <a:alphaOff val="-20000"/>
                <a:satMod val="110000"/>
                <a:lumMod val="100000"/>
                <a:shade val="100000"/>
              </a:schemeClr>
            </a:gs>
            <a:gs pos="100000">
              <a:schemeClr val="accent5">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3. Communication</a:t>
          </a:r>
        </a:p>
      </dsp:txBody>
      <dsp:txXfrm>
        <a:off x="1249698" y="2004750"/>
        <a:ext cx="3531847" cy="933361"/>
      </dsp:txXfrm>
    </dsp:sp>
    <dsp:sp modelId="{44CF5C29-DB86-4648-A8F9-12F8A38CA94D}">
      <dsp:nvSpPr>
        <dsp:cNvPr id="0" name=""/>
        <dsp:cNvSpPr/>
      </dsp:nvSpPr>
      <dsp:spPr>
        <a:xfrm>
          <a:off x="1243075" y="3003200"/>
          <a:ext cx="3870392" cy="933361"/>
        </a:xfrm>
        <a:prstGeom prst="rect">
          <a:avLst/>
        </a:prstGeom>
        <a:gradFill rotWithShape="0">
          <a:gsLst>
            <a:gs pos="0">
              <a:schemeClr val="accent5">
                <a:alpha val="90000"/>
                <a:hueOff val="0"/>
                <a:satOff val="0"/>
                <a:lumOff val="0"/>
                <a:alphaOff val="-30000"/>
                <a:satMod val="103000"/>
                <a:lumMod val="102000"/>
                <a:tint val="94000"/>
              </a:schemeClr>
            </a:gs>
            <a:gs pos="50000">
              <a:schemeClr val="accent5">
                <a:alpha val="90000"/>
                <a:hueOff val="0"/>
                <a:satOff val="0"/>
                <a:lumOff val="0"/>
                <a:alphaOff val="-30000"/>
                <a:satMod val="110000"/>
                <a:lumMod val="100000"/>
                <a:shade val="100000"/>
              </a:schemeClr>
            </a:gs>
            <a:gs pos="100000">
              <a:schemeClr val="accent5">
                <a:alpha val="90000"/>
                <a:hueOff val="0"/>
                <a:satOff val="0"/>
                <a:lumOff val="0"/>
                <a:alphaOff val="-3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4. Ethical &amp; social responsibility </a:t>
          </a:r>
        </a:p>
        <a:p>
          <a:pPr marL="0" lvl="0" indent="0" algn="l" defTabSz="977900">
            <a:lnSpc>
              <a:spcPct val="90000"/>
            </a:lnSpc>
            <a:spcBef>
              <a:spcPct val="0"/>
            </a:spcBef>
            <a:spcAft>
              <a:spcPct val="35000"/>
            </a:spcAft>
            <a:buNone/>
          </a:pPr>
          <a:r>
            <a:rPr lang="en-US" sz="2200" kern="1200" dirty="0">
              <a:solidFill>
                <a:schemeClr val="tx1"/>
              </a:solidFill>
            </a:rPr>
            <a:t>in a diverse world</a:t>
          </a:r>
        </a:p>
      </dsp:txBody>
      <dsp:txXfrm>
        <a:off x="1243075" y="3003200"/>
        <a:ext cx="3870392" cy="933361"/>
      </dsp:txXfrm>
    </dsp:sp>
    <dsp:sp modelId="{C067264A-5E0D-496F-AE27-A170638262EC}">
      <dsp:nvSpPr>
        <dsp:cNvPr id="0" name=""/>
        <dsp:cNvSpPr/>
      </dsp:nvSpPr>
      <dsp:spPr>
        <a:xfrm>
          <a:off x="1229413" y="3924388"/>
          <a:ext cx="3904607" cy="933361"/>
        </a:xfrm>
        <a:prstGeom prst="rect">
          <a:avLst/>
        </a:prstGeom>
        <a:gradFill rotWithShape="0">
          <a:gsLst>
            <a:gs pos="0">
              <a:schemeClr val="accent5">
                <a:alpha val="90000"/>
                <a:hueOff val="0"/>
                <a:satOff val="0"/>
                <a:lumOff val="0"/>
                <a:alphaOff val="-40000"/>
                <a:satMod val="103000"/>
                <a:lumMod val="102000"/>
                <a:tint val="94000"/>
              </a:schemeClr>
            </a:gs>
            <a:gs pos="50000">
              <a:schemeClr val="accent5">
                <a:alpha val="90000"/>
                <a:hueOff val="0"/>
                <a:satOff val="0"/>
                <a:lumOff val="0"/>
                <a:alphaOff val="-40000"/>
                <a:satMod val="110000"/>
                <a:lumMod val="100000"/>
                <a:shade val="100000"/>
              </a:schemeClr>
            </a:gs>
            <a:gs pos="100000">
              <a:schemeClr val="accent5">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5. Professional development</a:t>
          </a:r>
        </a:p>
      </dsp:txBody>
      <dsp:txXfrm>
        <a:off x="1229413" y="3924388"/>
        <a:ext cx="3904607" cy="933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E59FE-10EB-4268-A548-2B10D81D4E8E}">
      <dsp:nvSpPr>
        <dsp:cNvPr id="0" name=""/>
        <dsp:cNvSpPr/>
      </dsp:nvSpPr>
      <dsp:spPr>
        <a:xfrm rot="5400000">
          <a:off x="3753961" y="-1459537"/>
          <a:ext cx="782637" cy="3901440"/>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Plan of Action</a:t>
          </a:r>
        </a:p>
      </dsp:txBody>
      <dsp:txXfrm rot="-5400000">
        <a:off x="2194560" y="138069"/>
        <a:ext cx="3863235" cy="706227"/>
      </dsp:txXfrm>
    </dsp:sp>
    <dsp:sp modelId="{5BCC8235-D3FD-4C5C-A647-D4D94BC8C772}">
      <dsp:nvSpPr>
        <dsp:cNvPr id="0" name=""/>
        <dsp:cNvSpPr/>
      </dsp:nvSpPr>
      <dsp:spPr>
        <a:xfrm>
          <a:off x="0" y="2033"/>
          <a:ext cx="2194560" cy="978296"/>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Module 1</a:t>
          </a:r>
        </a:p>
      </dsp:txBody>
      <dsp:txXfrm>
        <a:off x="47756" y="49789"/>
        <a:ext cx="2099048" cy="882784"/>
      </dsp:txXfrm>
    </dsp:sp>
    <dsp:sp modelId="{197F8E01-C950-47F1-8725-D44EFEDF65EC}">
      <dsp:nvSpPr>
        <dsp:cNvPr id="0" name=""/>
        <dsp:cNvSpPr/>
      </dsp:nvSpPr>
      <dsp:spPr>
        <a:xfrm rot="5400000">
          <a:off x="3753961" y="-433867"/>
          <a:ext cx="782637" cy="3901440"/>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What employers want</a:t>
          </a:r>
        </a:p>
      </dsp:txBody>
      <dsp:txXfrm rot="-5400000">
        <a:off x="2194560" y="1163739"/>
        <a:ext cx="3863235" cy="706227"/>
      </dsp:txXfrm>
    </dsp:sp>
    <dsp:sp modelId="{6ED17758-0489-42D0-B694-F6D1CF6F29B2}">
      <dsp:nvSpPr>
        <dsp:cNvPr id="0" name=""/>
        <dsp:cNvSpPr/>
      </dsp:nvSpPr>
      <dsp:spPr>
        <a:xfrm>
          <a:off x="0" y="1029245"/>
          <a:ext cx="2194560" cy="978296"/>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Module 2</a:t>
          </a:r>
        </a:p>
      </dsp:txBody>
      <dsp:txXfrm>
        <a:off x="47756" y="1077001"/>
        <a:ext cx="2099048" cy="882784"/>
      </dsp:txXfrm>
    </dsp:sp>
    <dsp:sp modelId="{D8878549-2894-4477-93E0-4724FF61B60C}">
      <dsp:nvSpPr>
        <dsp:cNvPr id="0" name=""/>
        <dsp:cNvSpPr/>
      </dsp:nvSpPr>
      <dsp:spPr>
        <a:xfrm rot="5400000">
          <a:off x="3753961" y="594885"/>
          <a:ext cx="782637" cy="3901440"/>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Where to get what employers want</a:t>
          </a:r>
        </a:p>
      </dsp:txBody>
      <dsp:txXfrm rot="-5400000">
        <a:off x="2194560" y="2192492"/>
        <a:ext cx="3863235" cy="706227"/>
      </dsp:txXfrm>
    </dsp:sp>
    <dsp:sp modelId="{58B29C07-D416-49CE-B5DE-E29BC02BB341}">
      <dsp:nvSpPr>
        <dsp:cNvPr id="0" name=""/>
        <dsp:cNvSpPr/>
      </dsp:nvSpPr>
      <dsp:spPr>
        <a:xfrm>
          <a:off x="0" y="2056457"/>
          <a:ext cx="2194560" cy="978296"/>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Module 3</a:t>
          </a:r>
        </a:p>
      </dsp:txBody>
      <dsp:txXfrm>
        <a:off x="47756" y="2104213"/>
        <a:ext cx="2099048" cy="882784"/>
      </dsp:txXfrm>
    </dsp:sp>
    <dsp:sp modelId="{04D9F4F3-7737-41D2-B4C4-D09391561734}">
      <dsp:nvSpPr>
        <dsp:cNvPr id="0" name=""/>
        <dsp:cNvSpPr/>
      </dsp:nvSpPr>
      <dsp:spPr>
        <a:xfrm rot="5400000">
          <a:off x="3753961" y="1622097"/>
          <a:ext cx="782637" cy="3901440"/>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Career Center services</a:t>
          </a:r>
        </a:p>
      </dsp:txBody>
      <dsp:txXfrm rot="-5400000">
        <a:off x="2194560" y="3219704"/>
        <a:ext cx="3863235" cy="706227"/>
      </dsp:txXfrm>
    </dsp:sp>
    <dsp:sp modelId="{6EE268E3-39BD-436F-8AB9-0058DAE0E535}">
      <dsp:nvSpPr>
        <dsp:cNvPr id="0" name=""/>
        <dsp:cNvSpPr/>
      </dsp:nvSpPr>
      <dsp:spPr>
        <a:xfrm>
          <a:off x="0" y="3083669"/>
          <a:ext cx="2194560" cy="978296"/>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Module 4</a:t>
          </a:r>
        </a:p>
      </dsp:txBody>
      <dsp:txXfrm>
        <a:off x="47756" y="3131425"/>
        <a:ext cx="2099048" cy="8827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41F87-D10E-4F53-9AB5-64ADDFEAF543}">
      <dsp:nvSpPr>
        <dsp:cNvPr id="0" name=""/>
        <dsp:cNvSpPr/>
      </dsp:nvSpPr>
      <dsp:spPr>
        <a:xfrm>
          <a:off x="0" y="0"/>
          <a:ext cx="8896350" cy="1468754"/>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Lower division career courses help students:</a:t>
          </a:r>
        </a:p>
      </dsp:txBody>
      <dsp:txXfrm>
        <a:off x="0" y="0"/>
        <a:ext cx="8896350" cy="1468754"/>
      </dsp:txXfrm>
    </dsp:sp>
    <dsp:sp modelId="{7CA97C69-8E8F-42B2-A24C-50F7640C198B}">
      <dsp:nvSpPr>
        <dsp:cNvPr id="0" name=""/>
        <dsp:cNvSpPr/>
      </dsp:nvSpPr>
      <dsp:spPr>
        <a:xfrm>
          <a:off x="0" y="1468754"/>
          <a:ext cx="2224087" cy="3084384"/>
        </a:xfrm>
        <a:prstGeom prst="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Plan for their futures</a:t>
          </a:r>
        </a:p>
      </dsp:txBody>
      <dsp:txXfrm>
        <a:off x="0" y="1468754"/>
        <a:ext cx="2224087" cy="3084384"/>
      </dsp:txXfrm>
    </dsp:sp>
    <dsp:sp modelId="{81C2D7D0-6CDE-4EB9-AC11-7CFAEB97796E}">
      <dsp:nvSpPr>
        <dsp:cNvPr id="0" name=""/>
        <dsp:cNvSpPr/>
      </dsp:nvSpPr>
      <dsp:spPr>
        <a:xfrm>
          <a:off x="2224087" y="1468754"/>
          <a:ext cx="2224087" cy="3084384"/>
        </a:xfrm>
        <a:prstGeom prst="rect">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Expand awareness of career options</a:t>
          </a:r>
        </a:p>
      </dsp:txBody>
      <dsp:txXfrm>
        <a:off x="2224087" y="1468754"/>
        <a:ext cx="2224087" cy="3084384"/>
      </dsp:txXfrm>
    </dsp:sp>
    <dsp:sp modelId="{8DFCF509-44E0-47C4-85FC-2CAA55EF9D5F}">
      <dsp:nvSpPr>
        <dsp:cNvPr id="0" name=""/>
        <dsp:cNvSpPr/>
      </dsp:nvSpPr>
      <dsp:spPr>
        <a:xfrm>
          <a:off x="4448175" y="1468754"/>
          <a:ext cx="2224087" cy="3084384"/>
        </a:xfrm>
        <a:prstGeom prst="rect">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Increase awareness of skills employers desire</a:t>
          </a:r>
        </a:p>
      </dsp:txBody>
      <dsp:txXfrm>
        <a:off x="4448175" y="1468754"/>
        <a:ext cx="2224087" cy="3084384"/>
      </dsp:txXfrm>
    </dsp:sp>
    <dsp:sp modelId="{80801A9E-FC38-499F-85D9-D3675B42B9CF}">
      <dsp:nvSpPr>
        <dsp:cNvPr id="0" name=""/>
        <dsp:cNvSpPr/>
      </dsp:nvSpPr>
      <dsp:spPr>
        <a:xfrm>
          <a:off x="6672262" y="1468754"/>
          <a:ext cx="2224087" cy="3084384"/>
        </a:xfrm>
        <a:prstGeom prst="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Encourage students to seek opportunities to actively achieve career goals.</a:t>
          </a:r>
        </a:p>
      </dsp:txBody>
      <dsp:txXfrm>
        <a:off x="6672262" y="1468754"/>
        <a:ext cx="2224087" cy="3084384"/>
      </dsp:txXfrm>
    </dsp:sp>
    <dsp:sp modelId="{8C6A03C5-0566-4A9A-B6C9-127779343372}">
      <dsp:nvSpPr>
        <dsp:cNvPr id="0" name=""/>
        <dsp:cNvSpPr/>
      </dsp:nvSpPr>
      <dsp:spPr>
        <a:xfrm>
          <a:off x="0" y="4553139"/>
          <a:ext cx="8896350" cy="342709"/>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9BC5B-DD42-174F-A352-A557703073C2}" type="datetimeFigureOut">
              <a:rPr lang="en-US" smtClean="0"/>
              <a:t>8/8/18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91B3E-F4AD-3A4B-90E2-3CECAAB70BC7}" type="slidenum">
              <a:rPr lang="en-US" smtClean="0"/>
              <a:t>‹#›</a:t>
            </a:fld>
            <a:endParaRPr lang="en-US"/>
          </a:p>
        </p:txBody>
      </p:sp>
    </p:spTree>
    <p:extLst>
      <p:ext uri="{BB962C8B-B14F-4D97-AF65-F5344CB8AC3E}">
        <p14:creationId xmlns:p14="http://schemas.microsoft.com/office/powerpoint/2010/main" val="174154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stakeholders? (Jaye undergraduate Psychology majors)</a:t>
            </a:r>
          </a:p>
          <a:p>
            <a:r>
              <a:rPr lang="en-US" dirty="0"/>
              <a:t>When do we educate students about skill sets &amp; careers? (Jaye: early) How? (Tanya)</a:t>
            </a:r>
          </a:p>
          <a:p>
            <a:r>
              <a:rPr lang="en-US" dirty="0"/>
              <a:t>What skill sets would be valuable for the workforce? (Paul)</a:t>
            </a:r>
          </a:p>
        </p:txBody>
      </p:sp>
      <p:sp>
        <p:nvSpPr>
          <p:cNvPr id="4" name="Slide Number Placeholder 3"/>
          <p:cNvSpPr>
            <a:spLocks noGrp="1"/>
          </p:cNvSpPr>
          <p:nvPr>
            <p:ph type="sldNum" sz="quarter" idx="10"/>
          </p:nvPr>
        </p:nvSpPr>
        <p:spPr/>
        <p:txBody>
          <a:bodyPr/>
          <a:lstStyle/>
          <a:p>
            <a:fld id="{11591B3E-F4AD-3A4B-90E2-3CECAAB70BC7}" type="slidenum">
              <a:rPr lang="en-US" smtClean="0"/>
              <a:t>2</a:t>
            </a:fld>
            <a:endParaRPr lang="en-US"/>
          </a:p>
        </p:txBody>
      </p:sp>
    </p:spTree>
    <p:extLst>
      <p:ext uri="{BB962C8B-B14F-4D97-AF65-F5344CB8AC3E}">
        <p14:creationId xmlns:p14="http://schemas.microsoft.com/office/powerpoint/2010/main" val="190723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diverse career options</a:t>
            </a:r>
          </a:p>
        </p:txBody>
      </p:sp>
      <p:sp>
        <p:nvSpPr>
          <p:cNvPr id="4" name="Slide Number Placeholder 3"/>
          <p:cNvSpPr>
            <a:spLocks noGrp="1"/>
          </p:cNvSpPr>
          <p:nvPr>
            <p:ph type="sldNum" sz="quarter" idx="10"/>
          </p:nvPr>
        </p:nvSpPr>
        <p:spPr/>
        <p:txBody>
          <a:bodyPr/>
          <a:lstStyle/>
          <a:p>
            <a:fld id="{11591B3E-F4AD-3A4B-90E2-3CECAAB70BC7}" type="slidenum">
              <a:rPr lang="en-US" smtClean="0"/>
              <a:t>7</a:t>
            </a:fld>
            <a:endParaRPr lang="en-US"/>
          </a:p>
        </p:txBody>
      </p:sp>
    </p:spTree>
    <p:extLst>
      <p:ext uri="{BB962C8B-B14F-4D97-AF65-F5344CB8AC3E}">
        <p14:creationId xmlns:p14="http://schemas.microsoft.com/office/powerpoint/2010/main" val="420832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Modules suitable for short (5 week) and longer courses (16 week). Used at San Diego Mesa College, Indiana University Southeast and Drexel University.</a:t>
            </a:r>
          </a:p>
        </p:txBody>
      </p:sp>
      <p:sp>
        <p:nvSpPr>
          <p:cNvPr id="4" name="Slide Number Placeholder 3"/>
          <p:cNvSpPr>
            <a:spLocks noGrp="1"/>
          </p:cNvSpPr>
          <p:nvPr>
            <p:ph type="sldNum" sz="quarter" idx="10"/>
          </p:nvPr>
        </p:nvSpPr>
        <p:spPr/>
        <p:txBody>
          <a:bodyPr/>
          <a:lstStyle/>
          <a:p>
            <a:fld id="{11591B3E-F4AD-3A4B-90E2-3CECAAB70BC7}" type="slidenum">
              <a:rPr lang="en-US" smtClean="0"/>
              <a:t>8</a:t>
            </a:fld>
            <a:endParaRPr lang="en-US"/>
          </a:p>
        </p:txBody>
      </p:sp>
    </p:spTree>
    <p:extLst>
      <p:ext uri="{BB962C8B-B14F-4D97-AF65-F5344CB8AC3E}">
        <p14:creationId xmlns:p14="http://schemas.microsoft.com/office/powerpoint/2010/main" val="3680165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Emphasizes career exploration via networking opportunity, preparation, proactive, professional development</a:t>
            </a:r>
          </a:p>
        </p:txBody>
      </p:sp>
      <p:sp>
        <p:nvSpPr>
          <p:cNvPr id="4" name="Slide Number Placeholder 3"/>
          <p:cNvSpPr>
            <a:spLocks noGrp="1"/>
          </p:cNvSpPr>
          <p:nvPr>
            <p:ph type="sldNum" sz="quarter" idx="10"/>
          </p:nvPr>
        </p:nvSpPr>
        <p:spPr/>
        <p:txBody>
          <a:bodyPr/>
          <a:lstStyle/>
          <a:p>
            <a:fld id="{11591B3E-F4AD-3A4B-90E2-3CECAAB70BC7}" type="slidenum">
              <a:rPr lang="en-US" smtClean="0"/>
              <a:t>9</a:t>
            </a:fld>
            <a:endParaRPr lang="en-US"/>
          </a:p>
        </p:txBody>
      </p:sp>
    </p:spTree>
    <p:extLst>
      <p:ext uri="{BB962C8B-B14F-4D97-AF65-F5344CB8AC3E}">
        <p14:creationId xmlns:p14="http://schemas.microsoft.com/office/powerpoint/2010/main" val="55425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must be prepared for the ways that jobs are made available in the digital world. Must be able to articulate skills they have acquired and demonstrate them (e.g. via digital portfolio) to potential employers.</a:t>
            </a:r>
          </a:p>
        </p:txBody>
      </p:sp>
      <p:sp>
        <p:nvSpPr>
          <p:cNvPr id="4" name="Slide Number Placeholder 3"/>
          <p:cNvSpPr>
            <a:spLocks noGrp="1"/>
          </p:cNvSpPr>
          <p:nvPr>
            <p:ph type="sldNum" sz="quarter" idx="10"/>
          </p:nvPr>
        </p:nvSpPr>
        <p:spPr/>
        <p:txBody>
          <a:bodyPr/>
          <a:lstStyle/>
          <a:p>
            <a:fld id="{11591B3E-F4AD-3A4B-90E2-3CECAAB70BC7}" type="slidenum">
              <a:rPr lang="en-US" smtClean="0"/>
              <a:t>10</a:t>
            </a:fld>
            <a:endParaRPr lang="en-US"/>
          </a:p>
        </p:txBody>
      </p:sp>
    </p:spTree>
    <p:extLst>
      <p:ext uri="{BB962C8B-B14F-4D97-AF65-F5344CB8AC3E}">
        <p14:creationId xmlns:p14="http://schemas.microsoft.com/office/powerpoint/2010/main" val="69203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 options diverse representing sub-discipline areas.</a:t>
            </a:r>
          </a:p>
        </p:txBody>
      </p:sp>
      <p:sp>
        <p:nvSpPr>
          <p:cNvPr id="4" name="Slide Number Placeholder 3"/>
          <p:cNvSpPr>
            <a:spLocks noGrp="1"/>
          </p:cNvSpPr>
          <p:nvPr>
            <p:ph type="sldNum" sz="quarter" idx="10"/>
          </p:nvPr>
        </p:nvSpPr>
        <p:spPr/>
        <p:txBody>
          <a:bodyPr/>
          <a:lstStyle/>
          <a:p>
            <a:fld id="{11591B3E-F4AD-3A4B-90E2-3CECAAB70BC7}" type="slidenum">
              <a:rPr lang="en-US" smtClean="0"/>
              <a:t>12</a:t>
            </a:fld>
            <a:endParaRPr lang="en-US"/>
          </a:p>
        </p:txBody>
      </p:sp>
    </p:spTree>
    <p:extLst>
      <p:ext uri="{BB962C8B-B14F-4D97-AF65-F5344CB8AC3E}">
        <p14:creationId xmlns:p14="http://schemas.microsoft.com/office/powerpoint/2010/main" val="1833441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21F60D-A067-D54B-A0F7-5464495FF0B4}"/>
              </a:ext>
            </a:extLst>
          </p:cNvPr>
          <p:cNvPicPr>
            <a:picLocks noChangeAspect="1"/>
          </p:cNvPicPr>
          <p:nvPr userDrawn="1"/>
        </p:nvPicPr>
        <p:blipFill>
          <a:blip r:embed="rId2"/>
          <a:stretch>
            <a:fillRect/>
          </a:stretch>
        </p:blipFill>
        <p:spPr>
          <a:xfrm>
            <a:off x="0" y="0"/>
            <a:ext cx="3175000" cy="6858000"/>
          </a:xfrm>
          <a:prstGeom prst="rect">
            <a:avLst/>
          </a:prstGeom>
        </p:spPr>
      </p:pic>
      <p:sp>
        <p:nvSpPr>
          <p:cNvPr id="5" name="Title 4">
            <a:extLst>
              <a:ext uri="{FF2B5EF4-FFF2-40B4-BE49-F238E27FC236}">
                <a16:creationId xmlns:a16="http://schemas.microsoft.com/office/drawing/2014/main" id="{114A9DCD-B893-0545-8ACF-6FD5A9A0D316}"/>
              </a:ext>
            </a:extLst>
          </p:cNvPr>
          <p:cNvSpPr>
            <a:spLocks noGrp="1"/>
          </p:cNvSpPr>
          <p:nvPr>
            <p:ph type="title" hasCustomPrompt="1"/>
          </p:nvPr>
        </p:nvSpPr>
        <p:spPr>
          <a:xfrm>
            <a:off x="3657600" y="389182"/>
            <a:ext cx="4857750" cy="3760787"/>
          </a:xfrm>
        </p:spPr>
        <p:txBody>
          <a:bodyPr anchor="b">
            <a:normAutofit/>
          </a:bodyPr>
          <a:lstStyle>
            <a:lvl1pPr>
              <a:defRPr sz="4400">
                <a:solidFill>
                  <a:schemeClr val="tx1"/>
                </a:solidFill>
              </a:defRPr>
            </a:lvl1pPr>
          </a:lstStyle>
          <a:p>
            <a:r>
              <a:rPr lang="en-US" dirty="0"/>
              <a:t>Slide Title Goes Here</a:t>
            </a:r>
          </a:p>
        </p:txBody>
      </p:sp>
      <p:sp>
        <p:nvSpPr>
          <p:cNvPr id="9" name="Text Placeholder 8">
            <a:extLst>
              <a:ext uri="{FF2B5EF4-FFF2-40B4-BE49-F238E27FC236}">
                <a16:creationId xmlns:a16="http://schemas.microsoft.com/office/drawing/2014/main" id="{0FC2ABED-7E5E-244B-89A9-842CDDA5CFC2}"/>
              </a:ext>
            </a:extLst>
          </p:cNvPr>
          <p:cNvSpPr>
            <a:spLocks noGrp="1"/>
          </p:cNvSpPr>
          <p:nvPr>
            <p:ph type="body" sz="quarter" idx="10" hasCustomPrompt="1"/>
          </p:nvPr>
        </p:nvSpPr>
        <p:spPr>
          <a:xfrm>
            <a:off x="3657600" y="4492869"/>
            <a:ext cx="4857750" cy="1688123"/>
          </a:xfrm>
        </p:spPr>
        <p:txBody>
          <a:bodyPr anchor="b">
            <a:noAutofit/>
          </a:bodyPr>
          <a:lstStyle>
            <a:lvl1pPr marL="0" indent="0">
              <a:buNone/>
              <a:defRPr sz="2800" spc="130" baseline="0">
                <a:solidFill>
                  <a:schemeClr val="tx1"/>
                </a:solidFill>
              </a:defRPr>
            </a:lvl1pPr>
            <a:lvl2pPr marL="457200" indent="0">
              <a:buNone/>
              <a:defRPr sz="2800" spc="130" baseline="0">
                <a:solidFill>
                  <a:schemeClr val="tx1"/>
                </a:solidFill>
              </a:defRPr>
            </a:lvl2pPr>
            <a:lvl3pPr marL="914400" indent="0">
              <a:buNone/>
              <a:defRPr sz="2800" spc="130" baseline="0">
                <a:solidFill>
                  <a:schemeClr val="tx1"/>
                </a:solidFill>
              </a:defRPr>
            </a:lvl3pPr>
            <a:lvl4pPr marL="1371600" indent="0">
              <a:buNone/>
              <a:defRPr sz="2800" spc="130" baseline="0">
                <a:solidFill>
                  <a:schemeClr val="tx1"/>
                </a:solidFill>
              </a:defRPr>
            </a:lvl4pPr>
            <a:lvl5pPr marL="1828800" indent="0">
              <a:buNone/>
              <a:defRPr sz="2800" spc="130" baseline="0">
                <a:solidFill>
                  <a:schemeClr val="tx1"/>
                </a:solidFill>
              </a:defRPr>
            </a:lvl5pPr>
          </a:lstStyle>
          <a:p>
            <a:pPr lvl="0"/>
            <a:r>
              <a:rPr lang="en-US" dirty="0"/>
              <a:t>Sub-information goes here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6B2BACF1-2020-4147-9552-EDEB43F4F215}"/>
              </a:ext>
            </a:extLst>
          </p:cNvPr>
          <p:cNvPicPr>
            <a:picLocks noChangeAspect="1"/>
          </p:cNvPicPr>
          <p:nvPr userDrawn="1"/>
        </p:nvPicPr>
        <p:blipFill>
          <a:blip r:embed="rId3"/>
          <a:stretch>
            <a:fillRect/>
          </a:stretch>
        </p:blipFill>
        <p:spPr>
          <a:xfrm>
            <a:off x="541705" y="5422862"/>
            <a:ext cx="2222500" cy="838200"/>
          </a:xfrm>
          <a:prstGeom prst="rect">
            <a:avLst/>
          </a:prstGeom>
        </p:spPr>
      </p:pic>
    </p:spTree>
    <p:extLst>
      <p:ext uri="{BB962C8B-B14F-4D97-AF65-F5344CB8AC3E}">
        <p14:creationId xmlns:p14="http://schemas.microsoft.com/office/powerpoint/2010/main" val="344479848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2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4784EF-EE3A-7C4A-A062-8F8888F64DE2}"/>
              </a:ext>
            </a:extLst>
          </p:cNvPr>
          <p:cNvPicPr>
            <a:picLocks noChangeAspect="1"/>
          </p:cNvPicPr>
          <p:nvPr userDrawn="1"/>
        </p:nvPicPr>
        <p:blipFill>
          <a:blip r:embed="rId2"/>
          <a:stretch>
            <a:fillRect/>
          </a:stretch>
        </p:blipFill>
        <p:spPr>
          <a:xfrm>
            <a:off x="0" y="0"/>
            <a:ext cx="9144000" cy="6718300"/>
          </a:xfrm>
          <a:prstGeom prst="rect">
            <a:avLst/>
          </a:prstGeom>
        </p:spPr>
      </p:pic>
      <p:sp>
        <p:nvSpPr>
          <p:cNvPr id="2" name="Title 1"/>
          <p:cNvSpPr>
            <a:spLocks noGrp="1"/>
          </p:cNvSpPr>
          <p:nvPr>
            <p:ph type="title"/>
          </p:nvPr>
        </p:nvSpPr>
        <p:spPr>
          <a:xfrm>
            <a:off x="495300" y="914400"/>
            <a:ext cx="8153400" cy="1131570"/>
          </a:xfrm>
        </p:spPr>
        <p:txBody>
          <a:bodyPr lIns="0" tIns="0" rIns="0" bIns="0" anchor="b" anchorCtr="0">
            <a:noAutofit/>
          </a:bodyPr>
          <a:lstStyle/>
          <a:p>
            <a:r>
              <a:rPr lang="en-US" dirty="0"/>
              <a:t>Click to edit Master title style</a:t>
            </a:r>
          </a:p>
        </p:txBody>
      </p:sp>
      <p:sp>
        <p:nvSpPr>
          <p:cNvPr id="3" name="Content Placeholder 2"/>
          <p:cNvSpPr>
            <a:spLocks noGrp="1"/>
          </p:cNvSpPr>
          <p:nvPr>
            <p:ph idx="1"/>
          </p:nvPr>
        </p:nvSpPr>
        <p:spPr>
          <a:xfrm>
            <a:off x="495300" y="2303232"/>
            <a:ext cx="8153400" cy="3859823"/>
          </a:xfrm>
        </p:spPr>
        <p:txBody>
          <a:bodyPr lIns="0" tIns="0" rIns="0" bIns="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424135"/>
      </p:ext>
    </p:extLst>
  </p:cSld>
  <p:clrMapOvr>
    <a:masterClrMapping/>
  </p:clrMapOvr>
  <p:extLst mod="1">
    <p:ext uri="{DCECCB84-F9BA-43D5-87BE-67443E8EF086}">
      <p15:sldGuideLst xmlns:p15="http://schemas.microsoft.com/office/powerpoint/2012/main">
        <p15:guide id="1" orient="horz" pos="576">
          <p15:clr>
            <a:srgbClr val="FBAE40"/>
          </p15:clr>
        </p15:guide>
        <p15:guide id="2" pos="312">
          <p15:clr>
            <a:srgbClr val="FBAE40"/>
          </p15:clr>
        </p15:guide>
        <p15:guide id="3" pos="5448">
          <p15:clr>
            <a:srgbClr val="FBAE40"/>
          </p15:clr>
        </p15:guide>
        <p15:guide id="4" orient="horz" pos="3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D25F04-F315-6142-8760-22C7949A3DB0}"/>
              </a:ext>
            </a:extLst>
          </p:cNvPr>
          <p:cNvPicPr>
            <a:picLocks noChangeAspect="1"/>
          </p:cNvPicPr>
          <p:nvPr userDrawn="1"/>
        </p:nvPicPr>
        <p:blipFill>
          <a:blip r:embed="rId2"/>
          <a:stretch>
            <a:fillRect/>
          </a:stretch>
        </p:blipFill>
        <p:spPr>
          <a:xfrm>
            <a:off x="0" y="0"/>
            <a:ext cx="9144000" cy="6718300"/>
          </a:xfrm>
          <a:prstGeom prst="rect">
            <a:avLst/>
          </a:prstGeom>
        </p:spPr>
      </p:pic>
      <p:sp>
        <p:nvSpPr>
          <p:cNvPr id="2" name="Title 1"/>
          <p:cNvSpPr>
            <a:spLocks noGrp="1"/>
          </p:cNvSpPr>
          <p:nvPr>
            <p:ph type="title"/>
          </p:nvPr>
        </p:nvSpPr>
        <p:spPr>
          <a:xfrm>
            <a:off x="495300" y="914400"/>
            <a:ext cx="8153400" cy="1131570"/>
          </a:xfrm>
        </p:spPr>
        <p:txBody>
          <a:bodyPr lIns="0" tIns="0" rIns="0" bIns="0" anchor="b" anchorCtr="0">
            <a:noAutofit/>
          </a:bodyPr>
          <a:lstStyle/>
          <a:p>
            <a:r>
              <a:rPr lang="en-US" dirty="0"/>
              <a:t>Click to edit Master title style</a:t>
            </a:r>
          </a:p>
        </p:txBody>
      </p:sp>
      <p:sp>
        <p:nvSpPr>
          <p:cNvPr id="3" name="Content Placeholder 2"/>
          <p:cNvSpPr>
            <a:spLocks noGrp="1"/>
          </p:cNvSpPr>
          <p:nvPr>
            <p:ph sz="half" idx="1"/>
          </p:nvPr>
        </p:nvSpPr>
        <p:spPr>
          <a:xfrm>
            <a:off x="495300" y="2308859"/>
            <a:ext cx="4019550" cy="3868103"/>
          </a:xfrm>
        </p:spPr>
        <p:txBody>
          <a:bodyPr lIns="0" tIns="0" rIns="0" bIns="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308859"/>
            <a:ext cx="4019550" cy="3868103"/>
          </a:xfrm>
        </p:spPr>
        <p:txBody>
          <a:bodyPr lIns="0" tIns="0" rIns="0" bIns="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278895"/>
      </p:ext>
    </p:extLst>
  </p:cSld>
  <p:clrMapOvr>
    <a:masterClrMapping/>
  </p:clrMapOvr>
  <p:extLst mod="1">
    <p:ext uri="{DCECCB84-F9BA-43D5-87BE-67443E8EF086}">
      <p15:sldGuideLst xmlns:p15="http://schemas.microsoft.com/office/powerpoint/2012/main">
        <p15:guide id="1" orient="horz" pos="2160">
          <p15:clr>
            <a:srgbClr val="FBAE40"/>
          </p15:clr>
        </p15:guide>
        <p15:guide id="2" pos="312">
          <p15:clr>
            <a:srgbClr val="FBAE40"/>
          </p15:clr>
        </p15:guide>
        <p15:guide id="3" orient="horz" pos="576">
          <p15:clr>
            <a:srgbClr val="FBAE40"/>
          </p15:clr>
        </p15:guide>
        <p15:guide id="4" pos="54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D81B-56A7-2547-8C5E-5D829542A1B1}"/>
              </a:ext>
            </a:extLst>
          </p:cNvPr>
          <p:cNvSpPr>
            <a:spLocks noGrp="1"/>
          </p:cNvSpPr>
          <p:nvPr>
            <p:ph type="title"/>
          </p:nvPr>
        </p:nvSpPr>
        <p:spPr>
          <a:xfrm>
            <a:off x="628650" y="1466240"/>
            <a:ext cx="7886700" cy="3925521"/>
          </a:xfrm>
        </p:spPr>
        <p:txBody>
          <a:bodyPr>
            <a:normAutofit/>
          </a:bodyPr>
          <a:lstStyle>
            <a:lvl1pPr algn="ctr">
              <a:defRPr sz="5000">
                <a:solidFill>
                  <a:schemeClr val="bg1"/>
                </a:solidFill>
              </a:defRPr>
            </a:lvl1pPr>
          </a:lstStyle>
          <a:p>
            <a:endParaRPr lang="en-US" dirty="0"/>
          </a:p>
        </p:txBody>
      </p:sp>
      <p:pic>
        <p:nvPicPr>
          <p:cNvPr id="6" name="Picture 5">
            <a:extLst>
              <a:ext uri="{FF2B5EF4-FFF2-40B4-BE49-F238E27FC236}">
                <a16:creationId xmlns:a16="http://schemas.microsoft.com/office/drawing/2014/main" id="{E8458BAE-8F04-BA49-8F6F-36A64ADE22E8}"/>
              </a:ext>
            </a:extLst>
          </p:cNvPr>
          <p:cNvPicPr>
            <a:picLocks noChangeAspect="1"/>
          </p:cNvPicPr>
          <p:nvPr userDrawn="1"/>
        </p:nvPicPr>
        <p:blipFill>
          <a:blip r:embed="rId2"/>
          <a:stretch>
            <a:fillRect/>
          </a:stretch>
        </p:blipFill>
        <p:spPr>
          <a:xfrm>
            <a:off x="514350" y="6535787"/>
            <a:ext cx="8115300" cy="177800"/>
          </a:xfrm>
          <a:prstGeom prst="rect">
            <a:avLst/>
          </a:prstGeom>
        </p:spPr>
      </p:pic>
    </p:spTree>
    <p:extLst>
      <p:ext uri="{BB962C8B-B14F-4D97-AF65-F5344CB8AC3E}">
        <p14:creationId xmlns:p14="http://schemas.microsoft.com/office/powerpoint/2010/main" val="22007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27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4A9DCD-B893-0545-8ACF-6FD5A9A0D316}"/>
              </a:ext>
            </a:extLst>
          </p:cNvPr>
          <p:cNvSpPr>
            <a:spLocks noGrp="1"/>
          </p:cNvSpPr>
          <p:nvPr>
            <p:ph type="title" hasCustomPrompt="1"/>
          </p:nvPr>
        </p:nvSpPr>
        <p:spPr>
          <a:xfrm>
            <a:off x="3657600" y="389182"/>
            <a:ext cx="4857750" cy="3760787"/>
          </a:xfrm>
        </p:spPr>
        <p:txBody>
          <a:bodyPr anchor="b">
            <a:normAutofit/>
          </a:bodyPr>
          <a:lstStyle>
            <a:lvl1pPr>
              <a:defRPr sz="4400">
                <a:solidFill>
                  <a:schemeClr val="tx1"/>
                </a:solidFill>
              </a:defRPr>
            </a:lvl1pPr>
          </a:lstStyle>
          <a:p>
            <a:r>
              <a:rPr lang="en-US" dirty="0"/>
              <a:t>Name Here</a:t>
            </a:r>
          </a:p>
        </p:txBody>
      </p:sp>
      <p:sp>
        <p:nvSpPr>
          <p:cNvPr id="9" name="Text Placeholder 8">
            <a:extLst>
              <a:ext uri="{FF2B5EF4-FFF2-40B4-BE49-F238E27FC236}">
                <a16:creationId xmlns:a16="http://schemas.microsoft.com/office/drawing/2014/main" id="{0FC2ABED-7E5E-244B-89A9-842CDDA5CFC2}"/>
              </a:ext>
            </a:extLst>
          </p:cNvPr>
          <p:cNvSpPr>
            <a:spLocks noGrp="1"/>
          </p:cNvSpPr>
          <p:nvPr>
            <p:ph type="body" sz="quarter" idx="10" hasCustomPrompt="1"/>
          </p:nvPr>
        </p:nvSpPr>
        <p:spPr>
          <a:xfrm>
            <a:off x="3657600" y="4492869"/>
            <a:ext cx="4857750" cy="1688123"/>
          </a:xfrm>
        </p:spPr>
        <p:txBody>
          <a:bodyPr anchor="t">
            <a:noAutofit/>
          </a:bodyPr>
          <a:lstStyle>
            <a:lvl1pPr marL="0" indent="0">
              <a:buNone/>
              <a:defRPr sz="2800" spc="130" baseline="0">
                <a:solidFill>
                  <a:schemeClr val="tx1"/>
                </a:solidFill>
              </a:defRPr>
            </a:lvl1pPr>
            <a:lvl2pPr marL="457200" indent="0">
              <a:buNone/>
              <a:defRPr sz="2800" spc="130" baseline="0">
                <a:solidFill>
                  <a:schemeClr val="tx1"/>
                </a:solidFill>
              </a:defRPr>
            </a:lvl2pPr>
            <a:lvl3pPr marL="914400" indent="0">
              <a:buNone/>
              <a:defRPr sz="2800" spc="130" baseline="0">
                <a:solidFill>
                  <a:schemeClr val="tx1"/>
                </a:solidFill>
              </a:defRPr>
            </a:lvl3pPr>
            <a:lvl4pPr marL="1371600" indent="0">
              <a:buNone/>
              <a:defRPr sz="2800" spc="130" baseline="0">
                <a:solidFill>
                  <a:schemeClr val="tx1"/>
                </a:solidFill>
              </a:defRPr>
            </a:lvl4pPr>
            <a:lvl5pPr marL="1828800" indent="0">
              <a:buNone/>
              <a:defRPr sz="2800" spc="130" baseline="0">
                <a:solidFill>
                  <a:schemeClr val="tx1"/>
                </a:solidFill>
              </a:defRPr>
            </a:lvl5pPr>
          </a:lstStyle>
          <a:p>
            <a:pPr lvl="0"/>
            <a:r>
              <a:rPr lang="en-US" dirty="0"/>
              <a:t>Sub-information goes here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CEA3FA3-C63C-D848-9343-34F8BDDCFAA6}"/>
              </a:ext>
            </a:extLst>
          </p:cNvPr>
          <p:cNvPicPr>
            <a:picLocks noChangeAspect="1"/>
          </p:cNvPicPr>
          <p:nvPr userDrawn="1"/>
        </p:nvPicPr>
        <p:blipFill>
          <a:blip r:embed="rId2"/>
          <a:stretch>
            <a:fillRect/>
          </a:stretch>
        </p:blipFill>
        <p:spPr>
          <a:xfrm>
            <a:off x="0" y="0"/>
            <a:ext cx="3175000" cy="6858000"/>
          </a:xfrm>
          <a:prstGeom prst="rect">
            <a:avLst/>
          </a:prstGeom>
        </p:spPr>
      </p:pic>
    </p:spTree>
    <p:extLst>
      <p:ext uri="{BB962C8B-B14F-4D97-AF65-F5344CB8AC3E}">
        <p14:creationId xmlns:p14="http://schemas.microsoft.com/office/powerpoint/2010/main" val="1802161247"/>
      </p:ext>
    </p:extLst>
  </p:cSld>
  <p:clrMapOvr>
    <a:masterClrMapping/>
  </p:clrMapOvr>
  <p:extLst mod="1">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78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69" r:id="rId6"/>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5.xml"/><Relationship Id="rId7" Type="http://schemas.openxmlformats.org/officeDocument/2006/relationships/image" Target="../media/image1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2.jpeg"/><Relationship Id="rId4" Type="http://schemas.openxmlformats.org/officeDocument/2006/relationships/diagramQuickStyle" Target="../diagrams/quickStyle5.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7BB07-C59D-6C4C-A0EE-DBA483ACD127}"/>
              </a:ext>
            </a:extLst>
          </p:cNvPr>
          <p:cNvSpPr>
            <a:spLocks noGrp="1"/>
          </p:cNvSpPr>
          <p:nvPr>
            <p:ph type="title"/>
          </p:nvPr>
        </p:nvSpPr>
        <p:spPr/>
        <p:txBody>
          <a:bodyPr/>
          <a:lstStyle/>
          <a:p>
            <a:r>
              <a:rPr lang="en-US" b="0" dirty="0"/>
              <a:t>Introducing Community College Psychology Majors to Skill Sets Desired by Employers</a:t>
            </a:r>
            <a:endParaRPr lang="en-US" dirty="0"/>
          </a:p>
        </p:txBody>
      </p:sp>
      <p:sp>
        <p:nvSpPr>
          <p:cNvPr id="3" name="Text Placeholder 2">
            <a:extLst>
              <a:ext uri="{FF2B5EF4-FFF2-40B4-BE49-F238E27FC236}">
                <a16:creationId xmlns:a16="http://schemas.microsoft.com/office/drawing/2014/main" id="{13474E0F-867A-3449-9446-ECBCE1BD891D}"/>
              </a:ext>
            </a:extLst>
          </p:cNvPr>
          <p:cNvSpPr>
            <a:spLocks noGrp="1"/>
          </p:cNvSpPr>
          <p:nvPr>
            <p:ph type="body" sz="quarter" idx="10"/>
          </p:nvPr>
        </p:nvSpPr>
        <p:spPr>
          <a:xfrm>
            <a:off x="3657599" y="4492869"/>
            <a:ext cx="5431971" cy="1688123"/>
          </a:xfrm>
        </p:spPr>
        <p:txBody>
          <a:bodyPr/>
          <a:lstStyle/>
          <a:p>
            <a:r>
              <a:rPr lang="en-US" dirty="0"/>
              <a:t>Jaye Van Kirk, M.A., M.A.</a:t>
            </a:r>
          </a:p>
          <a:p>
            <a:r>
              <a:rPr lang="en-US" dirty="0"/>
              <a:t>San Diego Mesa College</a:t>
            </a:r>
          </a:p>
          <a:p>
            <a:r>
              <a:rPr lang="en-US" sz="1600" dirty="0"/>
              <a:t>APA San Francisco, Calif. </a:t>
            </a:r>
            <a:r>
              <a:rPr lang="en-US" sz="1600" dirty="0" err="1"/>
              <a:t>Moscone</a:t>
            </a:r>
            <a:r>
              <a:rPr lang="en-US" sz="1600" dirty="0"/>
              <a:t> Center 2018</a:t>
            </a:r>
          </a:p>
          <a:p>
            <a:r>
              <a:rPr lang="en-US" sz="1600" dirty="0"/>
              <a:t>August 10, 2018</a:t>
            </a:r>
          </a:p>
        </p:txBody>
      </p:sp>
    </p:spTree>
    <p:extLst>
      <p:ext uri="{BB962C8B-B14F-4D97-AF65-F5344CB8AC3E}">
        <p14:creationId xmlns:p14="http://schemas.microsoft.com/office/powerpoint/2010/main" val="3940791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p:cNvSpPr/>
          <p:nvPr/>
        </p:nvSpPr>
        <p:spPr>
          <a:xfrm>
            <a:off x="1584328" y="4472940"/>
            <a:ext cx="409064"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24430" y="4677132"/>
            <a:ext cx="883920" cy="369332"/>
          </a:xfrm>
          <a:prstGeom prst="rect">
            <a:avLst/>
          </a:prstGeom>
          <a:noFill/>
        </p:spPr>
        <p:txBody>
          <a:bodyPr wrap="square" rtlCol="0">
            <a:spAutoFit/>
          </a:bodyPr>
          <a:lstStyle/>
          <a:p>
            <a:r>
              <a:rPr lang="en-US" dirty="0"/>
              <a:t>skills</a:t>
            </a:r>
          </a:p>
        </p:txBody>
      </p:sp>
      <p:cxnSp>
        <p:nvCxnSpPr>
          <p:cNvPr id="9" name="Straight Arrow Connector 8"/>
          <p:cNvCxnSpPr/>
          <p:nvPr/>
        </p:nvCxnSpPr>
        <p:spPr>
          <a:xfrm>
            <a:off x="1584328" y="3787140"/>
            <a:ext cx="22561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 y="3619501"/>
            <a:ext cx="1386208" cy="646331"/>
          </a:xfrm>
          <a:prstGeom prst="rect">
            <a:avLst/>
          </a:prstGeom>
          <a:noFill/>
        </p:spPr>
        <p:txBody>
          <a:bodyPr wrap="square" rtlCol="0">
            <a:spAutoFit/>
          </a:bodyPr>
          <a:lstStyle/>
          <a:p>
            <a:pPr algn="ctr"/>
            <a:r>
              <a:rPr lang="en-US" dirty="0"/>
              <a:t>Evidence of skills</a:t>
            </a:r>
          </a:p>
        </p:txBody>
      </p:sp>
      <p:sp>
        <p:nvSpPr>
          <p:cNvPr id="11" name="Rectangle 10"/>
          <p:cNvSpPr/>
          <p:nvPr/>
        </p:nvSpPr>
        <p:spPr>
          <a:xfrm>
            <a:off x="1066390" y="547985"/>
            <a:ext cx="731604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Current trends assignment: e-portfolio</a:t>
            </a:r>
          </a:p>
        </p:txBody>
      </p:sp>
      <p:grpSp>
        <p:nvGrpSpPr>
          <p:cNvPr id="3" name="Group 2"/>
          <p:cNvGrpSpPr/>
          <p:nvPr/>
        </p:nvGrpSpPr>
        <p:grpSpPr>
          <a:xfrm>
            <a:off x="1584327" y="1158240"/>
            <a:ext cx="7424597" cy="4556761"/>
            <a:chOff x="1584327" y="1158240"/>
            <a:chExt cx="7424597" cy="4556761"/>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7" y="1158240"/>
              <a:ext cx="7424597" cy="455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0" y="1211581"/>
              <a:ext cx="352425" cy="457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24212" y="1400175"/>
              <a:ext cx="433388" cy="457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3"/>
          <p:cNvSpPr/>
          <p:nvPr/>
        </p:nvSpPr>
        <p:spPr>
          <a:xfrm>
            <a:off x="1514475" y="4003245"/>
            <a:ext cx="2326005"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336740" y="4772275"/>
            <a:ext cx="676276" cy="131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Brace 4"/>
          <p:cNvSpPr/>
          <p:nvPr/>
        </p:nvSpPr>
        <p:spPr>
          <a:xfrm>
            <a:off x="2046353" y="4288274"/>
            <a:ext cx="155448" cy="10990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3431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11" y="2967335"/>
            <a:ext cx="9005991"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Did these make a difference?</a:t>
            </a:r>
          </a:p>
        </p:txBody>
      </p:sp>
    </p:spTree>
    <p:extLst>
      <p:ext uri="{BB962C8B-B14F-4D97-AF65-F5344CB8AC3E}">
        <p14:creationId xmlns:p14="http://schemas.microsoft.com/office/powerpoint/2010/main" val="186469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576262"/>
            <a:ext cx="8153400" cy="676275"/>
          </a:xfrm>
        </p:spPr>
        <p:txBody>
          <a:bodyPr/>
          <a:lstStyle/>
          <a:p>
            <a:pPr algn="ctr"/>
            <a:r>
              <a:rPr lang="en-US" dirty="0"/>
              <a:t> Diverse Career goals</a:t>
            </a:r>
          </a:p>
        </p:txBody>
      </p:sp>
      <p:sp>
        <p:nvSpPr>
          <p:cNvPr id="3" name="Content Placeholder 2"/>
          <p:cNvSpPr>
            <a:spLocks noGrp="1"/>
          </p:cNvSpPr>
          <p:nvPr>
            <p:ph idx="1"/>
          </p:nvPr>
        </p:nvSpPr>
        <p:spPr>
          <a:xfrm>
            <a:off x="314325" y="1636482"/>
            <a:ext cx="8153400" cy="3859823"/>
          </a:xfrm>
        </p:spPr>
        <p:txBody>
          <a:bodyPr/>
          <a:lstStyle/>
          <a:p>
            <a:r>
              <a:rPr lang="en-US" dirty="0"/>
              <a:t>Clinical/counsel  22.30%  n=31</a:t>
            </a:r>
          </a:p>
          <a:p>
            <a:r>
              <a:rPr lang="en-US" dirty="0"/>
              <a:t>MFT  10.07% n=14</a:t>
            </a:r>
          </a:p>
          <a:p>
            <a:r>
              <a:rPr lang="en-US" dirty="0"/>
              <a:t>Social work  7.9%  n=11</a:t>
            </a:r>
          </a:p>
          <a:p>
            <a:r>
              <a:rPr lang="en-US" dirty="0"/>
              <a:t>I/O  13.67% n=19</a:t>
            </a:r>
          </a:p>
          <a:p>
            <a:r>
              <a:rPr lang="en-US" dirty="0"/>
              <a:t>Psychobiology 4.32% n=6</a:t>
            </a:r>
          </a:p>
          <a:p>
            <a:r>
              <a:rPr lang="en-US" dirty="0"/>
              <a:t>Animal behavior 3.6% n=5</a:t>
            </a:r>
          </a:p>
          <a:p>
            <a:r>
              <a:rPr lang="en-US" dirty="0"/>
              <a:t>Research  6.47% n=9</a:t>
            </a:r>
          </a:p>
          <a:p>
            <a:r>
              <a:rPr lang="en-US" dirty="0"/>
              <a:t>Criminal justice  7.9%  n=11</a:t>
            </a:r>
          </a:p>
          <a:p>
            <a:r>
              <a:rPr lang="en-US" dirty="0"/>
              <a:t>Not sure  14.39% n=20</a:t>
            </a:r>
          </a:p>
        </p:txBody>
      </p:sp>
    </p:spTree>
    <p:extLst>
      <p:ext uri="{BB962C8B-B14F-4D97-AF65-F5344CB8AC3E}">
        <p14:creationId xmlns:p14="http://schemas.microsoft.com/office/powerpoint/2010/main" val="332184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 y="480060"/>
            <a:ext cx="8770620" cy="643890"/>
          </a:xfrm>
        </p:spPr>
        <p:txBody>
          <a:bodyPr/>
          <a:lstStyle/>
          <a:p>
            <a:pPr algn="ctr"/>
            <a:r>
              <a:rPr lang="en-US" sz="3600" dirty="0"/>
              <a:t>Pre/post data:</a:t>
            </a:r>
          </a:p>
        </p:txBody>
      </p:sp>
      <p:sp>
        <p:nvSpPr>
          <p:cNvPr id="3" name="Content Placeholder 2"/>
          <p:cNvSpPr>
            <a:spLocks noGrp="1"/>
          </p:cNvSpPr>
          <p:nvPr>
            <p:ph idx="1"/>
          </p:nvPr>
        </p:nvSpPr>
        <p:spPr>
          <a:xfrm>
            <a:off x="0" y="1285875"/>
            <a:ext cx="9144000" cy="5648325"/>
          </a:xfrm>
        </p:spPr>
        <p:txBody>
          <a:bodyPr/>
          <a:lstStyle/>
          <a:p>
            <a:r>
              <a:rPr lang="en-US" sz="3200" dirty="0"/>
              <a:t>degree aspirations (</a:t>
            </a:r>
            <a:r>
              <a:rPr lang="en-US" sz="3200" dirty="0" err="1"/>
              <a:t>n.s</a:t>
            </a:r>
            <a:r>
              <a:rPr lang="en-US" sz="3200" dirty="0"/>
              <a:t>.)</a:t>
            </a:r>
          </a:p>
          <a:p>
            <a:endParaRPr lang="en-US" sz="3200"/>
          </a:p>
          <a:p>
            <a:r>
              <a:rPr lang="en-US" sz="3200"/>
              <a:t>Wilcoxon </a:t>
            </a:r>
            <a:r>
              <a:rPr lang="en-US" sz="3200" dirty="0"/>
              <a:t>Signed Ranked Tests indicated that post-test ranks were statistically significantly higher than pre-test ranks in </a:t>
            </a:r>
            <a:r>
              <a:rPr lang="en-US" sz="3200" b="1" dirty="0">
                <a:solidFill>
                  <a:srgbClr val="FF0000"/>
                </a:solidFill>
              </a:rPr>
              <a:t>preparedness</a:t>
            </a:r>
            <a:r>
              <a:rPr lang="en-US" sz="3200" dirty="0"/>
              <a:t> for:</a:t>
            </a:r>
          </a:p>
          <a:p>
            <a:pPr lvl="1"/>
            <a:r>
              <a:rPr lang="en-US" sz="3200" b="1" dirty="0"/>
              <a:t>undergraduate studies </a:t>
            </a:r>
            <a:r>
              <a:rPr lang="en-US" sz="3200" dirty="0"/>
              <a:t>Z=-2.72, p&lt;.006 </a:t>
            </a:r>
          </a:p>
          <a:p>
            <a:pPr lvl="1"/>
            <a:r>
              <a:rPr lang="en-US" sz="3200" dirty="0"/>
              <a:t>graduate school (missing data)</a:t>
            </a:r>
          </a:p>
          <a:p>
            <a:pPr lvl="1"/>
            <a:r>
              <a:rPr lang="en-US" sz="3200" b="1" dirty="0"/>
              <a:t>workforce</a:t>
            </a:r>
            <a:r>
              <a:rPr lang="en-US" sz="3200" dirty="0"/>
              <a:t> Z=-2.07, p&lt;.03.</a:t>
            </a:r>
          </a:p>
        </p:txBody>
      </p:sp>
    </p:spTree>
    <p:extLst>
      <p:ext uri="{BB962C8B-B14F-4D97-AF65-F5344CB8AC3E}">
        <p14:creationId xmlns:p14="http://schemas.microsoft.com/office/powerpoint/2010/main" val="180972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0075"/>
            <a:ext cx="8153400" cy="628650"/>
          </a:xfrm>
        </p:spPr>
        <p:txBody>
          <a:bodyPr/>
          <a:lstStyle/>
          <a:p>
            <a:pPr algn="ctr"/>
            <a:r>
              <a:rPr lang="en-US" dirty="0"/>
              <a:t>Pre/post data</a:t>
            </a:r>
          </a:p>
        </p:txBody>
      </p:sp>
      <p:sp>
        <p:nvSpPr>
          <p:cNvPr id="3" name="Content Placeholder 2"/>
          <p:cNvSpPr>
            <a:spLocks noGrp="1"/>
          </p:cNvSpPr>
          <p:nvPr>
            <p:ph idx="1"/>
          </p:nvPr>
        </p:nvSpPr>
        <p:spPr>
          <a:xfrm>
            <a:off x="104774" y="1674582"/>
            <a:ext cx="9039225" cy="4507143"/>
          </a:xfrm>
        </p:spPr>
        <p:txBody>
          <a:bodyPr/>
          <a:lstStyle/>
          <a:p>
            <a:r>
              <a:rPr lang="en-US" sz="3200" dirty="0"/>
              <a:t>Wilcoxon Signed Ranked Tests indicated that post-test ranks were statistically significantly higher than pre-test ranks in </a:t>
            </a:r>
            <a:r>
              <a:rPr lang="en-US" sz="3200" b="1" dirty="0">
                <a:solidFill>
                  <a:srgbClr val="FF0000"/>
                </a:solidFill>
              </a:rPr>
              <a:t>competences</a:t>
            </a:r>
            <a:r>
              <a:rPr lang="en-US" sz="3200" dirty="0"/>
              <a:t> in:</a:t>
            </a:r>
          </a:p>
          <a:p>
            <a:pPr lvl="1"/>
            <a:r>
              <a:rPr lang="en-US" sz="3200" b="1" dirty="0"/>
              <a:t>finding jobs </a:t>
            </a:r>
            <a:r>
              <a:rPr lang="en-US" sz="3200" dirty="0"/>
              <a:t>(Z=-3.1, p&lt;.0001)</a:t>
            </a:r>
          </a:p>
          <a:p>
            <a:pPr lvl="1"/>
            <a:r>
              <a:rPr lang="en-US" sz="3200" b="1" dirty="0"/>
              <a:t>internships</a:t>
            </a:r>
            <a:r>
              <a:rPr lang="en-US" sz="3200" dirty="0"/>
              <a:t> (Z=-3.53, p &lt;.0004)</a:t>
            </a:r>
          </a:p>
          <a:p>
            <a:pPr lvl="1"/>
            <a:r>
              <a:rPr lang="en-US" sz="3200" b="1" dirty="0"/>
              <a:t>creating resumes </a:t>
            </a:r>
            <a:r>
              <a:rPr lang="en-US" sz="3200" dirty="0"/>
              <a:t>(Z=-2.39, p&lt;.01)</a:t>
            </a:r>
          </a:p>
          <a:p>
            <a:pPr lvl="1"/>
            <a:r>
              <a:rPr lang="en-US" sz="3200" b="1" dirty="0"/>
              <a:t>interviewing</a:t>
            </a:r>
            <a:r>
              <a:rPr lang="en-US" sz="3200" dirty="0"/>
              <a:t> (Z=-2.25, p&lt;.02)</a:t>
            </a:r>
          </a:p>
          <a:p>
            <a:pPr lvl="1"/>
            <a:endParaRPr lang="en-US" sz="2350" dirty="0"/>
          </a:p>
          <a:p>
            <a:pPr lvl="1"/>
            <a:endParaRPr lang="en-US" sz="2350" dirty="0"/>
          </a:p>
          <a:p>
            <a:pPr lvl="1"/>
            <a:endParaRPr lang="en-US" sz="2350" dirty="0"/>
          </a:p>
          <a:p>
            <a:pPr lvl="1"/>
            <a:r>
              <a:rPr lang="en-US" sz="1200" dirty="0"/>
              <a:t>Likert: 1=not at all  3=somewhat 5=very</a:t>
            </a:r>
          </a:p>
          <a:p>
            <a:endParaRPr lang="en-US" dirty="0"/>
          </a:p>
        </p:txBody>
      </p:sp>
    </p:spTree>
    <p:extLst>
      <p:ext uri="{BB962C8B-B14F-4D97-AF65-F5344CB8AC3E}">
        <p14:creationId xmlns:p14="http://schemas.microsoft.com/office/powerpoint/2010/main" val="83705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608240"/>
            <a:ext cx="8153400" cy="1131570"/>
          </a:xfrm>
        </p:spPr>
        <p:txBody>
          <a:bodyPr/>
          <a:lstStyle/>
          <a:p>
            <a:pPr algn="ctr"/>
            <a:r>
              <a:rPr lang="en-US" sz="3600" dirty="0"/>
              <a:t>Perceived rank of assignments to enhance knowledge of careers:</a:t>
            </a:r>
          </a:p>
        </p:txBody>
      </p:sp>
      <p:sp>
        <p:nvSpPr>
          <p:cNvPr id="3" name="Content Placeholder 2"/>
          <p:cNvSpPr>
            <a:spLocks noGrp="1"/>
          </p:cNvSpPr>
          <p:nvPr>
            <p:ph idx="1"/>
          </p:nvPr>
        </p:nvSpPr>
        <p:spPr>
          <a:xfrm>
            <a:off x="161924" y="2303232"/>
            <a:ext cx="8982075" cy="3859823"/>
          </a:xfrm>
        </p:spPr>
        <p:txBody>
          <a:bodyPr numCol="3"/>
          <a:lstStyle/>
          <a:p>
            <a:pPr marL="0" indent="0" algn="ctr">
              <a:buNone/>
            </a:pPr>
            <a:r>
              <a:rPr lang="en-US" b="1" u="sng" dirty="0"/>
              <a:t>Most Valuable</a:t>
            </a:r>
            <a:endParaRPr lang="en-US" u="sng" dirty="0"/>
          </a:p>
          <a:p>
            <a:r>
              <a:rPr lang="en-US" dirty="0"/>
              <a:t>Guest speakers</a:t>
            </a:r>
          </a:p>
          <a:p>
            <a:r>
              <a:rPr lang="en-US" dirty="0"/>
              <a:t>Other (portfolio)</a:t>
            </a:r>
          </a:p>
          <a:p>
            <a:r>
              <a:rPr lang="en-US" dirty="0"/>
              <a:t>Informational interview</a:t>
            </a:r>
          </a:p>
          <a:p>
            <a:r>
              <a:rPr lang="en-US" dirty="0"/>
              <a:t>Lectures</a:t>
            </a:r>
          </a:p>
          <a:p>
            <a:endParaRPr lang="en-US" dirty="0"/>
          </a:p>
          <a:p>
            <a:pPr marL="0" indent="0">
              <a:buNone/>
            </a:pPr>
            <a:endParaRPr lang="en-US" dirty="0"/>
          </a:p>
          <a:p>
            <a:pPr marL="0" indent="0" algn="ctr">
              <a:buNone/>
            </a:pPr>
            <a:r>
              <a:rPr lang="en-US" b="1" u="sng" dirty="0"/>
              <a:t>Valuable</a:t>
            </a:r>
          </a:p>
          <a:p>
            <a:r>
              <a:rPr lang="en-US" dirty="0"/>
              <a:t>Resume/cv</a:t>
            </a:r>
          </a:p>
          <a:p>
            <a:r>
              <a:rPr lang="en-US" dirty="0"/>
              <a:t>Educational plan</a:t>
            </a:r>
          </a:p>
          <a:p>
            <a:r>
              <a:rPr lang="en-US" dirty="0"/>
              <a:t>Informational interview</a:t>
            </a:r>
          </a:p>
          <a:p>
            <a:endParaRPr lang="en-US" dirty="0"/>
          </a:p>
          <a:p>
            <a:endParaRPr lang="en-US" dirty="0"/>
          </a:p>
          <a:p>
            <a:endParaRPr lang="en-US" dirty="0"/>
          </a:p>
          <a:p>
            <a:pPr marL="0" indent="0" algn="ctr">
              <a:buNone/>
            </a:pPr>
            <a:r>
              <a:rPr lang="en-US" b="1" u="sng" dirty="0"/>
              <a:t>Moderately Valuable</a:t>
            </a:r>
          </a:p>
          <a:p>
            <a:r>
              <a:rPr lang="en-US" dirty="0"/>
              <a:t>Career brochure</a:t>
            </a:r>
          </a:p>
          <a:p>
            <a:r>
              <a:rPr lang="en-US" dirty="0"/>
              <a:t>Modules</a:t>
            </a:r>
          </a:p>
          <a:p>
            <a:endParaRPr lang="en-US" dirty="0"/>
          </a:p>
          <a:p>
            <a:endParaRPr lang="en-US" dirty="0"/>
          </a:p>
          <a:p>
            <a:r>
              <a:rPr lang="en-US" sz="1200" dirty="0"/>
              <a:t>Likert: 1=least valuable  3= moderately valuable 5= most valuable</a:t>
            </a:r>
          </a:p>
        </p:txBody>
      </p:sp>
      <p:cxnSp>
        <p:nvCxnSpPr>
          <p:cNvPr id="5" name="Straight Connector 4"/>
          <p:cNvCxnSpPr/>
          <p:nvPr/>
        </p:nvCxnSpPr>
        <p:spPr>
          <a:xfrm>
            <a:off x="6115050" y="2771775"/>
            <a:ext cx="19050" cy="3248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76575" y="2752725"/>
            <a:ext cx="19050" cy="32480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049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25" y="533400"/>
            <a:ext cx="3048000" cy="695325"/>
          </a:xfrm>
        </p:spPr>
        <p:txBody>
          <a:bodyPr/>
          <a:lstStyle/>
          <a:p>
            <a:r>
              <a:rPr lang="en-US" dirty="0"/>
              <a:t>Conclusion</a:t>
            </a:r>
          </a:p>
        </p:txBody>
      </p:sp>
      <p:graphicFrame>
        <p:nvGraphicFramePr>
          <p:cNvPr id="4" name="Diagram 3"/>
          <p:cNvGraphicFramePr/>
          <p:nvPr>
            <p:extLst>
              <p:ext uri="{D42A27DB-BD31-4B8C-83A1-F6EECF244321}">
                <p14:modId xmlns:p14="http://schemas.microsoft.com/office/powerpoint/2010/main" val="1914739127"/>
              </p:ext>
            </p:extLst>
          </p:nvPr>
        </p:nvGraphicFramePr>
        <p:xfrm>
          <a:off x="114300" y="1409700"/>
          <a:ext cx="8896350" cy="4895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jvank\AppData\Local\Microsoft\Windows\INetCache\IE\K1U7BPWF\id-10070652_plan[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6" y="4960144"/>
            <a:ext cx="1085850" cy="8143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jvank\AppData\Local\Microsoft\Windows\INetCache\IE\K6KZC9T7\Goals_Imag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4874" y="3022325"/>
            <a:ext cx="1012825" cy="56928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jvank\AppData\Local\Microsoft\Windows\INetCache\IE\K6KZC9T7\full-screen-97639_640[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657" y="3083700"/>
            <a:ext cx="721506" cy="7012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jvank\AppData\Local\Microsoft\Windows\INetCache\IE\K1U7BPWF\ID-100211455[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8725" y="5076825"/>
            <a:ext cx="1085850" cy="81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650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26C-B601-7A41-B97B-782C8E201ADE}"/>
              </a:ext>
            </a:extLst>
          </p:cNvPr>
          <p:cNvSpPr>
            <a:spLocks noGrp="1"/>
          </p:cNvSpPr>
          <p:nvPr>
            <p:ph type="title"/>
          </p:nvPr>
        </p:nvSpPr>
        <p:spPr/>
        <p:txBody>
          <a:bodyPr>
            <a:normAutofit/>
          </a:bodyPr>
          <a:lstStyle/>
          <a:p>
            <a:r>
              <a:rPr lang="en-US" sz="3200" dirty="0"/>
              <a:t>Jaye Van Kirk, M.A., M.A.</a:t>
            </a:r>
          </a:p>
        </p:txBody>
      </p:sp>
      <p:sp>
        <p:nvSpPr>
          <p:cNvPr id="3" name="Text Placeholder 2">
            <a:extLst>
              <a:ext uri="{FF2B5EF4-FFF2-40B4-BE49-F238E27FC236}">
                <a16:creationId xmlns:a16="http://schemas.microsoft.com/office/drawing/2014/main" id="{EAAC5A4A-F804-5E45-94E4-27344B597D95}"/>
              </a:ext>
            </a:extLst>
          </p:cNvPr>
          <p:cNvSpPr>
            <a:spLocks noGrp="1"/>
          </p:cNvSpPr>
          <p:nvPr>
            <p:ph type="body" sz="quarter" idx="10"/>
          </p:nvPr>
        </p:nvSpPr>
        <p:spPr/>
        <p:txBody>
          <a:bodyPr/>
          <a:lstStyle/>
          <a:p>
            <a:r>
              <a:rPr lang="en-US" dirty="0"/>
              <a:t>jvankirk@sdccd.edu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5100392"/>
            <a:ext cx="3548960" cy="93047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1625"/>
            <a:ext cx="47180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85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846409498"/>
              </p:ext>
            </p:extLst>
          </p:nvPr>
        </p:nvGraphicFramePr>
        <p:xfrm>
          <a:off x="1333499" y="1505947"/>
          <a:ext cx="7191375" cy="4980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C:\Users\jvank\AppData\Local\Microsoft\Windows\INetCache\IE\IYWCE4QK\Experience-Skills-300x199[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5914" y="5084079"/>
            <a:ext cx="1511152" cy="12595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jvank\AppData\Local\Microsoft\Windows\INetCache\IE\2AGTVDPD\formación%20fisioterapeutas%20nuevas%20tecnologías[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5914" y="3405657"/>
            <a:ext cx="1498245" cy="12711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4425" y="482054"/>
            <a:ext cx="2706190" cy="769441"/>
          </a:xfrm>
          <a:prstGeom prst="rect">
            <a:avLst/>
          </a:prstGeom>
          <a:noFill/>
        </p:spPr>
        <p:txBody>
          <a:bodyPr wrap="none" rtlCol="0">
            <a:spAutoFit/>
          </a:bodyPr>
          <a:lstStyle/>
          <a:p>
            <a:r>
              <a:rPr lang="en-US" sz="4400" dirty="0"/>
              <a:t>Questions:</a:t>
            </a:r>
          </a:p>
        </p:txBody>
      </p:sp>
    </p:spTree>
    <p:extLst>
      <p:ext uri="{BB962C8B-B14F-4D97-AF65-F5344CB8AC3E}">
        <p14:creationId xmlns:p14="http://schemas.microsoft.com/office/powerpoint/2010/main" val="219758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139188"/>
            <a:ext cx="8153400" cy="723900"/>
          </a:xfrm>
        </p:spPr>
        <p:txBody>
          <a:bodyPr/>
          <a:lstStyle/>
          <a:p>
            <a:pPr algn="ctr"/>
            <a:r>
              <a:rPr lang="en-US" sz="3200" dirty="0"/>
              <a:t>Stakeholders: </a:t>
            </a:r>
            <a:br>
              <a:rPr lang="en-US" sz="3200" dirty="0"/>
            </a:br>
            <a:r>
              <a:rPr lang="en-US" sz="3200" dirty="0"/>
              <a:t>Community college students</a:t>
            </a:r>
            <a:br>
              <a:rPr lang="en-US" sz="3200" dirty="0"/>
            </a:br>
            <a:r>
              <a:rPr lang="en-US" sz="3200" dirty="0"/>
              <a:t>(San Diego Mesa College Psych 201) </a:t>
            </a:r>
          </a:p>
        </p:txBody>
      </p:sp>
      <p:sp>
        <p:nvSpPr>
          <p:cNvPr id="3" name="Content Placeholder 2"/>
          <p:cNvSpPr>
            <a:spLocks noGrp="1"/>
          </p:cNvSpPr>
          <p:nvPr>
            <p:ph sz="half" idx="1"/>
          </p:nvPr>
        </p:nvSpPr>
        <p:spPr>
          <a:xfrm>
            <a:off x="76200" y="2129789"/>
            <a:ext cx="4274820" cy="3868103"/>
          </a:xfrm>
        </p:spPr>
        <p:txBody>
          <a:bodyPr/>
          <a:lstStyle/>
          <a:p>
            <a:pPr marL="228600" lvl="1">
              <a:spcBef>
                <a:spcPts val="1000"/>
              </a:spcBef>
            </a:pPr>
            <a:r>
              <a:rPr lang="en-US" dirty="0"/>
              <a:t>Diverse students (n=143); (matched pre/post n=53): </a:t>
            </a:r>
          </a:p>
          <a:p>
            <a:pPr marL="228600" lvl="1">
              <a:spcBef>
                <a:spcPts val="1000"/>
              </a:spcBef>
            </a:pPr>
            <a:r>
              <a:rPr lang="en-US" b="1" dirty="0"/>
              <a:t>Sex</a:t>
            </a:r>
            <a:r>
              <a:rPr lang="en-US" dirty="0"/>
              <a:t>:</a:t>
            </a:r>
          </a:p>
          <a:p>
            <a:pPr marL="685800" lvl="2">
              <a:spcBef>
                <a:spcPts val="1000"/>
              </a:spcBef>
            </a:pPr>
            <a:r>
              <a:rPr lang="en-US" dirty="0"/>
              <a:t> females (76.98%)</a:t>
            </a:r>
          </a:p>
          <a:p>
            <a:pPr marL="685800" lvl="2">
              <a:spcBef>
                <a:spcPts val="1000"/>
              </a:spcBef>
            </a:pPr>
            <a:r>
              <a:rPr lang="en-US" dirty="0"/>
              <a:t>males (23.02%)</a:t>
            </a:r>
          </a:p>
          <a:p>
            <a:pPr marL="228600" lvl="1">
              <a:spcBef>
                <a:spcPts val="1000"/>
              </a:spcBef>
            </a:pPr>
            <a:r>
              <a:rPr lang="en-US" b="1" dirty="0"/>
              <a:t>Ethnicity</a:t>
            </a:r>
            <a:r>
              <a:rPr lang="en-US" dirty="0"/>
              <a:t>: </a:t>
            </a:r>
          </a:p>
          <a:p>
            <a:pPr marL="685800" lvl="2">
              <a:spcBef>
                <a:spcPts val="1000"/>
              </a:spcBef>
            </a:pPr>
            <a:r>
              <a:rPr lang="en-US" dirty="0"/>
              <a:t>Latino/a (35.25%)</a:t>
            </a:r>
          </a:p>
          <a:p>
            <a:pPr marL="685800" lvl="2">
              <a:spcBef>
                <a:spcPts val="1000"/>
              </a:spcBef>
            </a:pPr>
            <a:r>
              <a:rPr lang="en-US" dirty="0"/>
              <a:t>European Americans (28.78%)</a:t>
            </a:r>
          </a:p>
          <a:p>
            <a:pPr marL="685800" lvl="2">
              <a:spcBef>
                <a:spcPts val="1000"/>
              </a:spcBef>
            </a:pPr>
            <a:r>
              <a:rPr lang="en-US" dirty="0"/>
              <a:t>Asian/Pacific Islander (15.83%)</a:t>
            </a:r>
          </a:p>
          <a:p>
            <a:pPr marL="685800" lvl="2">
              <a:spcBef>
                <a:spcPts val="1000"/>
              </a:spcBef>
            </a:pPr>
            <a:r>
              <a:rPr lang="en-US" dirty="0"/>
              <a:t>African American (7.9%)</a:t>
            </a:r>
          </a:p>
          <a:p>
            <a:pPr marL="685800" lvl="2">
              <a:spcBef>
                <a:spcPts val="1000"/>
              </a:spcBef>
            </a:pPr>
            <a:r>
              <a:rPr lang="en-US" dirty="0"/>
              <a:t>Native American (2.88%)</a:t>
            </a:r>
          </a:p>
        </p:txBody>
      </p:sp>
      <p:sp>
        <p:nvSpPr>
          <p:cNvPr id="4" name="Content Placeholder 3"/>
          <p:cNvSpPr>
            <a:spLocks noGrp="1"/>
          </p:cNvSpPr>
          <p:nvPr>
            <p:ph sz="half" idx="2"/>
          </p:nvPr>
        </p:nvSpPr>
        <p:spPr>
          <a:xfrm>
            <a:off x="5124450" y="2125977"/>
            <a:ext cx="4019550" cy="3868103"/>
          </a:xfrm>
        </p:spPr>
        <p:txBody>
          <a:bodyPr/>
          <a:lstStyle/>
          <a:p>
            <a:pPr marL="228600" lvl="1">
              <a:spcBef>
                <a:spcPts val="1000"/>
              </a:spcBef>
            </a:pPr>
            <a:r>
              <a:rPr lang="en-US" b="1" dirty="0"/>
              <a:t>Education</a:t>
            </a:r>
            <a:r>
              <a:rPr lang="en-US" dirty="0"/>
              <a:t>: </a:t>
            </a:r>
          </a:p>
          <a:p>
            <a:pPr marL="685800" lvl="2">
              <a:spcBef>
                <a:spcPts val="1000"/>
              </a:spcBef>
            </a:pPr>
            <a:r>
              <a:rPr lang="en-US" dirty="0"/>
              <a:t>freshman (5.07%)</a:t>
            </a:r>
          </a:p>
          <a:p>
            <a:pPr marL="685800" lvl="2">
              <a:spcBef>
                <a:spcPts val="1000"/>
              </a:spcBef>
            </a:pPr>
            <a:r>
              <a:rPr lang="en-US" dirty="0"/>
              <a:t>sophomore (50.72%)</a:t>
            </a:r>
          </a:p>
          <a:p>
            <a:pPr marL="685800" lvl="2">
              <a:spcBef>
                <a:spcPts val="1000"/>
              </a:spcBef>
            </a:pPr>
            <a:r>
              <a:rPr lang="en-US" dirty="0"/>
              <a:t>junior (36.96%)</a:t>
            </a:r>
          </a:p>
          <a:p>
            <a:pPr marL="685800" lvl="2">
              <a:spcBef>
                <a:spcPts val="1000"/>
              </a:spcBef>
            </a:pPr>
            <a:r>
              <a:rPr lang="en-US" dirty="0"/>
              <a:t>senior (3.62%) </a:t>
            </a:r>
          </a:p>
          <a:p>
            <a:pPr marL="228600" lvl="1">
              <a:spcBef>
                <a:spcPts val="1000"/>
              </a:spcBef>
            </a:pPr>
            <a:r>
              <a:rPr lang="en-US" b="1" dirty="0"/>
              <a:t>Major</a:t>
            </a:r>
            <a:r>
              <a:rPr lang="en-US" dirty="0"/>
              <a:t>: </a:t>
            </a:r>
          </a:p>
          <a:p>
            <a:pPr marL="685800" lvl="2">
              <a:spcBef>
                <a:spcPts val="1000"/>
              </a:spcBef>
            </a:pPr>
            <a:r>
              <a:rPr lang="en-US" dirty="0"/>
              <a:t>Psychology (94.89%)</a:t>
            </a:r>
          </a:p>
          <a:p>
            <a:pPr marL="228600" lvl="1">
              <a:spcBef>
                <a:spcPts val="1000"/>
              </a:spcBef>
            </a:pPr>
            <a:endParaRPr lang="en-US" dirty="0"/>
          </a:p>
          <a:p>
            <a:pPr marL="228600" lvl="1">
              <a:spcBef>
                <a:spcPts val="1000"/>
              </a:spcBef>
            </a:pPr>
            <a:r>
              <a:rPr lang="en-US" b="1" dirty="0"/>
              <a:t>Age</a:t>
            </a:r>
            <a:r>
              <a:rPr lang="en-US" dirty="0"/>
              <a:t>: (18-53 years)  M=23 </a:t>
            </a:r>
          </a:p>
          <a:p>
            <a:endParaRPr lang="en-US" dirty="0"/>
          </a:p>
        </p:txBody>
      </p:sp>
    </p:spTree>
    <p:extLst>
      <p:ext uri="{BB962C8B-B14F-4D97-AF65-F5344CB8AC3E}">
        <p14:creationId xmlns:p14="http://schemas.microsoft.com/office/powerpoint/2010/main" val="210363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15" y="2321902"/>
            <a:ext cx="8481060" cy="3859823"/>
          </a:xfrm>
        </p:spPr>
        <p:txBody>
          <a:bodyPr/>
          <a:lstStyle/>
          <a:p>
            <a:r>
              <a:rPr lang="en-US" dirty="0"/>
              <a:t>Community college lower division course</a:t>
            </a:r>
          </a:p>
          <a:p>
            <a:r>
              <a:rPr lang="en-US" dirty="0"/>
              <a:t>strategic planning &amp; proactive approach</a:t>
            </a:r>
          </a:p>
          <a:p>
            <a:r>
              <a:rPr lang="en-US" dirty="0"/>
              <a:t>1 unit class</a:t>
            </a:r>
          </a:p>
          <a:p>
            <a:r>
              <a:rPr lang="en-US" dirty="0"/>
              <a:t>16 weeks</a:t>
            </a:r>
          </a:p>
          <a:p>
            <a:r>
              <a:rPr lang="en-US" dirty="0"/>
              <a:t>4 module workbook </a:t>
            </a:r>
          </a:p>
          <a:p>
            <a:r>
              <a:rPr lang="en-US" dirty="0"/>
              <a:t>Pass/no pass</a:t>
            </a:r>
          </a:p>
        </p:txBody>
      </p:sp>
      <p:sp>
        <p:nvSpPr>
          <p:cNvPr id="2" name="Title 1"/>
          <p:cNvSpPr>
            <a:spLocks noGrp="1"/>
          </p:cNvSpPr>
          <p:nvPr>
            <p:ph type="title"/>
          </p:nvPr>
        </p:nvSpPr>
        <p:spPr>
          <a:xfrm>
            <a:off x="-1" y="571500"/>
            <a:ext cx="9248775" cy="742950"/>
          </a:xfrm>
        </p:spPr>
        <p:txBody>
          <a:bodyPr/>
          <a:lstStyle/>
          <a:p>
            <a:pPr algn="ctr"/>
            <a:r>
              <a:rPr lang="en-US" sz="4600" dirty="0"/>
              <a:t>Introduce career exploration early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918" y="3472836"/>
            <a:ext cx="2452481" cy="316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1000" y="1599544"/>
            <a:ext cx="8369022"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Academic &amp; career opportunities course</a:t>
            </a:r>
          </a:p>
        </p:txBody>
      </p:sp>
    </p:spTree>
    <p:extLst>
      <p:ext uri="{BB962C8B-B14F-4D97-AF65-F5344CB8AC3E}">
        <p14:creationId xmlns:p14="http://schemas.microsoft.com/office/powerpoint/2010/main" val="68385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2450" y="731519"/>
            <a:ext cx="8153400" cy="693420"/>
          </a:xfrm>
        </p:spPr>
        <p:txBody>
          <a:bodyPr/>
          <a:lstStyle/>
          <a:p>
            <a:pPr algn="ctr"/>
            <a:r>
              <a:rPr lang="en-US" sz="3600" dirty="0"/>
              <a:t>Skills sets acquired in coursework &amp; extra curricular activities</a:t>
            </a:r>
          </a:p>
        </p:txBody>
      </p:sp>
      <p:sp>
        <p:nvSpPr>
          <p:cNvPr id="5" name="Content Placeholder 4"/>
          <p:cNvSpPr>
            <a:spLocks noGrp="1"/>
          </p:cNvSpPr>
          <p:nvPr>
            <p:ph sz="half" idx="1"/>
          </p:nvPr>
        </p:nvSpPr>
        <p:spPr>
          <a:xfrm>
            <a:off x="0" y="1397000"/>
            <a:ext cx="4019550" cy="3868103"/>
          </a:xfrm>
        </p:spPr>
        <p:txBody>
          <a:bodyPr/>
          <a:lstStyle/>
          <a:p>
            <a:pPr marL="0" indent="0" algn="ctr">
              <a:buNone/>
            </a:pPr>
            <a:r>
              <a:rPr lang="en-US" dirty="0">
                <a:solidFill>
                  <a:srgbClr val="FF0000"/>
                </a:solidFill>
              </a:rPr>
              <a:t>Big Three Skill Sets</a:t>
            </a:r>
          </a:p>
          <a:p>
            <a:endParaRPr lang="en-US" dirty="0"/>
          </a:p>
        </p:txBody>
      </p:sp>
      <p:sp>
        <p:nvSpPr>
          <p:cNvPr id="6" name="Content Placeholder 5"/>
          <p:cNvSpPr>
            <a:spLocks noGrp="1"/>
          </p:cNvSpPr>
          <p:nvPr>
            <p:ph sz="half" idx="2"/>
          </p:nvPr>
        </p:nvSpPr>
        <p:spPr>
          <a:xfrm>
            <a:off x="4893945" y="1424939"/>
            <a:ext cx="4019550" cy="499111"/>
          </a:xfrm>
        </p:spPr>
        <p:txBody>
          <a:bodyPr/>
          <a:lstStyle/>
          <a:p>
            <a:pPr marL="0" indent="0" algn="ctr">
              <a:buNone/>
            </a:pPr>
            <a:r>
              <a:rPr lang="en-US" dirty="0">
                <a:solidFill>
                  <a:srgbClr val="FF0000"/>
                </a:solidFill>
              </a:rPr>
              <a:t>APA Learning Goals</a:t>
            </a:r>
          </a:p>
        </p:txBody>
      </p:sp>
      <p:graphicFrame>
        <p:nvGraphicFramePr>
          <p:cNvPr id="2" name="Diagram 1"/>
          <p:cNvGraphicFramePr/>
          <p:nvPr>
            <p:extLst>
              <p:ext uri="{D42A27DB-BD31-4B8C-83A1-F6EECF244321}">
                <p14:modId xmlns:p14="http://schemas.microsoft.com/office/powerpoint/2010/main" val="1641559120"/>
              </p:ext>
            </p:extLst>
          </p:nvPr>
        </p:nvGraphicFramePr>
        <p:xfrm>
          <a:off x="114300" y="1857375"/>
          <a:ext cx="4343400" cy="435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2819758831"/>
              </p:ext>
            </p:extLst>
          </p:nvPr>
        </p:nvGraphicFramePr>
        <p:xfrm>
          <a:off x="3724275" y="1857375"/>
          <a:ext cx="6096000" cy="48577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4119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increase awareness of skills  &amp; job options?</a:t>
            </a:r>
          </a:p>
        </p:txBody>
      </p:sp>
      <p:sp>
        <p:nvSpPr>
          <p:cNvPr id="3" name="Content Placeholder 2"/>
          <p:cNvSpPr>
            <a:spLocks noGrp="1"/>
          </p:cNvSpPr>
          <p:nvPr>
            <p:ph idx="1"/>
          </p:nvPr>
        </p:nvSpPr>
        <p:spPr/>
        <p:txBody>
          <a:bodyPr/>
          <a:lstStyle/>
          <a:p>
            <a:r>
              <a:rPr lang="en-US" dirty="0"/>
              <a:t>Informal</a:t>
            </a:r>
          </a:p>
          <a:p>
            <a:pPr lvl="1"/>
            <a:r>
              <a:rPr lang="en-US" dirty="0"/>
              <a:t>Announcements</a:t>
            </a:r>
          </a:p>
          <a:p>
            <a:pPr lvl="1"/>
            <a:endParaRPr lang="en-US" dirty="0"/>
          </a:p>
          <a:p>
            <a:r>
              <a:rPr lang="en-US" dirty="0"/>
              <a:t>Formal</a:t>
            </a:r>
          </a:p>
          <a:p>
            <a:pPr lvl="1"/>
            <a:r>
              <a:rPr lang="en-US" dirty="0"/>
              <a:t>Lectures</a:t>
            </a:r>
          </a:p>
          <a:p>
            <a:pPr lvl="1"/>
            <a:r>
              <a:rPr lang="en-US" dirty="0"/>
              <a:t>Assignments</a:t>
            </a:r>
          </a:p>
          <a:p>
            <a:pPr lvl="1"/>
            <a:r>
              <a:rPr lang="en-US" dirty="0"/>
              <a:t>Guest speakers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3646" t="32222" r="40208" b="12036"/>
          <a:stretch/>
        </p:blipFill>
        <p:spPr>
          <a:xfrm rot="5400000">
            <a:off x="6583324" y="3179805"/>
            <a:ext cx="2724148" cy="185094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0001" t="12408" r="33590" b="25924"/>
          <a:stretch/>
        </p:blipFill>
        <p:spPr>
          <a:xfrm rot="5400000">
            <a:off x="4056517" y="3087234"/>
            <a:ext cx="2724148" cy="2036087"/>
          </a:xfrm>
          <a:prstGeom prst="rect">
            <a:avLst/>
          </a:prstGeom>
        </p:spPr>
      </p:pic>
      <p:sp>
        <p:nvSpPr>
          <p:cNvPr id="10" name="TextBox 9"/>
          <p:cNvSpPr txBox="1"/>
          <p:nvPr/>
        </p:nvSpPr>
        <p:spPr>
          <a:xfrm>
            <a:off x="7070645" y="5572125"/>
            <a:ext cx="1949530" cy="584775"/>
          </a:xfrm>
          <a:prstGeom prst="rect">
            <a:avLst/>
          </a:prstGeom>
          <a:noFill/>
        </p:spPr>
        <p:txBody>
          <a:bodyPr wrap="square" rtlCol="0">
            <a:spAutoFit/>
          </a:bodyPr>
          <a:lstStyle/>
          <a:p>
            <a:pPr algn="ctr"/>
            <a:r>
              <a:rPr lang="en-US" sz="1600" dirty="0"/>
              <a:t>Summer Brooks, MA</a:t>
            </a:r>
          </a:p>
          <a:p>
            <a:pPr algn="ctr"/>
            <a:r>
              <a:rPr lang="en-US" sz="1600" dirty="0"/>
              <a:t>Animal behaviorist</a:t>
            </a:r>
          </a:p>
        </p:txBody>
      </p:sp>
      <p:sp>
        <p:nvSpPr>
          <p:cNvPr id="11" name="TextBox 10"/>
          <p:cNvSpPr txBox="1"/>
          <p:nvPr/>
        </p:nvSpPr>
        <p:spPr>
          <a:xfrm>
            <a:off x="4350478" y="5557510"/>
            <a:ext cx="2136227" cy="584775"/>
          </a:xfrm>
          <a:prstGeom prst="rect">
            <a:avLst/>
          </a:prstGeom>
          <a:noFill/>
        </p:spPr>
        <p:txBody>
          <a:bodyPr wrap="none" rtlCol="0">
            <a:spAutoFit/>
          </a:bodyPr>
          <a:lstStyle/>
          <a:p>
            <a:pPr algn="ctr"/>
            <a:r>
              <a:rPr lang="en-US" sz="1600" dirty="0"/>
              <a:t>Ricky Pope (ABD)</a:t>
            </a:r>
          </a:p>
          <a:p>
            <a:pPr algn="ctr"/>
            <a:r>
              <a:rPr lang="en-US" sz="1600" dirty="0"/>
              <a:t>Counseling Psychology</a:t>
            </a:r>
          </a:p>
        </p:txBody>
      </p:sp>
      <p:sp>
        <p:nvSpPr>
          <p:cNvPr id="8" name="Rectangle 7"/>
          <p:cNvSpPr/>
          <p:nvPr/>
        </p:nvSpPr>
        <p:spPr>
          <a:xfrm>
            <a:off x="5585678" y="6009166"/>
            <a:ext cx="258275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San Diego Mesa College alumni</a:t>
            </a:r>
          </a:p>
        </p:txBody>
      </p:sp>
    </p:spTree>
    <p:extLst>
      <p:ext uri="{BB962C8B-B14F-4D97-AF65-F5344CB8AC3E}">
        <p14:creationId xmlns:p14="http://schemas.microsoft.com/office/powerpoint/2010/main" val="403852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63880"/>
            <a:ext cx="8153400" cy="1131570"/>
          </a:xfrm>
        </p:spPr>
        <p:txBody>
          <a:bodyPr/>
          <a:lstStyle/>
          <a:p>
            <a:pPr algn="ctr"/>
            <a:r>
              <a:rPr lang="en-US" sz="2800" dirty="0"/>
              <a:t>Informal:</a:t>
            </a:r>
            <a:br>
              <a:rPr lang="en-US" sz="2800" dirty="0"/>
            </a:br>
            <a:r>
              <a:rPr lang="en-US" sz="2800" dirty="0"/>
              <a:t>Announcements of job opportunities with B.A. in Psychology</a:t>
            </a:r>
          </a:p>
        </p:txBody>
      </p:sp>
      <p:sp>
        <p:nvSpPr>
          <p:cNvPr id="3" name="Content Placeholder 2"/>
          <p:cNvSpPr>
            <a:spLocks noGrp="1"/>
          </p:cNvSpPr>
          <p:nvPr>
            <p:ph idx="1"/>
          </p:nvPr>
        </p:nvSpPr>
        <p:spPr/>
        <p:txBody>
          <a:bodyPr/>
          <a:lstStyle/>
          <a:p>
            <a:r>
              <a:rPr lang="en-US" dirty="0"/>
              <a:t>FBI agent</a:t>
            </a:r>
          </a:p>
          <a:p>
            <a:r>
              <a:rPr lang="en-US" dirty="0" err="1"/>
              <a:t>psychometrist</a:t>
            </a:r>
            <a:endParaRPr lang="en-US" dirty="0"/>
          </a:p>
          <a:p>
            <a:r>
              <a:rPr lang="en-US" dirty="0"/>
              <a:t>User experience researcher (Google)</a:t>
            </a:r>
          </a:p>
          <a:p>
            <a:r>
              <a:rPr lang="en-US" dirty="0"/>
              <a:t>Behavior technicians</a:t>
            </a:r>
          </a:p>
          <a:p>
            <a:r>
              <a:rPr lang="en-US" dirty="0"/>
              <a:t>Human factors engineer</a:t>
            </a:r>
          </a:p>
          <a:p>
            <a:r>
              <a:rPr lang="en-US" dirty="0"/>
              <a:t>Social media manager</a:t>
            </a:r>
          </a:p>
          <a:p>
            <a:r>
              <a:rPr lang="en-US" dirty="0"/>
              <a:t>AI innovation researcher (Facebook)</a:t>
            </a:r>
          </a:p>
          <a:p>
            <a:r>
              <a:rPr lang="en-US" dirty="0"/>
              <a:t>Foresight strategist (Facebook)</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460" y="5638800"/>
            <a:ext cx="645160" cy="64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411" t="17569" r="31534" b="14670"/>
          <a:stretch/>
        </p:blipFill>
        <p:spPr bwMode="auto">
          <a:xfrm>
            <a:off x="6403340" y="3196590"/>
            <a:ext cx="767080" cy="73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619" y="1790721"/>
            <a:ext cx="1367978" cy="102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rot="20710636">
            <a:off x="3993514" y="1871960"/>
            <a:ext cx="5005088"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Breadth of career options!</a:t>
            </a:r>
          </a:p>
        </p:txBody>
      </p:sp>
    </p:spTree>
    <p:extLst>
      <p:ext uri="{BB962C8B-B14F-4D97-AF65-F5344CB8AC3E}">
        <p14:creationId xmlns:p14="http://schemas.microsoft.com/office/powerpoint/2010/main" val="22977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8732"/>
            <a:ext cx="9124950" cy="438150"/>
          </a:xfrm>
        </p:spPr>
        <p:txBody>
          <a:bodyPr/>
          <a:lstStyle/>
          <a:p>
            <a:pPr algn="ctr"/>
            <a:r>
              <a:rPr lang="en-US" sz="3600" dirty="0"/>
              <a:t>Knowledge Based Assignments : </a:t>
            </a:r>
          </a:p>
        </p:txBody>
      </p:sp>
      <p:sp>
        <p:nvSpPr>
          <p:cNvPr id="5" name="Rectangle 4"/>
          <p:cNvSpPr/>
          <p:nvPr/>
        </p:nvSpPr>
        <p:spPr>
          <a:xfrm>
            <a:off x="1403286" y="1080282"/>
            <a:ext cx="654698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Module readings &amp; reflections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00" y="2522537"/>
            <a:ext cx="2451100"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extLst>
              <p:ext uri="{D42A27DB-BD31-4B8C-83A1-F6EECF244321}">
                <p14:modId xmlns:p14="http://schemas.microsoft.com/office/powerpoint/2010/main" val="2604882033"/>
              </p:ext>
            </p:extLst>
          </p:nvPr>
        </p:nvGraphicFramePr>
        <p:xfrm>
          <a:off x="285750" y="18542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87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97087-F54A-4D44-A438-28DDA817D302}"/>
              </a:ext>
            </a:extLst>
          </p:cNvPr>
          <p:cNvSpPr>
            <a:spLocks noGrp="1"/>
          </p:cNvSpPr>
          <p:nvPr>
            <p:ph idx="1"/>
          </p:nvPr>
        </p:nvSpPr>
        <p:spPr>
          <a:xfrm>
            <a:off x="83820" y="1826748"/>
            <a:ext cx="8153400" cy="3859823"/>
          </a:xfrm>
        </p:spPr>
        <p:txBody>
          <a:bodyPr/>
          <a:lstStyle/>
          <a:p>
            <a:r>
              <a:rPr lang="en-US" dirty="0"/>
              <a:t>Informational interview</a:t>
            </a:r>
          </a:p>
          <a:p>
            <a:r>
              <a:rPr lang="en-US" dirty="0"/>
              <a:t>Resume/curriculum vitae</a:t>
            </a:r>
          </a:p>
          <a:p>
            <a:r>
              <a:rPr lang="en-US" dirty="0"/>
              <a:t>Customized educational plan</a:t>
            </a:r>
          </a:p>
          <a:p>
            <a:r>
              <a:rPr lang="en-US" dirty="0"/>
              <a:t>Career brochure </a:t>
            </a:r>
          </a:p>
          <a:p>
            <a:r>
              <a:rPr lang="en-US" dirty="0"/>
              <a:t>E-portfolio</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923" y="649692"/>
            <a:ext cx="3840163"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924" y="3756660"/>
            <a:ext cx="3840163"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7044" y="881360"/>
            <a:ext cx="475322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Skills based assignments</a:t>
            </a:r>
          </a:p>
        </p:txBody>
      </p:sp>
      <p:sp>
        <p:nvSpPr>
          <p:cNvPr id="2" name="Right Arrow 1"/>
          <p:cNvSpPr/>
          <p:nvPr/>
        </p:nvSpPr>
        <p:spPr>
          <a:xfrm rot="21215727">
            <a:off x="2855331" y="3425375"/>
            <a:ext cx="2306378" cy="80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5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theme/theme1.xml><?xml version="1.0" encoding="utf-8"?>
<a:theme xmlns:a="http://schemas.openxmlformats.org/drawingml/2006/main" name="Office Theme">
  <a:themeElements>
    <a:clrScheme name="APA18">
      <a:dk1>
        <a:srgbClr val="000000"/>
      </a:dk1>
      <a:lt1>
        <a:srgbClr val="FFFFFF"/>
      </a:lt1>
      <a:dk2>
        <a:srgbClr val="EE3023"/>
      </a:dk2>
      <a:lt2>
        <a:srgbClr val="CDCDCD"/>
      </a:lt2>
      <a:accent1>
        <a:srgbClr val="ED3023"/>
      </a:accent1>
      <a:accent2>
        <a:srgbClr val="000000"/>
      </a:accent2>
      <a:accent3>
        <a:srgbClr val="999999"/>
      </a:accent3>
      <a:accent4>
        <a:srgbClr val="FFFFFF"/>
      </a:accent4>
      <a:accent5>
        <a:srgbClr val="E8927C"/>
      </a:accent5>
      <a:accent6>
        <a:srgbClr val="790000"/>
      </a:accent6>
      <a:hlink>
        <a:srgbClr val="005399"/>
      </a:hlink>
      <a:folHlink>
        <a:srgbClr val="0B283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APA18</Template>
  <TotalTime>2303</TotalTime>
  <Words>834</Words>
  <Application>Microsoft Macintosh PowerPoint</Application>
  <PresentationFormat>On-screen Show (4:3)</PresentationFormat>
  <Paragraphs>162</Paragraphs>
  <Slides>17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Franklin Gothic Book</vt:lpstr>
      <vt:lpstr>Office Theme</vt:lpstr>
      <vt:lpstr>Introducing Community College Psychology Majors to Skill Sets Desired by Employers</vt:lpstr>
      <vt:lpstr>PowerPoint Presentation</vt:lpstr>
      <vt:lpstr>Stakeholders:  Community college students (San Diego Mesa College Psych 201) </vt:lpstr>
      <vt:lpstr>Introduce career exploration early</vt:lpstr>
      <vt:lpstr>Skills sets acquired in coursework &amp; extra curricular activities</vt:lpstr>
      <vt:lpstr>How to increase awareness of skills  &amp; job options?</vt:lpstr>
      <vt:lpstr>Informal: Announcements of job opportunities with B.A. in Psychology</vt:lpstr>
      <vt:lpstr>Knowledge Based Assignments : </vt:lpstr>
      <vt:lpstr>PowerPoint Presentation</vt:lpstr>
      <vt:lpstr>PowerPoint Presentation</vt:lpstr>
      <vt:lpstr>PowerPoint Presentation</vt:lpstr>
      <vt:lpstr> Diverse Career goals</vt:lpstr>
      <vt:lpstr>Pre/post data:</vt:lpstr>
      <vt:lpstr>Pre/post data</vt:lpstr>
      <vt:lpstr>Perceived rank of assignments to enhance knowledge of careers:</vt:lpstr>
      <vt:lpstr>Conclusion</vt:lpstr>
      <vt:lpstr>Jaye Van Kirk, M.A., M.A.</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Semenov, Rachel</dc:creator>
  <cp:lastModifiedBy>Svetlana Darche</cp:lastModifiedBy>
  <cp:revision>115</cp:revision>
  <cp:lastPrinted>2018-03-28T12:59:50Z</cp:lastPrinted>
  <dcterms:created xsi:type="dcterms:W3CDTF">2018-03-16T14:49:18Z</dcterms:created>
  <dcterms:modified xsi:type="dcterms:W3CDTF">2018-08-08T22:23:26Z</dcterms:modified>
</cp:coreProperties>
</file>