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98"/>
  </p:notesMasterIdLst>
  <p:sldIdLst>
    <p:sldId id="256" r:id="rId2"/>
    <p:sldId id="355" r:id="rId3"/>
    <p:sldId id="439" r:id="rId4"/>
    <p:sldId id="440" r:id="rId5"/>
    <p:sldId id="371" r:id="rId6"/>
    <p:sldId id="530" r:id="rId7"/>
    <p:sldId id="441" r:id="rId8"/>
    <p:sldId id="442" r:id="rId9"/>
    <p:sldId id="444" r:id="rId10"/>
    <p:sldId id="445" r:id="rId11"/>
    <p:sldId id="448" r:id="rId12"/>
    <p:sldId id="373" r:id="rId13"/>
    <p:sldId id="462" r:id="rId14"/>
    <p:sldId id="463" r:id="rId15"/>
    <p:sldId id="464" r:id="rId16"/>
    <p:sldId id="372" r:id="rId17"/>
    <p:sldId id="449" r:id="rId18"/>
    <p:sldId id="465" r:id="rId19"/>
    <p:sldId id="450" r:id="rId20"/>
    <p:sldId id="452" r:id="rId21"/>
    <p:sldId id="453" r:id="rId22"/>
    <p:sldId id="546" r:id="rId23"/>
    <p:sldId id="456" r:id="rId24"/>
    <p:sldId id="454" r:id="rId25"/>
    <p:sldId id="458" r:id="rId26"/>
    <p:sldId id="455" r:id="rId27"/>
    <p:sldId id="466" r:id="rId28"/>
    <p:sldId id="531" r:id="rId29"/>
    <p:sldId id="468" r:id="rId30"/>
    <p:sldId id="469" r:id="rId31"/>
    <p:sldId id="535" r:id="rId32"/>
    <p:sldId id="547" r:id="rId33"/>
    <p:sldId id="377" r:id="rId34"/>
    <p:sldId id="471" r:id="rId35"/>
    <p:sldId id="472" r:id="rId36"/>
    <p:sldId id="473" r:id="rId37"/>
    <p:sldId id="474" r:id="rId38"/>
    <p:sldId id="475" r:id="rId39"/>
    <p:sldId id="476" r:id="rId40"/>
    <p:sldId id="532" r:id="rId41"/>
    <p:sldId id="499" r:id="rId42"/>
    <p:sldId id="500" r:id="rId43"/>
    <p:sldId id="497" r:id="rId44"/>
    <p:sldId id="495" r:id="rId45"/>
    <p:sldId id="483" r:id="rId46"/>
    <p:sldId id="484" r:id="rId47"/>
    <p:sldId id="485" r:id="rId48"/>
    <p:sldId id="487" r:id="rId49"/>
    <p:sldId id="496" r:id="rId50"/>
    <p:sldId id="486" r:id="rId51"/>
    <p:sldId id="533" r:id="rId52"/>
    <p:sldId id="490" r:id="rId53"/>
    <p:sldId id="488" r:id="rId54"/>
    <p:sldId id="489" r:id="rId55"/>
    <p:sldId id="491" r:id="rId56"/>
    <p:sldId id="534" r:id="rId57"/>
    <p:sldId id="494" r:id="rId58"/>
    <p:sldId id="536" r:id="rId59"/>
    <p:sldId id="501" r:id="rId60"/>
    <p:sldId id="504" r:id="rId61"/>
    <p:sldId id="406" r:id="rId62"/>
    <p:sldId id="407" r:id="rId63"/>
    <p:sldId id="526" r:id="rId64"/>
    <p:sldId id="503" r:id="rId65"/>
    <p:sldId id="506" r:id="rId66"/>
    <p:sldId id="527" r:id="rId67"/>
    <p:sldId id="493" r:id="rId68"/>
    <p:sldId id="538" r:id="rId69"/>
    <p:sldId id="543" r:id="rId70"/>
    <p:sldId id="539" r:id="rId71"/>
    <p:sldId id="540" r:id="rId72"/>
    <p:sldId id="541" r:id="rId73"/>
    <p:sldId id="416" r:id="rId74"/>
    <p:sldId id="417" r:id="rId75"/>
    <p:sldId id="383" r:id="rId76"/>
    <p:sldId id="542" r:id="rId77"/>
    <p:sldId id="528" r:id="rId78"/>
    <p:sldId id="513" r:id="rId79"/>
    <p:sldId id="514" r:id="rId80"/>
    <p:sldId id="515" r:id="rId81"/>
    <p:sldId id="544" r:id="rId82"/>
    <p:sldId id="516" r:id="rId83"/>
    <p:sldId id="517" r:id="rId84"/>
    <p:sldId id="545" r:id="rId85"/>
    <p:sldId id="522" r:id="rId86"/>
    <p:sldId id="523" r:id="rId87"/>
    <p:sldId id="524" r:id="rId88"/>
    <p:sldId id="431" r:id="rId89"/>
    <p:sldId id="510" r:id="rId90"/>
    <p:sldId id="511" r:id="rId91"/>
    <p:sldId id="512" r:id="rId92"/>
    <p:sldId id="529" r:id="rId93"/>
    <p:sldId id="335" r:id="rId94"/>
    <p:sldId id="302" r:id="rId95"/>
    <p:sldId id="303" r:id="rId96"/>
    <p:sldId id="341"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65" autoAdjust="0"/>
    <p:restoredTop sz="92037" autoAdjust="0"/>
  </p:normalViewPr>
  <p:slideViewPr>
    <p:cSldViewPr snapToGrid="0">
      <p:cViewPr varScale="1">
        <p:scale>
          <a:sx n="108" d="100"/>
          <a:sy n="108" d="100"/>
        </p:scale>
        <p:origin x="1099" y="72"/>
      </p:cViewPr>
      <p:guideLst/>
    </p:cSldViewPr>
  </p:slideViewPr>
  <p:notesTextViewPr>
    <p:cViewPr>
      <p:scale>
        <a:sx n="1" d="1"/>
        <a:sy n="1" d="1"/>
      </p:scale>
      <p:origin x="0" y="0"/>
    </p:cViewPr>
  </p:notesTextViewPr>
  <p:sorterViewPr>
    <p:cViewPr>
      <p:scale>
        <a:sx n="100" d="100"/>
        <a:sy n="100" d="100"/>
      </p:scale>
      <p:origin x="0" y="-168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Earnings Gains for Graduates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Sheet1!$A$1:$A$3</c:f>
              <c:strCache>
                <c:ptCount val="3"/>
                <c:pt idx="0">
                  <c:v>Nursing degree</c:v>
                </c:pt>
                <c:pt idx="1">
                  <c:v>Nursing certificate</c:v>
                </c:pt>
                <c:pt idx="2">
                  <c:v>Liberal studies degree</c:v>
                </c:pt>
              </c:strCache>
            </c:strRef>
          </c:cat>
          <c:val>
            <c:numRef>
              <c:f>Sheet1!$B$1:$B$3</c:f>
              <c:numCache>
                <c:formatCode>0%</c:formatCode>
                <c:ptCount val="3"/>
                <c:pt idx="0">
                  <c:v>0.4</c:v>
                </c:pt>
                <c:pt idx="1">
                  <c:v>0.3</c:v>
                </c:pt>
                <c:pt idx="2">
                  <c:v>0.05</c:v>
                </c:pt>
              </c:numCache>
            </c:numRef>
          </c:val>
          <c:extLst>
            <c:ext xmlns:c16="http://schemas.microsoft.com/office/drawing/2014/chart" uri="{C3380CC4-5D6E-409C-BE32-E72D297353CC}">
              <c16:uniqueId val="{00000000-0652-41EA-997B-6D98074D6AD4}"/>
            </c:ext>
          </c:extLst>
        </c:ser>
        <c:dLbls>
          <c:showLegendKey val="0"/>
          <c:showVal val="0"/>
          <c:showCatName val="0"/>
          <c:showSerName val="0"/>
          <c:showPercent val="0"/>
          <c:showBubbleSize val="0"/>
        </c:dLbls>
        <c:gapWidth val="219"/>
        <c:overlap val="-27"/>
        <c:axId val="395628576"/>
        <c:axId val="395629888"/>
      </c:barChart>
      <c:catAx>
        <c:axId val="39562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5629888"/>
        <c:crosses val="autoZero"/>
        <c:auto val="1"/>
        <c:lblAlgn val="ctr"/>
        <c:lblOffset val="100"/>
        <c:noMultiLvlLbl val="0"/>
      </c:catAx>
      <c:valAx>
        <c:axId val="3956298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5628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Sheet1!$A$1:$A$2</cx:f>
        <cx:lvl ptCount="2">
          <cx:pt idx="0">Workforce Majors</cx:pt>
          <cx:pt idx="1">Non-Workforce Majors</cx:pt>
        </cx:lvl>
      </cx:strDim>
      <cx:numDim type="size">
        <cx:f>Sheet1!$B$1:$B$2</cx:f>
        <cx:lvl ptCount="2" formatCode="0%">
          <cx:pt idx="0">0.59999999999999998</cx:pt>
          <cx:pt idx="1">0.40000000000000002</cx:pt>
        </cx:lvl>
      </cx:numDim>
    </cx:data>
  </cx:chartData>
  <cx:chart>
    <cx:title pos="t" align="ctr" overlay="0">
      <cx:tx>
        <cx:txData>
          <cx:v>Four-Year Degrees</cx:v>
        </cx:txData>
      </cx:tx>
      <cx:txPr>
        <a:bodyPr rot="0" spcFirstLastPara="1" vertOverflow="ellipsis" vert="horz" wrap="square" lIns="38100" tIns="19050" rIns="38100" bIns="19050" anchor="ctr" anchorCtr="1" compatLnSpc="0"/>
        <a:lstStyle/>
        <a:p>
          <a:pPr algn="ctr" rtl="0">
            <a:defRPr sz="1400" b="1" i="0" u="none" strike="noStrike" kern="1200" cap="all" spc="50" baseline="0">
              <a:solidFill>
                <a:sysClr val="windowText" lastClr="000000">
                  <a:lumMod val="65000"/>
                  <a:lumOff val="35000"/>
                </a:sysClr>
              </a:solidFill>
              <a:latin typeface="+mn-lt"/>
              <a:ea typeface="+mn-ea"/>
              <a:cs typeface="+mn-cs"/>
            </a:defRPr>
          </a:pPr>
          <a:r>
            <a:rPr kumimoji="0" lang="en-US" sz="1400" b="1" i="0" u="none" strike="noStrike" kern="1200" cap="all" spc="50" normalizeH="0" baseline="0" noProof="0">
              <a:ln>
                <a:noFill/>
              </a:ln>
              <a:solidFill>
                <a:sysClr val="windowText" lastClr="000000">
                  <a:lumMod val="65000"/>
                  <a:lumOff val="35000"/>
                </a:sysClr>
              </a:solidFill>
              <a:effectLst/>
              <a:uLnTx/>
              <a:uFillTx/>
              <a:latin typeface="Calibri" panose="020F0502020204030204"/>
            </a:rPr>
            <a:t>Four-Year Degrees</a:t>
          </a:r>
        </a:p>
      </cx:txPr>
    </cx:title>
    <cx:plotArea>
      <cx:plotAreaRegion>
        <cx:series layoutId="sunburst" uniqueId="{04E265FA-FE75-434D-9A30-B4DB43447CB2}">
          <cx:dataLabels pos="inEnd">
            <cx:visibility seriesName="0" categoryName="0" value="0"/>
          </cx:dataLabels>
          <cx:dataId val="0"/>
        </cx:series>
      </cx:plotAreaRegion>
    </cx:plotArea>
    <cx:legend pos="t"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numCol="1"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numCol="1" rtlCol="0"/>
          <a:lstStyle>
            <a:lvl1pPr algn="r">
              <a:defRPr sz="1200"/>
            </a:lvl1pPr>
          </a:lstStyle>
          <a:p>
            <a:fld id="{E35BCB2C-000F-4BFC-86A6-BAA8C1949E63}" type="datetimeFigureOut">
              <a:rPr lang="en-US" smtClean="0"/>
              <a:t>3/3/2017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numCol="1"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numCol="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numCol="1"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numCol="1" rtlCol="0" anchor="b"/>
          <a:lstStyle>
            <a:lvl1pPr algn="r">
              <a:defRPr sz="1200"/>
            </a:lvl1pPr>
          </a:lstStyle>
          <a:p>
            <a:fld id="{7D955EFF-831A-408F-A422-792CBA402DF9}" type="slidenum">
              <a:rPr lang="en-US" smtClean="0"/>
              <a:t>‹#›</a:t>
            </a:fld>
            <a:endParaRPr lang="en-US"/>
          </a:p>
        </p:txBody>
      </p:sp>
    </p:spTree>
    <p:extLst>
      <p:ext uri="{BB962C8B-B14F-4D97-AF65-F5344CB8AC3E}">
        <p14:creationId xmlns:p14="http://schemas.microsoft.com/office/powerpoint/2010/main" val="105460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7D955EFF-831A-408F-A422-792CBA402DF9}" type="slidenum">
              <a:rPr lang="en-US" smtClean="0"/>
              <a:t>73</a:t>
            </a:fld>
            <a:endParaRPr lang="en-US"/>
          </a:p>
        </p:txBody>
      </p:sp>
    </p:spTree>
    <p:extLst>
      <p:ext uri="{BB962C8B-B14F-4D97-AF65-F5344CB8AC3E}">
        <p14:creationId xmlns:p14="http://schemas.microsoft.com/office/powerpoint/2010/main" val="3795760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7D955EFF-831A-408F-A422-792CBA402DF9}" type="slidenum">
              <a:rPr lang="en-US" smtClean="0"/>
              <a:t>85</a:t>
            </a:fld>
            <a:endParaRPr lang="en-US"/>
          </a:p>
        </p:txBody>
      </p:sp>
    </p:spTree>
    <p:extLst>
      <p:ext uri="{BB962C8B-B14F-4D97-AF65-F5344CB8AC3E}">
        <p14:creationId xmlns:p14="http://schemas.microsoft.com/office/powerpoint/2010/main" val="826877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7D955EFF-831A-408F-A422-792CBA402DF9}" type="slidenum">
              <a:rPr lang="en-US" smtClean="0"/>
              <a:t>94</a:t>
            </a:fld>
            <a:endParaRPr lang="en-US"/>
          </a:p>
        </p:txBody>
      </p:sp>
    </p:spTree>
    <p:extLst>
      <p:ext uri="{BB962C8B-B14F-4D97-AF65-F5344CB8AC3E}">
        <p14:creationId xmlns:p14="http://schemas.microsoft.com/office/powerpoint/2010/main" val="1802960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numCol="1"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numCol="1"/>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numCol="1"/>
          <a:lstStyle/>
          <a:p>
            <a:fld id="{4773D10C-8F5A-497D-9C74-68C4B2DB0502}" type="datetimeFigureOut">
              <a:rPr lang="en-US" smtClean="0"/>
              <a:t>3/3/2017</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25E0791D-FA9A-44D6-BC01-586983A86F9F}" type="slidenum">
              <a:rPr lang="en-US" smtClean="0"/>
              <a:t>‹#›</a:t>
            </a:fld>
            <a:endParaRPr lang="en-US"/>
          </a:p>
        </p:txBody>
      </p:sp>
    </p:spTree>
    <p:extLst>
      <p:ext uri="{BB962C8B-B14F-4D97-AF65-F5344CB8AC3E}">
        <p14:creationId xmlns:p14="http://schemas.microsoft.com/office/powerpoint/2010/main" val="2980563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Vertical Text Placeholder 2"/>
          <p:cNvSpPr>
            <a:spLocks noGrp="1"/>
          </p:cNvSpPr>
          <p:nvPr>
            <p:ph type="body" orient="vert" idx="1"/>
          </p:nvPr>
        </p:nvSpPr>
        <p:spPr/>
        <p:txBody>
          <a:bodyPr vert="eaVert"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4773D10C-8F5A-497D-9C74-68C4B2DB0502}" type="datetimeFigureOut">
              <a:rPr lang="en-US" smtClean="0"/>
              <a:t>3/3/2017</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25E0791D-FA9A-44D6-BC01-586983A86F9F}" type="slidenum">
              <a:rPr lang="en-US" smtClean="0"/>
              <a:t>‹#›</a:t>
            </a:fld>
            <a:endParaRPr lang="en-US"/>
          </a:p>
        </p:txBody>
      </p:sp>
    </p:spTree>
    <p:extLst>
      <p:ext uri="{BB962C8B-B14F-4D97-AF65-F5344CB8AC3E}">
        <p14:creationId xmlns:p14="http://schemas.microsoft.com/office/powerpoint/2010/main" val="1472019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numCol="1"/>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4773D10C-8F5A-497D-9C74-68C4B2DB0502}" type="datetimeFigureOut">
              <a:rPr lang="en-US" smtClean="0"/>
              <a:t>3/3/2017</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25E0791D-FA9A-44D6-BC01-586983A86F9F}" type="slidenum">
              <a:rPr lang="en-US" smtClean="0"/>
              <a:t>‹#›</a:t>
            </a:fld>
            <a:endParaRPr lang="en-US"/>
          </a:p>
        </p:txBody>
      </p:sp>
    </p:spTree>
    <p:extLst>
      <p:ext uri="{BB962C8B-B14F-4D97-AF65-F5344CB8AC3E}">
        <p14:creationId xmlns:p14="http://schemas.microsoft.com/office/powerpoint/2010/main" val="1359042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436869"/>
            <a:ext cx="12192000" cy="428625"/>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fontAlgn="base">
              <a:spcBef>
                <a:spcPct val="0"/>
              </a:spcBef>
              <a:spcAft>
                <a:spcPct val="0"/>
              </a:spcAft>
              <a:defRPr/>
            </a:pPr>
            <a:fld id="{B984C0F9-1805-40D2-8064-186404777B3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32163943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p:nvPr>
        </p:nvSpPr>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4773D10C-8F5A-497D-9C74-68C4B2DB0502}" type="datetimeFigureOut">
              <a:rPr lang="en-US" smtClean="0"/>
              <a:t>3/3/2017</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25E0791D-FA9A-44D6-BC01-586983A86F9F}" type="slidenum">
              <a:rPr lang="en-US" smtClean="0"/>
              <a:t>‹#›</a:t>
            </a:fld>
            <a:endParaRPr lang="en-US"/>
          </a:p>
        </p:txBody>
      </p:sp>
    </p:spTree>
    <p:extLst>
      <p:ext uri="{BB962C8B-B14F-4D97-AF65-F5344CB8AC3E}">
        <p14:creationId xmlns:p14="http://schemas.microsoft.com/office/powerpoint/2010/main" val="2410748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numCol="1"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numCol="1"/>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numCol="1"/>
          <a:lstStyle/>
          <a:p>
            <a:fld id="{4773D10C-8F5A-497D-9C74-68C4B2DB0502}" type="datetimeFigureOut">
              <a:rPr lang="en-US" smtClean="0"/>
              <a:t>3/3/2017</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25E0791D-FA9A-44D6-BC01-586983A86F9F}" type="slidenum">
              <a:rPr lang="en-US" smtClean="0"/>
              <a:t>‹#›</a:t>
            </a:fld>
            <a:endParaRPr lang="en-US"/>
          </a:p>
        </p:txBody>
      </p:sp>
    </p:spTree>
    <p:extLst>
      <p:ext uri="{BB962C8B-B14F-4D97-AF65-F5344CB8AC3E}">
        <p14:creationId xmlns:p14="http://schemas.microsoft.com/office/powerpoint/2010/main" val="2566154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numCol="1"/>
          <a:lstStyle/>
          <a:p>
            <a:fld id="{4773D10C-8F5A-497D-9C74-68C4B2DB0502}" type="datetimeFigureOut">
              <a:rPr lang="en-US" smtClean="0"/>
              <a:t>3/3/2017</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25E0791D-FA9A-44D6-BC01-586983A86F9F}" type="slidenum">
              <a:rPr lang="en-US" smtClean="0"/>
              <a:t>‹#›</a:t>
            </a:fld>
            <a:endParaRPr lang="en-US"/>
          </a:p>
        </p:txBody>
      </p:sp>
    </p:spTree>
    <p:extLst>
      <p:ext uri="{BB962C8B-B14F-4D97-AF65-F5344CB8AC3E}">
        <p14:creationId xmlns:p14="http://schemas.microsoft.com/office/powerpoint/2010/main" val="1074127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numCol="1"/>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numCol="1"/>
          <a:lstStyle/>
          <a:p>
            <a:fld id="{4773D10C-8F5A-497D-9C74-68C4B2DB0502}" type="datetimeFigureOut">
              <a:rPr lang="en-US" smtClean="0"/>
              <a:t>3/3/2017</a:t>
            </a:fld>
            <a:endParaRPr lang="en-US"/>
          </a:p>
        </p:txBody>
      </p:sp>
      <p:sp>
        <p:nvSpPr>
          <p:cNvPr id="8" name="Footer Placeholder 7"/>
          <p:cNvSpPr>
            <a:spLocks noGrp="1"/>
          </p:cNvSpPr>
          <p:nvPr>
            <p:ph type="ftr" sz="quarter" idx="11"/>
          </p:nvPr>
        </p:nvSpPr>
        <p:spPr/>
        <p:txBody>
          <a:bodyPr numCol="1"/>
          <a:lstStyle/>
          <a:p>
            <a:endParaRPr lang="en-US"/>
          </a:p>
        </p:txBody>
      </p:sp>
      <p:sp>
        <p:nvSpPr>
          <p:cNvPr id="9" name="Slide Number Placeholder 8"/>
          <p:cNvSpPr>
            <a:spLocks noGrp="1"/>
          </p:cNvSpPr>
          <p:nvPr>
            <p:ph type="sldNum" sz="quarter" idx="12"/>
          </p:nvPr>
        </p:nvSpPr>
        <p:spPr/>
        <p:txBody>
          <a:bodyPr numCol="1"/>
          <a:lstStyle/>
          <a:p>
            <a:fld id="{25E0791D-FA9A-44D6-BC01-586983A86F9F}" type="slidenum">
              <a:rPr lang="en-US" smtClean="0"/>
              <a:t>‹#›</a:t>
            </a:fld>
            <a:endParaRPr lang="en-US"/>
          </a:p>
        </p:txBody>
      </p:sp>
    </p:spTree>
    <p:extLst>
      <p:ext uri="{BB962C8B-B14F-4D97-AF65-F5344CB8AC3E}">
        <p14:creationId xmlns:p14="http://schemas.microsoft.com/office/powerpoint/2010/main" val="2882459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Date Placeholder 2"/>
          <p:cNvSpPr>
            <a:spLocks noGrp="1"/>
          </p:cNvSpPr>
          <p:nvPr>
            <p:ph type="dt" sz="half" idx="10"/>
          </p:nvPr>
        </p:nvSpPr>
        <p:spPr/>
        <p:txBody>
          <a:bodyPr numCol="1"/>
          <a:lstStyle/>
          <a:p>
            <a:fld id="{4773D10C-8F5A-497D-9C74-68C4B2DB0502}" type="datetimeFigureOut">
              <a:rPr lang="en-US" smtClean="0"/>
              <a:t>3/3/2017</a:t>
            </a:fld>
            <a:endParaRPr lang="en-US"/>
          </a:p>
        </p:txBody>
      </p:sp>
      <p:sp>
        <p:nvSpPr>
          <p:cNvPr id="4" name="Footer Placeholder 3"/>
          <p:cNvSpPr>
            <a:spLocks noGrp="1"/>
          </p:cNvSpPr>
          <p:nvPr>
            <p:ph type="ftr" sz="quarter" idx="11"/>
          </p:nvPr>
        </p:nvSpPr>
        <p:spPr/>
        <p:txBody>
          <a:bodyPr numCol="1"/>
          <a:lstStyle/>
          <a:p>
            <a:endParaRPr lang="en-US"/>
          </a:p>
        </p:txBody>
      </p:sp>
      <p:sp>
        <p:nvSpPr>
          <p:cNvPr id="5" name="Slide Number Placeholder 4"/>
          <p:cNvSpPr>
            <a:spLocks noGrp="1"/>
          </p:cNvSpPr>
          <p:nvPr>
            <p:ph type="sldNum" sz="quarter" idx="12"/>
          </p:nvPr>
        </p:nvSpPr>
        <p:spPr/>
        <p:txBody>
          <a:bodyPr numCol="1"/>
          <a:lstStyle/>
          <a:p>
            <a:fld id="{25E0791D-FA9A-44D6-BC01-586983A86F9F}" type="slidenum">
              <a:rPr lang="en-US" smtClean="0"/>
              <a:t>‹#›</a:t>
            </a:fld>
            <a:endParaRPr lang="en-US"/>
          </a:p>
        </p:txBody>
      </p:sp>
    </p:spTree>
    <p:extLst>
      <p:ext uri="{BB962C8B-B14F-4D97-AF65-F5344CB8AC3E}">
        <p14:creationId xmlns:p14="http://schemas.microsoft.com/office/powerpoint/2010/main" val="2651153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4773D10C-8F5A-497D-9C74-68C4B2DB0502}" type="datetimeFigureOut">
              <a:rPr lang="en-US" smtClean="0"/>
              <a:t>3/3/2017</a:t>
            </a:fld>
            <a:endParaRPr lang="en-US"/>
          </a:p>
        </p:txBody>
      </p:sp>
      <p:sp>
        <p:nvSpPr>
          <p:cNvPr id="3" name="Footer Placeholder 2"/>
          <p:cNvSpPr>
            <a:spLocks noGrp="1"/>
          </p:cNvSpPr>
          <p:nvPr>
            <p:ph type="ftr" sz="quarter" idx="11"/>
          </p:nvPr>
        </p:nvSpPr>
        <p:spPr/>
        <p:txBody>
          <a:bodyPr numCol="1"/>
          <a:lstStyle/>
          <a:p>
            <a:endParaRPr lang="en-US"/>
          </a:p>
        </p:txBody>
      </p:sp>
      <p:sp>
        <p:nvSpPr>
          <p:cNvPr id="4" name="Slide Number Placeholder 3"/>
          <p:cNvSpPr>
            <a:spLocks noGrp="1"/>
          </p:cNvSpPr>
          <p:nvPr>
            <p:ph type="sldNum" sz="quarter" idx="12"/>
          </p:nvPr>
        </p:nvSpPr>
        <p:spPr/>
        <p:txBody>
          <a:bodyPr numCol="1"/>
          <a:lstStyle/>
          <a:p>
            <a:fld id="{25E0791D-FA9A-44D6-BC01-586983A86F9F}" type="slidenum">
              <a:rPr lang="en-US" smtClean="0"/>
              <a:t>‹#›</a:t>
            </a:fld>
            <a:endParaRPr lang="en-US"/>
          </a:p>
        </p:txBody>
      </p:sp>
    </p:spTree>
    <p:extLst>
      <p:ext uri="{BB962C8B-B14F-4D97-AF65-F5344CB8AC3E}">
        <p14:creationId xmlns:p14="http://schemas.microsoft.com/office/powerpoint/2010/main" val="2931528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numCol="1"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numCol="1"/>
          <a:lstStyle/>
          <a:p>
            <a:fld id="{4773D10C-8F5A-497D-9C74-68C4B2DB0502}" type="datetimeFigureOut">
              <a:rPr lang="en-US" smtClean="0"/>
              <a:t>3/3/2017</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25E0791D-FA9A-44D6-BC01-586983A86F9F}" type="slidenum">
              <a:rPr lang="en-US" smtClean="0"/>
              <a:t>‹#›</a:t>
            </a:fld>
            <a:endParaRPr lang="en-US"/>
          </a:p>
        </p:txBody>
      </p:sp>
    </p:spTree>
    <p:extLst>
      <p:ext uri="{BB962C8B-B14F-4D97-AF65-F5344CB8AC3E}">
        <p14:creationId xmlns:p14="http://schemas.microsoft.com/office/powerpoint/2010/main" val="215242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numCol="1"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numCol="1"/>
          <a:lstStyle/>
          <a:p>
            <a:fld id="{4773D10C-8F5A-497D-9C74-68C4B2DB0502}" type="datetimeFigureOut">
              <a:rPr lang="en-US" smtClean="0"/>
              <a:t>3/3/2017</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25E0791D-FA9A-44D6-BC01-586983A86F9F}" type="slidenum">
              <a:rPr lang="en-US" smtClean="0"/>
              <a:t>‹#›</a:t>
            </a:fld>
            <a:endParaRPr lang="en-US"/>
          </a:p>
        </p:txBody>
      </p:sp>
    </p:spTree>
    <p:extLst>
      <p:ext uri="{BB962C8B-B14F-4D97-AF65-F5344CB8AC3E}">
        <p14:creationId xmlns:p14="http://schemas.microsoft.com/office/powerpoint/2010/main" val="390410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numCol="1"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4773D10C-8F5A-497D-9C74-68C4B2DB0502}" type="datetimeFigureOut">
              <a:rPr lang="en-US" smtClean="0"/>
              <a:t>3/3/2017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25E0791D-FA9A-44D6-BC01-586983A86F9F}" type="slidenum">
              <a:rPr lang="en-US" smtClean="0"/>
              <a:t>‹#›</a:t>
            </a:fld>
            <a:endParaRPr lang="en-US"/>
          </a:p>
        </p:txBody>
      </p:sp>
    </p:spTree>
    <p:extLst>
      <p:ext uri="{BB962C8B-B14F-4D97-AF65-F5344CB8AC3E}">
        <p14:creationId xmlns:p14="http://schemas.microsoft.com/office/powerpoint/2010/main" val="3674342746"/>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cew.georgetown.edu/wp-content/uploads/2014/11/Certificates.ExecutiveSummary.071712.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insidehighered.com/news/2016/10/12/stackable-credential-pathways-can-lead-short-term-certificates-questionable-valu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ihopelab.com/publications/Wisconsin_hope_lab_hungry_to_learn.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nerdwallet.com/blog/loans/student-loans/pell-grant-lifetime-maximu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edpolicyinca.org/blog/what-economic-value-community-college-degrees-and-certificate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cte.ed.gov/initiatives/career-pathways-systems"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hyperlink" Target="http://www.ppic.org/content/pubs/report/R_1216SMR.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hyperlink" Target="bit.ly/CodeAlignmentPilot"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0.png"/><Relationship Id="rId2" Type="http://schemas.microsoft.com/office/2014/relationships/chartEx" Target="../charts/chartEx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caguidedpathways.org/resources/"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doingwhatmatters.cccco.edu/StrongWorkforce.aspx"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doingwhatmatters.cccco.edu/StrongWorkforce/LMILibrary.aspx"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dwmshowcase.com/lmilibrary/documents/COE-Regional-Labor-Mkt-Assmt-Sacramento-web.pd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hyperlink" Target="https://foundationccc.org/what-we-do/workforce-development/here-to-career-mobile-app" TargetMode="External"/><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alarysurfer.cccco.edu/SalarySurfer.aspx"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doingwhatmatters.cccco.edu/LaunchBoard.aspx" TargetMode="External"/><Relationship Id="rId2" Type="http://schemas.openxmlformats.org/officeDocument/2006/relationships/hyperlink" Target="bit.ly/ctedataunlocked2017" TargetMode="External"/><Relationship Id="rId1" Type="http://schemas.openxmlformats.org/officeDocument/2006/relationships/slideLayout" Target="../slideLayouts/slideLayout2.xml"/><Relationship Id="rId5" Type="http://schemas.openxmlformats.org/officeDocument/2006/relationships/hyperlink" Target="bit.ly/CodeAlignmentPilot" TargetMode="External"/><Relationship Id="rId4" Type="http://schemas.openxmlformats.org/officeDocument/2006/relationships/hyperlink" Target="Caguidedpathway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691022"/>
            <a:ext cx="10865519" cy="3870704"/>
          </a:xfrm>
        </p:spPr>
        <p:txBody>
          <a:bodyPr numCol="1">
            <a:normAutofit/>
          </a:bodyPr>
          <a:lstStyle/>
          <a:p>
            <a:pPr algn="ctr"/>
            <a:r>
              <a:rPr lang="en-US" sz="6000" b="1" dirty="0">
                <a:solidFill>
                  <a:schemeClr val="accent1"/>
                </a:solidFill>
                <a:latin typeface="Cambria" panose="02040503050406030204" pitchFamily="18" charset="0"/>
              </a:rPr>
              <a:t>CTE Data Unlocked: </a:t>
            </a:r>
            <a:br>
              <a:rPr lang="en-US" sz="6000" b="1" dirty="0">
                <a:solidFill>
                  <a:schemeClr val="accent1"/>
                </a:solidFill>
                <a:latin typeface="Cambria" panose="02040503050406030204" pitchFamily="18" charset="0"/>
              </a:rPr>
            </a:br>
            <a:r>
              <a:rPr lang="en-US" sz="6000" b="1" dirty="0">
                <a:solidFill>
                  <a:schemeClr val="accent1"/>
                </a:solidFill>
                <a:latin typeface="Cambria" panose="02040503050406030204" pitchFamily="18" charset="0"/>
              </a:rPr>
              <a:t>Tools for Growing Enrollment and Strengthening </a:t>
            </a:r>
            <a:br>
              <a:rPr lang="en-US" sz="6000" b="1" dirty="0">
                <a:solidFill>
                  <a:schemeClr val="accent1"/>
                </a:solidFill>
                <a:latin typeface="Cambria" panose="02040503050406030204" pitchFamily="18" charset="0"/>
              </a:rPr>
            </a:br>
            <a:r>
              <a:rPr lang="en-US" sz="6000" b="1" dirty="0">
                <a:solidFill>
                  <a:schemeClr val="accent1"/>
                </a:solidFill>
                <a:latin typeface="Cambria" panose="02040503050406030204" pitchFamily="18" charset="0"/>
              </a:rPr>
              <a:t>CTE Pathways</a:t>
            </a:r>
            <a:endParaRPr lang="en-US" sz="6000" dirty="0">
              <a:solidFill>
                <a:schemeClr val="accent1"/>
              </a:solidFill>
              <a:latin typeface="Cambria" panose="02040503050406030204" pitchFamily="18" charset="0"/>
            </a:endParaRPr>
          </a:p>
        </p:txBody>
      </p:sp>
      <p:sp>
        <p:nvSpPr>
          <p:cNvPr id="3" name="TextBox 2"/>
          <p:cNvSpPr txBox="1"/>
          <p:nvPr/>
        </p:nvSpPr>
        <p:spPr>
          <a:xfrm>
            <a:off x="2497541" y="5085347"/>
            <a:ext cx="8844228" cy="830997"/>
          </a:xfrm>
          <a:prstGeom prst="rect">
            <a:avLst/>
          </a:prstGeom>
          <a:noFill/>
        </p:spPr>
        <p:txBody>
          <a:bodyPr wrap="square" numCol="1" rtlCol="0">
            <a:spAutoFit/>
          </a:bodyPr>
          <a:lstStyle/>
          <a:p>
            <a:pPr algn="r"/>
            <a:r>
              <a:rPr lang="en-US" sz="2400" dirty="0">
                <a:solidFill>
                  <a:srgbClr val="0070C0"/>
                </a:solidFill>
                <a:latin typeface="Cambria" panose="02040503050406030204" pitchFamily="18" charset="0"/>
              </a:rPr>
              <a:t>Kathy Booth, WestEd</a:t>
            </a:r>
          </a:p>
          <a:p>
            <a:pPr algn="r"/>
            <a:r>
              <a:rPr lang="en-US" sz="2400" dirty="0">
                <a:solidFill>
                  <a:srgbClr val="0070C0"/>
                </a:solidFill>
                <a:latin typeface="Cambria" panose="02040503050406030204" pitchFamily="18" charset="0"/>
              </a:rPr>
              <a:t>March 3, 2017</a:t>
            </a:r>
          </a:p>
        </p:txBody>
      </p:sp>
      <p:sp>
        <p:nvSpPr>
          <p:cNvPr id="4" name="TextBox 3"/>
          <p:cNvSpPr txBox="1"/>
          <p:nvPr/>
        </p:nvSpPr>
        <p:spPr>
          <a:xfrm>
            <a:off x="5064794" y="6153150"/>
            <a:ext cx="6276975" cy="369332"/>
          </a:xfrm>
          <a:prstGeom prst="rect">
            <a:avLst/>
          </a:prstGeom>
          <a:noFill/>
        </p:spPr>
        <p:txBody>
          <a:bodyPr wrap="square" rtlCol="0">
            <a:spAutoFit/>
          </a:bodyPr>
          <a:lstStyle/>
          <a:p>
            <a:pPr algn="r"/>
            <a:r>
              <a:rPr lang="en-US" dirty="0">
                <a:solidFill>
                  <a:schemeClr val="accent1">
                    <a:lumMod val="60000"/>
                    <a:lumOff val="40000"/>
                  </a:schemeClr>
                </a:solidFill>
                <a:latin typeface="Cambria" panose="02040503050406030204" pitchFamily="18" charset="0"/>
              </a:rPr>
              <a:t>Access this presentation at: bit.ly/ctedataunlocked2017</a:t>
            </a:r>
          </a:p>
        </p:txBody>
      </p:sp>
    </p:spTree>
    <p:extLst>
      <p:ext uri="{BB962C8B-B14F-4D97-AF65-F5344CB8AC3E}">
        <p14:creationId xmlns:p14="http://schemas.microsoft.com/office/powerpoint/2010/main" val="1698684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3611936"/>
            <a:ext cx="11183112" cy="2318583"/>
          </a:xfrm>
          <a:prstGeom prst="rect">
            <a:avLst/>
          </a:prstGeom>
          <a:noFill/>
        </p:spPr>
        <p:txBody>
          <a:bodyPr wrap="square" rtlCol="0">
            <a:spAutoFit/>
          </a:bodyPr>
          <a:lstStyle/>
          <a:p>
            <a:pPr marL="457200" lvl="0" indent="-457200">
              <a:lnSpc>
                <a:spcPct val="90000"/>
              </a:lnSpc>
              <a:spcBef>
                <a:spcPts val="1000"/>
              </a:spcBef>
              <a:spcAft>
                <a:spcPts val="1200"/>
              </a:spcAft>
              <a:buFont typeface="Arial" panose="020B0604020202020204" pitchFamily="34" charset="0"/>
              <a:buChar char="•"/>
            </a:pPr>
            <a:r>
              <a:rPr lang="en-US" sz="2400" dirty="0">
                <a:solidFill>
                  <a:schemeClr val="tx2"/>
                </a:solidFill>
                <a:latin typeface="Cambria" panose="02040503050406030204" pitchFamily="18" charset="0"/>
              </a:rPr>
              <a:t>The biggest opportunities for growth in community college enrollments are with </a:t>
            </a:r>
            <a:r>
              <a:rPr lang="en-US" sz="2400" b="1" i="1" dirty="0">
                <a:solidFill>
                  <a:schemeClr val="accent1"/>
                </a:solidFill>
                <a:latin typeface="Cambria" panose="02040503050406030204" pitchFamily="18" charset="0"/>
              </a:rPr>
              <a:t>adult learners</a:t>
            </a:r>
            <a:r>
              <a:rPr lang="en-US" sz="2400" dirty="0">
                <a:solidFill>
                  <a:schemeClr val="tx2"/>
                </a:solidFill>
                <a:latin typeface="Cambria" panose="02040503050406030204" pitchFamily="18" charset="0"/>
              </a:rPr>
              <a:t>—who tend to enroll in short-term programs </a:t>
            </a:r>
          </a:p>
          <a:p>
            <a:pPr marL="457200" lvl="0" indent="-457200">
              <a:lnSpc>
                <a:spcPct val="90000"/>
              </a:lnSpc>
              <a:spcBef>
                <a:spcPts val="1000"/>
              </a:spcBef>
              <a:spcAft>
                <a:spcPts val="1200"/>
              </a:spcAft>
              <a:buFont typeface="Arial" panose="020B0604020202020204" pitchFamily="34" charset="0"/>
              <a:buChar char="•"/>
            </a:pPr>
            <a:r>
              <a:rPr lang="en-US" sz="2400" dirty="0">
                <a:solidFill>
                  <a:schemeClr val="tx2"/>
                </a:solidFill>
                <a:latin typeface="Cambria" panose="02040503050406030204" pitchFamily="18" charset="0"/>
              </a:rPr>
              <a:t>Our college </a:t>
            </a:r>
            <a:r>
              <a:rPr lang="en-US" sz="2400" b="1" i="1" dirty="0">
                <a:solidFill>
                  <a:schemeClr val="accent1"/>
                </a:solidFill>
                <a:latin typeface="Cambria" panose="02040503050406030204" pitchFamily="18" charset="0"/>
              </a:rPr>
              <a:t>structures and initiatives </a:t>
            </a:r>
            <a:r>
              <a:rPr lang="en-US" sz="2400" dirty="0">
                <a:solidFill>
                  <a:schemeClr val="tx2"/>
                </a:solidFill>
                <a:latin typeface="Cambria" panose="02040503050406030204" pitchFamily="18" charset="0"/>
              </a:rPr>
              <a:t>are not set up to support adult learners </a:t>
            </a:r>
          </a:p>
          <a:p>
            <a:pPr marL="457200" lvl="0" indent="-457200">
              <a:lnSpc>
                <a:spcPct val="90000"/>
              </a:lnSpc>
              <a:spcBef>
                <a:spcPts val="1000"/>
              </a:spcBef>
              <a:spcAft>
                <a:spcPts val="1200"/>
              </a:spcAft>
              <a:buFont typeface="Arial" panose="020B0604020202020204" pitchFamily="34" charset="0"/>
              <a:buChar char="•"/>
            </a:pPr>
            <a:r>
              <a:rPr lang="en-US" sz="2400" dirty="0">
                <a:solidFill>
                  <a:schemeClr val="tx2"/>
                </a:solidFill>
                <a:latin typeface="Cambria" panose="02040503050406030204" pitchFamily="18" charset="0"/>
              </a:rPr>
              <a:t>We need to provide options that </a:t>
            </a:r>
            <a:r>
              <a:rPr lang="en-US" sz="2400" b="1" i="1" dirty="0">
                <a:solidFill>
                  <a:schemeClr val="accent1"/>
                </a:solidFill>
                <a:latin typeface="Cambria" panose="02040503050406030204" pitchFamily="18" charset="0"/>
              </a:rPr>
              <a:t>work for both </a:t>
            </a:r>
            <a:r>
              <a:rPr lang="en-US" sz="2400" dirty="0">
                <a:solidFill>
                  <a:schemeClr val="tx2"/>
                </a:solidFill>
                <a:latin typeface="Cambria" panose="02040503050406030204" pitchFamily="18" charset="0"/>
              </a:rPr>
              <a:t>short-term advancement as well as opportunities for more comprehensive education</a:t>
            </a:r>
          </a:p>
        </p:txBody>
      </p:sp>
      <p:pic>
        <p:nvPicPr>
          <p:cNvPr id="9" name="Picture 4" descr="Image result for image high school stud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185562" cy="2787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image older stu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023553" y="0"/>
            <a:ext cx="4168447" cy="27876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adult male esl student"/>
          <p:cNvPicPr>
            <a:picLocks noChangeAspect="1" noChangeArrowheads="1"/>
          </p:cNvPicPr>
          <p:nvPr/>
        </p:nvPicPr>
        <p:blipFill rotWithShape="1">
          <a:blip r:embed="rId4">
            <a:extLst>
              <a:ext uri="{28A0092B-C50C-407E-A947-70E740481C1C}">
                <a14:useLocalDpi xmlns:a14="http://schemas.microsoft.com/office/drawing/2010/main" val="0"/>
              </a:ext>
            </a:extLst>
          </a:blip>
          <a:srcRect t="956" r="40370" b="657"/>
          <a:stretch/>
        </p:blipFill>
        <p:spPr bwMode="auto">
          <a:xfrm>
            <a:off x="4185562" y="0"/>
            <a:ext cx="3975799" cy="2811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92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045" y="1465515"/>
            <a:ext cx="10515600" cy="4351338"/>
          </a:xfrm>
        </p:spPr>
        <p:txBody>
          <a:bodyPr>
            <a:normAutofit lnSpcReduction="10000"/>
          </a:bodyPr>
          <a:lstStyle/>
          <a:p>
            <a:pPr marL="0" indent="0" algn="ctr">
              <a:buNone/>
            </a:pPr>
            <a:r>
              <a:rPr lang="en-US" sz="8000" b="1" dirty="0">
                <a:solidFill>
                  <a:schemeClr val="accent1"/>
                </a:solidFill>
                <a:latin typeface="Cambria" panose="02040503050406030204" pitchFamily="18" charset="0"/>
              </a:rPr>
              <a:t>Downside of the Churn Model #2: </a:t>
            </a:r>
            <a:r>
              <a:rPr lang="en-US" sz="8000" dirty="0">
                <a:solidFill>
                  <a:schemeClr val="accent1"/>
                </a:solidFill>
                <a:latin typeface="Cambria" panose="02040503050406030204" pitchFamily="18" charset="0"/>
              </a:rPr>
              <a:t>Progress is Not Rewarded</a:t>
            </a:r>
          </a:p>
        </p:txBody>
      </p:sp>
    </p:spTree>
    <p:extLst>
      <p:ext uri="{BB962C8B-B14F-4D97-AF65-F5344CB8AC3E}">
        <p14:creationId xmlns:p14="http://schemas.microsoft.com/office/powerpoint/2010/main" val="1138296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423" y="777922"/>
            <a:ext cx="10803556" cy="5414330"/>
          </a:xfrm>
        </p:spPr>
        <p:txBody>
          <a:bodyPr>
            <a:normAutofit/>
          </a:bodyPr>
          <a:lstStyle/>
          <a:p>
            <a:pPr marL="0" indent="0">
              <a:buNone/>
            </a:pPr>
            <a:r>
              <a:rPr lang="en-US" sz="5200" b="1" dirty="0">
                <a:solidFill>
                  <a:schemeClr val="accent1">
                    <a:lumMod val="75000"/>
                  </a:schemeClr>
                </a:solidFill>
                <a:latin typeface="Cambria" panose="02040503050406030204" pitchFamily="18" charset="0"/>
              </a:rPr>
              <a:t>Pop Quiz: </a:t>
            </a:r>
          </a:p>
          <a:p>
            <a:pPr marL="0" indent="0">
              <a:buNone/>
            </a:pPr>
            <a:r>
              <a:rPr lang="en-US" sz="5200" b="1" dirty="0">
                <a:solidFill>
                  <a:schemeClr val="accent1">
                    <a:lumMod val="75000"/>
                  </a:schemeClr>
                </a:solidFill>
                <a:latin typeface="Cambria" panose="02040503050406030204" pitchFamily="18" charset="0"/>
              </a:rPr>
              <a:t>Are our students making progress?</a:t>
            </a:r>
          </a:p>
          <a:p>
            <a:pPr marL="0" indent="0">
              <a:buNone/>
            </a:pPr>
            <a:endParaRPr lang="en-US" sz="1200" dirty="0"/>
          </a:p>
          <a:p>
            <a:pPr marL="0" indent="0" algn="ctr">
              <a:buNone/>
            </a:pPr>
            <a:r>
              <a:rPr lang="en-US" dirty="0">
                <a:latin typeface="Cambria" panose="02040503050406030204" pitchFamily="18" charset="0"/>
              </a:rPr>
              <a:t>How many units attempted in the California Community College system were not degree/certificate-applicable or transferable? </a:t>
            </a:r>
            <a:endParaRPr lang="en-US" dirty="0">
              <a:solidFill>
                <a:srgbClr val="FF0000"/>
              </a:solidFill>
              <a:latin typeface="Cambria" panose="02040503050406030204" pitchFamily="18" charset="0"/>
            </a:endParaRPr>
          </a:p>
          <a:p>
            <a:pPr marL="0" indent="0">
              <a:buNone/>
            </a:pPr>
            <a:r>
              <a:rPr lang="en-US" dirty="0"/>
              <a:t>   </a:t>
            </a:r>
          </a:p>
          <a:p>
            <a:pPr marL="0" indent="0" algn="ctr">
              <a:buNone/>
            </a:pPr>
            <a:r>
              <a:rPr lang="en-US" sz="9600" dirty="0">
                <a:solidFill>
                  <a:srgbClr val="FF0000"/>
                </a:solidFill>
              </a:rPr>
              <a:t>15%</a:t>
            </a:r>
          </a:p>
          <a:p>
            <a:endParaRPr lang="en-US" dirty="0"/>
          </a:p>
          <a:p>
            <a:endParaRPr lang="en-US" dirty="0"/>
          </a:p>
          <a:p>
            <a:pPr marL="0" indent="0">
              <a:buNone/>
            </a:pPr>
            <a:endParaRPr lang="en-US" sz="2000" i="1" dirty="0">
              <a:latin typeface="Cambria" panose="02040503050406030204" pitchFamily="18" charset="0"/>
            </a:endParaRPr>
          </a:p>
        </p:txBody>
      </p:sp>
      <p:sp>
        <p:nvSpPr>
          <p:cNvPr id="5" name="TextBox 4"/>
          <p:cNvSpPr txBox="1"/>
          <p:nvPr/>
        </p:nvSpPr>
        <p:spPr>
          <a:xfrm>
            <a:off x="5903494" y="6192252"/>
            <a:ext cx="5646821" cy="307777"/>
          </a:xfrm>
          <a:prstGeom prst="rect">
            <a:avLst/>
          </a:prstGeom>
          <a:noFill/>
        </p:spPr>
        <p:txBody>
          <a:bodyPr wrap="square" rtlCol="0">
            <a:spAutoFit/>
          </a:bodyPr>
          <a:lstStyle/>
          <a:p>
            <a:pPr algn="r"/>
            <a:r>
              <a:rPr lang="en-US" sz="1400" i="1" dirty="0">
                <a:latin typeface="Cambria" panose="02040503050406030204" pitchFamily="18" charset="0"/>
              </a:rPr>
              <a:t>RP Group Analysis of students enrolled in 2015-16</a:t>
            </a:r>
          </a:p>
        </p:txBody>
      </p:sp>
    </p:spTree>
    <p:extLst>
      <p:ext uri="{BB962C8B-B14F-4D97-AF65-F5344CB8AC3E}">
        <p14:creationId xmlns:p14="http://schemas.microsoft.com/office/powerpoint/2010/main" val="164503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423" y="777922"/>
            <a:ext cx="10803556" cy="5414330"/>
          </a:xfrm>
        </p:spPr>
        <p:txBody>
          <a:bodyPr>
            <a:normAutofit/>
          </a:bodyPr>
          <a:lstStyle/>
          <a:p>
            <a:pPr marL="0" indent="0">
              <a:buNone/>
            </a:pPr>
            <a:r>
              <a:rPr lang="en-US" sz="5200" b="1" dirty="0">
                <a:solidFill>
                  <a:schemeClr val="accent1">
                    <a:lumMod val="75000"/>
                  </a:schemeClr>
                </a:solidFill>
                <a:latin typeface="Cambria" panose="02040503050406030204" pitchFamily="18" charset="0"/>
              </a:rPr>
              <a:t>Pop Quiz: </a:t>
            </a:r>
          </a:p>
          <a:p>
            <a:pPr marL="0" indent="0">
              <a:buNone/>
            </a:pPr>
            <a:r>
              <a:rPr lang="en-US" sz="5200" b="1" dirty="0">
                <a:solidFill>
                  <a:schemeClr val="accent1">
                    <a:lumMod val="75000"/>
                  </a:schemeClr>
                </a:solidFill>
                <a:latin typeface="Cambria" panose="02040503050406030204" pitchFamily="18" charset="0"/>
              </a:rPr>
              <a:t>Are our students making progress?</a:t>
            </a:r>
          </a:p>
          <a:p>
            <a:pPr marL="0" indent="0">
              <a:buNone/>
            </a:pPr>
            <a:endParaRPr lang="en-US" sz="1200" dirty="0"/>
          </a:p>
          <a:p>
            <a:pPr marL="0" indent="0" algn="ctr">
              <a:buNone/>
            </a:pPr>
            <a:r>
              <a:rPr lang="en-US" dirty="0">
                <a:latin typeface="Cambria" panose="02040503050406030204" pitchFamily="18" charset="0"/>
              </a:rPr>
              <a:t>How long, on average, does it take students to transfer? </a:t>
            </a:r>
            <a:endParaRPr lang="en-US" dirty="0">
              <a:solidFill>
                <a:srgbClr val="FF0000"/>
              </a:solidFill>
              <a:latin typeface="Cambria" panose="02040503050406030204" pitchFamily="18" charset="0"/>
            </a:endParaRPr>
          </a:p>
          <a:p>
            <a:pPr marL="0" indent="0">
              <a:buNone/>
            </a:pPr>
            <a:r>
              <a:rPr lang="en-US" dirty="0"/>
              <a:t>   </a:t>
            </a:r>
          </a:p>
          <a:p>
            <a:pPr marL="0" indent="0" algn="ctr">
              <a:buNone/>
            </a:pPr>
            <a:r>
              <a:rPr lang="en-US" sz="9600" dirty="0">
                <a:solidFill>
                  <a:srgbClr val="FF0000"/>
                </a:solidFill>
              </a:rPr>
              <a:t>4 years</a:t>
            </a:r>
          </a:p>
          <a:p>
            <a:endParaRPr lang="en-US" dirty="0"/>
          </a:p>
          <a:p>
            <a:endParaRPr lang="en-US" dirty="0"/>
          </a:p>
          <a:p>
            <a:pPr marL="0" indent="0">
              <a:buNone/>
            </a:pPr>
            <a:endParaRPr lang="en-US" sz="2000" i="1" dirty="0">
              <a:latin typeface="Cambria" panose="02040503050406030204" pitchFamily="18" charset="0"/>
            </a:endParaRPr>
          </a:p>
        </p:txBody>
      </p:sp>
      <p:sp>
        <p:nvSpPr>
          <p:cNvPr id="5" name="TextBox 4"/>
          <p:cNvSpPr txBox="1"/>
          <p:nvPr/>
        </p:nvSpPr>
        <p:spPr>
          <a:xfrm>
            <a:off x="5903494" y="6192252"/>
            <a:ext cx="5646821" cy="307777"/>
          </a:xfrm>
          <a:prstGeom prst="rect">
            <a:avLst/>
          </a:prstGeom>
          <a:noFill/>
        </p:spPr>
        <p:txBody>
          <a:bodyPr wrap="square" rtlCol="0">
            <a:spAutoFit/>
          </a:bodyPr>
          <a:lstStyle/>
          <a:p>
            <a:pPr algn="r"/>
            <a:r>
              <a:rPr lang="en-US" sz="1400" i="1" dirty="0">
                <a:latin typeface="Cambria" panose="02040503050406030204" pitchFamily="18" charset="0"/>
              </a:rPr>
              <a:t>RP Group Analysis of students enrolled in 2015-16</a:t>
            </a:r>
          </a:p>
        </p:txBody>
      </p:sp>
    </p:spTree>
    <p:extLst>
      <p:ext uri="{BB962C8B-B14F-4D97-AF65-F5344CB8AC3E}">
        <p14:creationId xmlns:p14="http://schemas.microsoft.com/office/powerpoint/2010/main" val="13253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423" y="777922"/>
            <a:ext cx="10803556" cy="5414330"/>
          </a:xfrm>
        </p:spPr>
        <p:txBody>
          <a:bodyPr>
            <a:normAutofit/>
          </a:bodyPr>
          <a:lstStyle/>
          <a:p>
            <a:pPr marL="0" indent="0">
              <a:buNone/>
            </a:pPr>
            <a:r>
              <a:rPr lang="en-US" sz="5200" b="1" dirty="0">
                <a:solidFill>
                  <a:schemeClr val="accent1">
                    <a:lumMod val="75000"/>
                  </a:schemeClr>
                </a:solidFill>
                <a:latin typeface="Cambria" panose="02040503050406030204" pitchFamily="18" charset="0"/>
              </a:rPr>
              <a:t>Pop Quiz: </a:t>
            </a:r>
          </a:p>
          <a:p>
            <a:pPr marL="0" indent="0">
              <a:buNone/>
            </a:pPr>
            <a:r>
              <a:rPr lang="en-US" sz="5200" b="1" dirty="0">
                <a:solidFill>
                  <a:schemeClr val="accent1">
                    <a:lumMod val="75000"/>
                  </a:schemeClr>
                </a:solidFill>
                <a:latin typeface="Cambria" panose="02040503050406030204" pitchFamily="18" charset="0"/>
              </a:rPr>
              <a:t>Are our students making progress?</a:t>
            </a:r>
          </a:p>
          <a:p>
            <a:pPr marL="0" indent="0">
              <a:buNone/>
            </a:pPr>
            <a:endParaRPr lang="en-US" sz="1200" dirty="0"/>
          </a:p>
          <a:p>
            <a:pPr marL="0" indent="0" algn="ctr">
              <a:buNone/>
            </a:pPr>
            <a:r>
              <a:rPr lang="en-US" dirty="0">
                <a:latin typeface="Cambria" panose="02040503050406030204" pitchFamily="18" charset="0"/>
              </a:rPr>
              <a:t>How long, on average, does it take students to earn a degree? </a:t>
            </a:r>
            <a:endParaRPr lang="en-US" dirty="0">
              <a:solidFill>
                <a:srgbClr val="FF0000"/>
              </a:solidFill>
              <a:latin typeface="Cambria" panose="02040503050406030204" pitchFamily="18" charset="0"/>
            </a:endParaRPr>
          </a:p>
          <a:p>
            <a:pPr marL="0" indent="0">
              <a:buNone/>
            </a:pPr>
            <a:r>
              <a:rPr lang="en-US" dirty="0"/>
              <a:t>   </a:t>
            </a:r>
          </a:p>
          <a:p>
            <a:pPr marL="0" indent="0" algn="ctr">
              <a:buNone/>
            </a:pPr>
            <a:r>
              <a:rPr lang="en-US" sz="9600" dirty="0">
                <a:solidFill>
                  <a:srgbClr val="FF0000"/>
                </a:solidFill>
              </a:rPr>
              <a:t>5 years</a:t>
            </a:r>
          </a:p>
          <a:p>
            <a:endParaRPr lang="en-US" dirty="0"/>
          </a:p>
          <a:p>
            <a:endParaRPr lang="en-US" dirty="0"/>
          </a:p>
          <a:p>
            <a:pPr marL="0" indent="0">
              <a:buNone/>
            </a:pPr>
            <a:endParaRPr lang="en-US" sz="2000" i="1" dirty="0">
              <a:latin typeface="Cambria" panose="02040503050406030204" pitchFamily="18" charset="0"/>
            </a:endParaRPr>
          </a:p>
        </p:txBody>
      </p:sp>
      <p:sp>
        <p:nvSpPr>
          <p:cNvPr id="5" name="TextBox 4"/>
          <p:cNvSpPr txBox="1"/>
          <p:nvPr/>
        </p:nvSpPr>
        <p:spPr>
          <a:xfrm>
            <a:off x="5903494" y="6192252"/>
            <a:ext cx="5646821" cy="307777"/>
          </a:xfrm>
          <a:prstGeom prst="rect">
            <a:avLst/>
          </a:prstGeom>
          <a:noFill/>
        </p:spPr>
        <p:txBody>
          <a:bodyPr wrap="square" rtlCol="0">
            <a:spAutoFit/>
          </a:bodyPr>
          <a:lstStyle/>
          <a:p>
            <a:pPr algn="r"/>
            <a:r>
              <a:rPr lang="en-US" sz="1400" i="1" dirty="0">
                <a:latin typeface="Cambria" panose="02040503050406030204" pitchFamily="18" charset="0"/>
              </a:rPr>
              <a:t>RP Group Analysis of students enrolled in 2015-16</a:t>
            </a:r>
          </a:p>
        </p:txBody>
      </p:sp>
    </p:spTree>
    <p:extLst>
      <p:ext uri="{BB962C8B-B14F-4D97-AF65-F5344CB8AC3E}">
        <p14:creationId xmlns:p14="http://schemas.microsoft.com/office/powerpoint/2010/main" val="251346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423" y="777922"/>
            <a:ext cx="10803556" cy="5414330"/>
          </a:xfrm>
        </p:spPr>
        <p:txBody>
          <a:bodyPr>
            <a:normAutofit/>
          </a:bodyPr>
          <a:lstStyle/>
          <a:p>
            <a:pPr marL="0" indent="0">
              <a:buNone/>
            </a:pPr>
            <a:r>
              <a:rPr lang="en-US" sz="5200" b="1" dirty="0">
                <a:solidFill>
                  <a:schemeClr val="accent1">
                    <a:lumMod val="75000"/>
                  </a:schemeClr>
                </a:solidFill>
                <a:latin typeface="Cambria" panose="02040503050406030204" pitchFamily="18" charset="0"/>
              </a:rPr>
              <a:t>Pop Quiz: </a:t>
            </a:r>
          </a:p>
          <a:p>
            <a:pPr marL="0" indent="0">
              <a:buNone/>
            </a:pPr>
            <a:r>
              <a:rPr lang="en-US" sz="5200" b="1" dirty="0">
                <a:solidFill>
                  <a:schemeClr val="accent1">
                    <a:lumMod val="75000"/>
                  </a:schemeClr>
                </a:solidFill>
                <a:latin typeface="Cambria" panose="02040503050406030204" pitchFamily="18" charset="0"/>
              </a:rPr>
              <a:t>Are our students making progress?</a:t>
            </a:r>
          </a:p>
          <a:p>
            <a:pPr marL="0" indent="0">
              <a:buNone/>
            </a:pPr>
            <a:endParaRPr lang="en-US" sz="1200" dirty="0"/>
          </a:p>
          <a:p>
            <a:pPr marL="0" indent="0" algn="ctr">
              <a:buNone/>
            </a:pPr>
            <a:r>
              <a:rPr lang="en-US" dirty="0">
                <a:latin typeface="Cambria" panose="02040503050406030204" pitchFamily="18" charset="0"/>
              </a:rPr>
              <a:t>How long, on average, does it take students to earn a certificate? </a:t>
            </a:r>
            <a:endParaRPr lang="en-US" dirty="0">
              <a:solidFill>
                <a:srgbClr val="FF0000"/>
              </a:solidFill>
              <a:latin typeface="Cambria" panose="02040503050406030204" pitchFamily="18" charset="0"/>
            </a:endParaRPr>
          </a:p>
          <a:p>
            <a:pPr marL="0" indent="0">
              <a:buNone/>
            </a:pPr>
            <a:r>
              <a:rPr lang="en-US" dirty="0"/>
              <a:t>   </a:t>
            </a:r>
          </a:p>
          <a:p>
            <a:pPr marL="0" indent="0" algn="ctr">
              <a:buNone/>
            </a:pPr>
            <a:r>
              <a:rPr lang="en-US" sz="9600" dirty="0">
                <a:solidFill>
                  <a:srgbClr val="FF0000"/>
                </a:solidFill>
              </a:rPr>
              <a:t>5 years</a:t>
            </a:r>
          </a:p>
          <a:p>
            <a:endParaRPr lang="en-US" dirty="0"/>
          </a:p>
          <a:p>
            <a:endParaRPr lang="en-US" dirty="0"/>
          </a:p>
          <a:p>
            <a:pPr marL="0" indent="0">
              <a:buNone/>
            </a:pPr>
            <a:endParaRPr lang="en-US" sz="2000" i="1" dirty="0">
              <a:latin typeface="Cambria" panose="02040503050406030204" pitchFamily="18" charset="0"/>
            </a:endParaRPr>
          </a:p>
        </p:txBody>
      </p:sp>
      <p:sp>
        <p:nvSpPr>
          <p:cNvPr id="5" name="TextBox 4"/>
          <p:cNvSpPr txBox="1"/>
          <p:nvPr/>
        </p:nvSpPr>
        <p:spPr>
          <a:xfrm>
            <a:off x="5903494" y="6192252"/>
            <a:ext cx="5646821" cy="307777"/>
          </a:xfrm>
          <a:prstGeom prst="rect">
            <a:avLst/>
          </a:prstGeom>
          <a:noFill/>
        </p:spPr>
        <p:txBody>
          <a:bodyPr wrap="square" rtlCol="0">
            <a:spAutoFit/>
          </a:bodyPr>
          <a:lstStyle/>
          <a:p>
            <a:pPr algn="r"/>
            <a:r>
              <a:rPr lang="en-US" sz="1400" i="1" dirty="0">
                <a:latin typeface="Cambria" panose="02040503050406030204" pitchFamily="18" charset="0"/>
              </a:rPr>
              <a:t>RP Group Analysis of students enrolled in 2015-16</a:t>
            </a:r>
          </a:p>
        </p:txBody>
      </p:sp>
    </p:spTree>
    <p:extLst>
      <p:ext uri="{BB962C8B-B14F-4D97-AF65-F5344CB8AC3E}">
        <p14:creationId xmlns:p14="http://schemas.microsoft.com/office/powerpoint/2010/main" val="395712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4235" y="955344"/>
            <a:ext cx="7793156" cy="5240739"/>
          </a:xfrm>
        </p:spPr>
        <p:txBody>
          <a:bodyPr>
            <a:normAutofit fontScale="92500" lnSpcReduction="10000"/>
          </a:bodyPr>
          <a:lstStyle/>
          <a:p>
            <a:pPr marL="0" indent="0">
              <a:buNone/>
            </a:pPr>
            <a:r>
              <a:rPr lang="en-US" sz="3600" b="1" dirty="0">
                <a:solidFill>
                  <a:schemeClr val="accent1">
                    <a:lumMod val="75000"/>
                  </a:schemeClr>
                </a:solidFill>
                <a:latin typeface="Cambria" panose="02040503050406030204" pitchFamily="18" charset="0"/>
              </a:rPr>
              <a:t>Associate degrees for transfer</a:t>
            </a:r>
          </a:p>
          <a:p>
            <a:pPr marL="0" indent="0">
              <a:buNone/>
            </a:pPr>
            <a:r>
              <a:rPr lang="en-US" sz="3600" dirty="0">
                <a:latin typeface="Cambria" panose="02040503050406030204" pitchFamily="18" charset="0"/>
              </a:rPr>
              <a:t>Time to degree (from 7 years to 5 years) and median units are going down, which cuts into FTES.</a:t>
            </a:r>
            <a:endParaRPr lang="en-US" sz="2000" dirty="0">
              <a:latin typeface="Cambria" panose="02040503050406030204" pitchFamily="18" charset="0"/>
            </a:endParaRPr>
          </a:p>
          <a:p>
            <a:pPr marL="0" indent="0">
              <a:buNone/>
            </a:pPr>
            <a:endParaRPr lang="en-US" sz="3600" b="1" dirty="0">
              <a:solidFill>
                <a:schemeClr val="accent1">
                  <a:lumMod val="75000"/>
                </a:schemeClr>
              </a:solidFill>
              <a:latin typeface="Cambria" panose="02040503050406030204" pitchFamily="18" charset="0"/>
            </a:endParaRPr>
          </a:p>
          <a:p>
            <a:pPr marL="0" indent="0">
              <a:buNone/>
            </a:pPr>
            <a:r>
              <a:rPr lang="en-US" sz="3600" b="1" dirty="0">
                <a:solidFill>
                  <a:schemeClr val="accent1">
                    <a:lumMod val="75000"/>
                  </a:schemeClr>
                </a:solidFill>
                <a:latin typeface="Cambria" panose="02040503050406030204" pitchFamily="18" charset="0"/>
              </a:rPr>
              <a:t>Basic skills reforms</a:t>
            </a:r>
          </a:p>
          <a:p>
            <a:pPr marL="0" indent="0">
              <a:buNone/>
            </a:pPr>
            <a:r>
              <a:rPr lang="en-US" sz="3600" dirty="0">
                <a:latin typeface="Cambria" panose="02040503050406030204" pitchFamily="18" charset="0"/>
              </a:rPr>
              <a:t>Time to college-level coursework and equity gaps are going down, but unless the college enrolls students in more non-developmental courses, FTES goes down with 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770" y="418531"/>
            <a:ext cx="2305050" cy="1981200"/>
          </a:xfrm>
          <a:prstGeom prst="rect">
            <a:avLst/>
          </a:prstGeom>
        </p:spPr>
      </p:pic>
    </p:spTree>
    <p:extLst>
      <p:ext uri="{BB962C8B-B14F-4D97-AF65-F5344CB8AC3E}">
        <p14:creationId xmlns:p14="http://schemas.microsoft.com/office/powerpoint/2010/main" val="2161959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024" y="777923"/>
            <a:ext cx="8691348" cy="5691116"/>
          </a:xfrm>
        </p:spPr>
        <p:txBody>
          <a:bodyPr>
            <a:normAutofit fontScale="92500"/>
          </a:bodyPr>
          <a:lstStyle/>
          <a:p>
            <a:pPr marL="0" indent="0">
              <a:buNone/>
            </a:pPr>
            <a:r>
              <a:rPr lang="en-US" sz="3600" b="1" dirty="0">
                <a:solidFill>
                  <a:schemeClr val="accent1">
                    <a:lumMod val="75000"/>
                  </a:schemeClr>
                </a:solidFill>
                <a:latin typeface="Cambria" panose="02040503050406030204" pitchFamily="18" charset="0"/>
              </a:rPr>
              <a:t>SSSP</a:t>
            </a:r>
          </a:p>
          <a:p>
            <a:pPr marL="0" indent="0">
              <a:buNone/>
            </a:pPr>
            <a:r>
              <a:rPr lang="en-US" sz="3600" dirty="0">
                <a:latin typeface="Cambria" panose="02040503050406030204" pitchFamily="18" charset="0"/>
              </a:rPr>
              <a:t>Older learners may not be willing to do assessment, orientation, and </a:t>
            </a:r>
            <a:r>
              <a:rPr lang="en-US" sz="3600" dirty="0" err="1">
                <a:latin typeface="Cambria" panose="02040503050406030204" pitchFamily="18" charset="0"/>
              </a:rPr>
              <a:t>ed</a:t>
            </a:r>
            <a:r>
              <a:rPr lang="en-US" sz="3600" dirty="0">
                <a:latin typeface="Cambria" panose="02040503050406030204" pitchFamily="18" charset="0"/>
              </a:rPr>
              <a:t> planning if their goal is just to take a few targeted courses. </a:t>
            </a:r>
          </a:p>
          <a:p>
            <a:pPr marL="0" indent="0">
              <a:buNone/>
            </a:pPr>
            <a:endParaRPr lang="en-US" sz="3600" b="1" dirty="0">
              <a:solidFill>
                <a:schemeClr val="accent1">
                  <a:lumMod val="75000"/>
                </a:schemeClr>
              </a:solidFill>
              <a:latin typeface="Cambria" panose="02040503050406030204" pitchFamily="18" charset="0"/>
            </a:endParaRPr>
          </a:p>
          <a:p>
            <a:pPr marL="0" indent="0">
              <a:buNone/>
            </a:pPr>
            <a:r>
              <a:rPr lang="en-US" sz="3600" b="1" dirty="0">
                <a:solidFill>
                  <a:schemeClr val="accent1">
                    <a:lumMod val="75000"/>
                  </a:schemeClr>
                </a:solidFill>
                <a:latin typeface="Cambria" panose="02040503050406030204" pitchFamily="18" charset="0"/>
              </a:rPr>
              <a:t>Strong Workforce Program</a:t>
            </a:r>
          </a:p>
          <a:p>
            <a:pPr marL="0" indent="0">
              <a:buNone/>
            </a:pPr>
            <a:r>
              <a:rPr lang="en-US" sz="3600" dirty="0">
                <a:latin typeface="Cambria" panose="02040503050406030204" pitchFamily="18" charset="0"/>
              </a:rPr>
              <a:t>Colleges are developing more targeted, short-term sequences to be responsive to employer needs, but high-cost, low-efficiency courses are likely to be cut during economic downturns.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5372" y="3682620"/>
            <a:ext cx="2513463" cy="2513463"/>
          </a:xfrm>
          <a:prstGeom prst="rect">
            <a:avLst/>
          </a:prstGeom>
        </p:spPr>
      </p:pic>
    </p:spTree>
    <p:extLst>
      <p:ext uri="{BB962C8B-B14F-4D97-AF65-F5344CB8AC3E}">
        <p14:creationId xmlns:p14="http://schemas.microsoft.com/office/powerpoint/2010/main" val="1294198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9366" y="3915462"/>
            <a:ext cx="10085695" cy="1463478"/>
          </a:xfrm>
          <a:prstGeom prst="rect">
            <a:avLst/>
          </a:prstGeom>
          <a:noFill/>
        </p:spPr>
        <p:txBody>
          <a:bodyPr wrap="square" rtlCol="0">
            <a:spAutoFit/>
          </a:bodyPr>
          <a:lstStyle/>
          <a:p>
            <a:pPr lvl="0">
              <a:lnSpc>
                <a:spcPct val="90000"/>
              </a:lnSpc>
              <a:spcBef>
                <a:spcPts val="1000"/>
              </a:spcBef>
              <a:spcAft>
                <a:spcPts val="1200"/>
              </a:spcAft>
            </a:pPr>
            <a:r>
              <a:rPr lang="en-US" sz="3300" dirty="0">
                <a:solidFill>
                  <a:schemeClr val="tx2"/>
                </a:solidFill>
                <a:latin typeface="Cambria" panose="02040503050406030204" pitchFamily="18" charset="0"/>
              </a:rPr>
              <a:t>Our system </a:t>
            </a:r>
            <a:r>
              <a:rPr lang="en-US" sz="3300" b="1" i="1" dirty="0">
                <a:solidFill>
                  <a:schemeClr val="accent1"/>
                </a:solidFill>
                <a:latin typeface="Cambria" panose="02040503050406030204" pitchFamily="18" charset="0"/>
              </a:rPr>
              <a:t>goals are at odds </a:t>
            </a:r>
            <a:r>
              <a:rPr lang="en-US" sz="3300" dirty="0">
                <a:solidFill>
                  <a:schemeClr val="tx2"/>
                </a:solidFill>
                <a:latin typeface="Cambria" panose="02040503050406030204" pitchFamily="18" charset="0"/>
              </a:rPr>
              <a:t>with our reward structure, such that incremental reforms can actually disadvantage colleges and students. </a:t>
            </a:r>
          </a:p>
        </p:txBody>
      </p:sp>
      <p:pic>
        <p:nvPicPr>
          <p:cNvPr id="9" name="Picture 4" descr="Image result for image high school stud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185562" cy="2787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image older stu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023553" y="0"/>
            <a:ext cx="4168447" cy="27876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adult male esl student"/>
          <p:cNvPicPr>
            <a:picLocks noChangeAspect="1" noChangeArrowheads="1"/>
          </p:cNvPicPr>
          <p:nvPr/>
        </p:nvPicPr>
        <p:blipFill rotWithShape="1">
          <a:blip r:embed="rId4">
            <a:extLst>
              <a:ext uri="{28A0092B-C50C-407E-A947-70E740481C1C}">
                <a14:useLocalDpi xmlns:a14="http://schemas.microsoft.com/office/drawing/2010/main" val="0"/>
              </a:ext>
            </a:extLst>
          </a:blip>
          <a:srcRect t="956" r="40370" b="657"/>
          <a:stretch/>
        </p:blipFill>
        <p:spPr bwMode="auto">
          <a:xfrm>
            <a:off x="4185562" y="0"/>
            <a:ext cx="3975799" cy="2811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72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045" y="1465515"/>
            <a:ext cx="10515600" cy="4351338"/>
          </a:xfrm>
        </p:spPr>
        <p:txBody>
          <a:bodyPr>
            <a:normAutofit lnSpcReduction="10000"/>
          </a:bodyPr>
          <a:lstStyle/>
          <a:p>
            <a:pPr marL="0" indent="0" algn="ctr">
              <a:buNone/>
            </a:pPr>
            <a:r>
              <a:rPr lang="en-US" sz="8000" b="1" dirty="0">
                <a:solidFill>
                  <a:schemeClr val="accent1"/>
                </a:solidFill>
                <a:latin typeface="Cambria" panose="02040503050406030204" pitchFamily="18" charset="0"/>
              </a:rPr>
              <a:t>Downside of the Churn Model #3: </a:t>
            </a:r>
            <a:r>
              <a:rPr lang="en-US" sz="8000" dirty="0">
                <a:solidFill>
                  <a:schemeClr val="accent1"/>
                </a:solidFill>
                <a:latin typeface="Cambria" panose="02040503050406030204" pitchFamily="18" charset="0"/>
              </a:rPr>
              <a:t>Ignores</a:t>
            </a:r>
            <a:r>
              <a:rPr lang="en-US" sz="8000" b="1" dirty="0">
                <a:solidFill>
                  <a:schemeClr val="accent1"/>
                </a:solidFill>
                <a:latin typeface="Cambria" panose="02040503050406030204" pitchFamily="18" charset="0"/>
              </a:rPr>
              <a:t> </a:t>
            </a:r>
            <a:r>
              <a:rPr lang="en-US" sz="8000" dirty="0">
                <a:solidFill>
                  <a:schemeClr val="accent1"/>
                </a:solidFill>
                <a:latin typeface="Cambria" panose="02040503050406030204" pitchFamily="18" charset="0"/>
              </a:rPr>
              <a:t>Students’ Financial Realities</a:t>
            </a:r>
          </a:p>
        </p:txBody>
      </p:sp>
    </p:spTree>
    <p:extLst>
      <p:ext uri="{BB962C8B-B14F-4D97-AF65-F5344CB8AC3E}">
        <p14:creationId xmlns:p14="http://schemas.microsoft.com/office/powerpoint/2010/main" val="123283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5451" y="2053151"/>
            <a:ext cx="10515600" cy="4351338"/>
          </a:xfrm>
        </p:spPr>
        <p:txBody>
          <a:bodyPr>
            <a:normAutofit/>
          </a:bodyPr>
          <a:lstStyle/>
          <a:p>
            <a:pPr marL="0" indent="0" algn="ctr">
              <a:buNone/>
            </a:pPr>
            <a:r>
              <a:rPr lang="en-US" sz="8000" b="1" dirty="0">
                <a:solidFill>
                  <a:schemeClr val="accent1"/>
                </a:solidFill>
                <a:latin typeface="Cambria" panose="02040503050406030204" pitchFamily="18" charset="0"/>
              </a:rPr>
              <a:t>Why do you work at a community college?</a:t>
            </a:r>
            <a:endParaRPr lang="en-US" sz="8000" dirty="0">
              <a:solidFill>
                <a:schemeClr val="accent1"/>
              </a:solidFill>
              <a:latin typeface="Cambria" panose="02040503050406030204" pitchFamily="18" charset="0"/>
            </a:endParaRPr>
          </a:p>
        </p:txBody>
      </p:sp>
    </p:spTree>
    <p:extLst>
      <p:ext uri="{BB962C8B-B14F-4D97-AF65-F5344CB8AC3E}">
        <p14:creationId xmlns:p14="http://schemas.microsoft.com/office/powerpoint/2010/main" val="88662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908" y="1391480"/>
            <a:ext cx="10170587" cy="4232080"/>
          </a:xfrm>
        </p:spPr>
        <p:txBody>
          <a:bodyPr>
            <a:normAutofit/>
          </a:bodyPr>
          <a:lstStyle/>
          <a:p>
            <a:pPr marL="0" indent="0">
              <a:buNone/>
            </a:pPr>
            <a:r>
              <a:rPr lang="en-US" sz="4800" b="1" dirty="0">
                <a:solidFill>
                  <a:schemeClr val="accent1">
                    <a:lumMod val="75000"/>
                  </a:schemeClr>
                </a:solidFill>
                <a:latin typeface="Cambria" panose="02040503050406030204" pitchFamily="18" charset="0"/>
              </a:rPr>
              <a:t>Skills without degrees</a:t>
            </a:r>
          </a:p>
          <a:p>
            <a:pPr>
              <a:buNone/>
            </a:pPr>
            <a:endParaRPr lang="en-US" dirty="0"/>
          </a:p>
          <a:p>
            <a:r>
              <a:rPr lang="en-US" dirty="0">
                <a:latin typeface="Cambria" panose="02040503050406030204" pitchFamily="18" charset="0"/>
              </a:rPr>
              <a:t>Certificates accounted for 22% of post-secondary awards in 2010, up from 8% in 1980</a:t>
            </a:r>
          </a:p>
          <a:p>
            <a:r>
              <a:rPr lang="en-US" dirty="0">
                <a:latin typeface="Cambria" panose="02040503050406030204" pitchFamily="18" charset="0"/>
              </a:rPr>
              <a:t>Certificates are now the second most common postsecondary award, ahead of associate’s degrees and master’s degrees</a:t>
            </a:r>
          </a:p>
          <a:p>
            <a:r>
              <a:rPr lang="en-US" dirty="0">
                <a:latin typeface="Cambria" panose="02040503050406030204" pitchFamily="18" charset="0"/>
              </a:rPr>
              <a:t>54% of these certificates are short-term (1 year or less)</a:t>
            </a:r>
          </a:p>
          <a:p>
            <a:endParaRPr lang="en-US" dirty="0"/>
          </a:p>
        </p:txBody>
      </p:sp>
      <p:sp>
        <p:nvSpPr>
          <p:cNvPr id="4" name="Rectangle 3"/>
          <p:cNvSpPr/>
          <p:nvPr/>
        </p:nvSpPr>
        <p:spPr>
          <a:xfrm>
            <a:off x="5253442" y="5315783"/>
            <a:ext cx="6473825" cy="307777"/>
          </a:xfrm>
          <a:prstGeom prst="rect">
            <a:avLst/>
          </a:prstGeom>
        </p:spPr>
        <p:txBody>
          <a:bodyPr wrap="none">
            <a:spAutoFit/>
          </a:bodyPr>
          <a:lstStyle/>
          <a:p>
            <a:pPr lvl="1" algn="r"/>
            <a:r>
              <a:rPr lang="en-US" sz="1400" i="1" dirty="0">
                <a:latin typeface="Cambria" panose="02040503050406030204" pitchFamily="18" charset="0"/>
                <a:hlinkClick r:id="rId2"/>
              </a:rPr>
              <a:t>2012 study by Georgetown University’s Center on Education and the Workforce</a:t>
            </a:r>
            <a:endParaRPr lang="en-US" sz="1400" i="1" dirty="0">
              <a:latin typeface="Cambria" panose="02040503050406030204" pitchFamily="18" charset="0"/>
            </a:endParaRPr>
          </a:p>
        </p:txBody>
      </p:sp>
      <p:sp>
        <p:nvSpPr>
          <p:cNvPr id="5" name="AutoShape 2" descr="Image result for image short-ter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8361885" y="7937"/>
            <a:ext cx="3830115" cy="2001544"/>
          </a:xfrm>
          <a:prstGeom prst="rect">
            <a:avLst/>
          </a:prstGeom>
        </p:spPr>
      </p:pic>
      <p:sp>
        <p:nvSpPr>
          <p:cNvPr id="2" name="TextBox 1"/>
          <p:cNvSpPr txBox="1"/>
          <p:nvPr/>
        </p:nvSpPr>
        <p:spPr>
          <a:xfrm>
            <a:off x="655908" y="5852160"/>
            <a:ext cx="10499772" cy="523220"/>
          </a:xfrm>
          <a:prstGeom prst="rect">
            <a:avLst/>
          </a:prstGeom>
          <a:noFill/>
        </p:spPr>
        <p:txBody>
          <a:bodyPr wrap="square" rtlCol="0">
            <a:spAutoFit/>
          </a:bodyPr>
          <a:lstStyle/>
          <a:p>
            <a:r>
              <a:rPr lang="en-US" sz="2800" dirty="0">
                <a:latin typeface="Cambria" panose="02040503050406030204" pitchFamily="18" charset="0"/>
              </a:rPr>
              <a:t>But short-term credentials have far less earning potential over time.</a:t>
            </a:r>
          </a:p>
        </p:txBody>
      </p:sp>
    </p:spTree>
    <p:extLst>
      <p:ext uri="{BB962C8B-B14F-4D97-AF65-F5344CB8AC3E}">
        <p14:creationId xmlns:p14="http://schemas.microsoft.com/office/powerpoint/2010/main" val="133852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0178" y="773477"/>
            <a:ext cx="7524706" cy="5204241"/>
          </a:xfrm>
        </p:spPr>
        <p:txBody>
          <a:bodyPr>
            <a:normAutofit fontScale="92500"/>
          </a:bodyPr>
          <a:lstStyle/>
          <a:p>
            <a:pPr>
              <a:buNone/>
            </a:pPr>
            <a:r>
              <a:rPr lang="en-US" sz="4300" b="1" dirty="0">
                <a:solidFill>
                  <a:schemeClr val="accent1">
                    <a:lumMod val="75000"/>
                  </a:schemeClr>
                </a:solidFill>
                <a:latin typeface="Cambria" panose="02040503050406030204" pitchFamily="18" charset="0"/>
              </a:rPr>
              <a:t>Students of color are less likely to pursue longer-term awards</a:t>
            </a:r>
          </a:p>
          <a:p>
            <a:pPr>
              <a:buNone/>
            </a:pPr>
            <a:endParaRPr lang="en-US" dirty="0"/>
          </a:p>
          <a:p>
            <a:pPr marL="0" indent="0">
              <a:buNone/>
            </a:pPr>
            <a:r>
              <a:rPr lang="en-US" i="1" dirty="0">
                <a:latin typeface="Cambria" panose="02040503050406030204" pitchFamily="18" charset="0"/>
              </a:rPr>
              <a:t>28% of white students and 26% of students from Asian backgrounds earned either a longer-term certificate or an associate degree, compared to only 17% of black students and 16% of Latinos. </a:t>
            </a:r>
          </a:p>
          <a:p>
            <a:pPr marL="0" indent="0">
              <a:buNone/>
            </a:pPr>
            <a:r>
              <a:rPr lang="en-US" i="1" dirty="0">
                <a:latin typeface="Cambria" panose="02040503050406030204" pitchFamily="18" charset="0"/>
              </a:rPr>
              <a:t>The gap is concerning in part because white and black students were roughly as likely to earn very short- and short-term certificates, but </a:t>
            </a:r>
            <a:r>
              <a:rPr lang="en-US" b="1" i="1" dirty="0">
                <a:solidFill>
                  <a:schemeClr val="accent1"/>
                </a:solidFill>
                <a:latin typeface="Cambria" panose="02040503050406030204" pitchFamily="18" charset="0"/>
              </a:rPr>
              <a:t>black students were less likely to move on to longer-term credentials</a:t>
            </a:r>
            <a:r>
              <a:rPr lang="en-US" i="1" dirty="0">
                <a:latin typeface="Cambria" panose="02040503050406030204" pitchFamily="18" charset="0"/>
              </a:rPr>
              <a:t>.</a:t>
            </a:r>
          </a:p>
        </p:txBody>
      </p:sp>
      <p:sp>
        <p:nvSpPr>
          <p:cNvPr id="4" name="Rectangle 3"/>
          <p:cNvSpPr/>
          <p:nvPr/>
        </p:nvSpPr>
        <p:spPr>
          <a:xfrm>
            <a:off x="6261713" y="6224998"/>
            <a:ext cx="5099794" cy="307777"/>
          </a:xfrm>
          <a:prstGeom prst="rect">
            <a:avLst/>
          </a:prstGeom>
        </p:spPr>
        <p:txBody>
          <a:bodyPr wrap="none">
            <a:spAutoFit/>
          </a:bodyPr>
          <a:lstStyle/>
          <a:p>
            <a:pPr lvl="1" algn="r"/>
            <a:r>
              <a:rPr lang="en-US" sz="1400" i="1" dirty="0">
                <a:latin typeface="Cambria" panose="02040503050406030204" pitchFamily="18" charset="0"/>
                <a:hlinkClick r:id="rId2"/>
              </a:rPr>
              <a:t>2016 Inside Higher Ed article on stackable credential study</a:t>
            </a:r>
            <a:endParaRPr lang="en-US" sz="1400" i="1" dirty="0">
              <a:latin typeface="Cambria" panose="02040503050406030204" pitchFamily="18" charset="0"/>
            </a:endParaRPr>
          </a:p>
        </p:txBody>
      </p:sp>
      <p:sp>
        <p:nvSpPr>
          <p:cNvPr id="5" name="AutoShape 2" descr="Image result for image short-term"/>
          <p:cNvSpPr>
            <a:spLocks noChangeAspect="1" noChangeArrowheads="1"/>
          </p:cNvSpPr>
          <p:nvPr/>
        </p:nvSpPr>
        <p:spPr bwMode="auto">
          <a:xfrm>
            <a:off x="9053915" y="13567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Image result for image dead e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1" y="4927177"/>
            <a:ext cx="3098043" cy="1930823"/>
          </a:xfrm>
          <a:prstGeom prst="rect">
            <a:avLst/>
          </a:prstGeom>
        </p:spPr>
      </p:pic>
    </p:spTree>
    <p:extLst>
      <p:ext uri="{BB962C8B-B14F-4D97-AF65-F5344CB8AC3E}">
        <p14:creationId xmlns:p14="http://schemas.microsoft.com/office/powerpoint/2010/main" val="1336209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836" y="722456"/>
            <a:ext cx="7580671" cy="3396965"/>
          </a:xfrm>
        </p:spPr>
        <p:txBody>
          <a:bodyPr>
            <a:noAutofit/>
          </a:bodyPr>
          <a:lstStyle/>
          <a:p>
            <a:pPr>
              <a:buNone/>
            </a:pPr>
            <a:r>
              <a:rPr lang="en-US" sz="3200" b="1" dirty="0">
                <a:solidFill>
                  <a:schemeClr val="accent1">
                    <a:lumMod val="75000"/>
                  </a:schemeClr>
                </a:solidFill>
                <a:latin typeface="Cambria" panose="02040503050406030204" pitchFamily="18" charset="0"/>
              </a:rPr>
              <a:t>CTE students are less likely to become transfer-ready</a:t>
            </a:r>
          </a:p>
          <a:p>
            <a:pPr>
              <a:buNone/>
            </a:pPr>
            <a:endParaRPr lang="en-US" sz="1800" dirty="0"/>
          </a:p>
          <a:p>
            <a:r>
              <a:rPr lang="en-US" sz="1800" dirty="0">
                <a:latin typeface="Cambria" panose="02040503050406030204" pitchFamily="18" charset="0"/>
              </a:rPr>
              <a:t>Relatively </a:t>
            </a:r>
            <a:r>
              <a:rPr lang="en-US" sz="1800" b="1" dirty="0">
                <a:solidFill>
                  <a:schemeClr val="accent1"/>
                </a:solidFill>
                <a:latin typeface="Cambria" panose="02040503050406030204" pitchFamily="18" charset="0"/>
              </a:rPr>
              <a:t>few CTE students </a:t>
            </a:r>
            <a:r>
              <a:rPr lang="en-US" sz="1800" dirty="0">
                <a:latin typeface="Cambria" panose="02040503050406030204" pitchFamily="18" charset="0"/>
              </a:rPr>
              <a:t>(15%) become ready for transfer</a:t>
            </a:r>
          </a:p>
          <a:p>
            <a:r>
              <a:rPr lang="en-US" sz="1800" dirty="0">
                <a:latin typeface="Cambria" panose="02040503050406030204" pitchFamily="18" charset="0"/>
              </a:rPr>
              <a:t>Under-represented students are </a:t>
            </a:r>
            <a:r>
              <a:rPr lang="en-US" sz="1800" b="1" dirty="0">
                <a:solidFill>
                  <a:schemeClr val="accent1"/>
                </a:solidFill>
                <a:latin typeface="Cambria" panose="02040503050406030204" pitchFamily="18" charset="0"/>
              </a:rPr>
              <a:t>over-represented</a:t>
            </a:r>
            <a:r>
              <a:rPr lang="en-US" sz="1800" dirty="0">
                <a:latin typeface="Cambria" panose="02040503050406030204" pitchFamily="18" charset="0"/>
              </a:rPr>
              <a:t> in CTE pathways that do not lead to transfer </a:t>
            </a:r>
          </a:p>
          <a:p>
            <a:pPr lvl="1"/>
            <a:r>
              <a:rPr lang="en-US" sz="1600" dirty="0">
                <a:latin typeface="Cambria" panose="02040503050406030204" pitchFamily="18" charset="0"/>
              </a:rPr>
              <a:t>Engineering and Industrial Technology	</a:t>
            </a:r>
          </a:p>
          <a:p>
            <a:pPr lvl="1"/>
            <a:r>
              <a:rPr lang="en-US" sz="1600" dirty="0">
                <a:latin typeface="Cambria" panose="02040503050406030204" pitchFamily="18" charset="0"/>
              </a:rPr>
              <a:t>Family and Consumer Science	</a:t>
            </a:r>
          </a:p>
          <a:p>
            <a:pPr lvl="1"/>
            <a:r>
              <a:rPr lang="en-US" sz="1600" dirty="0">
                <a:latin typeface="Cambria" panose="02040503050406030204" pitchFamily="18" charset="0"/>
              </a:rPr>
              <a:t>Education </a:t>
            </a:r>
          </a:p>
          <a:p>
            <a:r>
              <a:rPr lang="en-US" sz="1800" dirty="0">
                <a:latin typeface="Cambria" panose="02040503050406030204" pitchFamily="18" charset="0"/>
              </a:rPr>
              <a:t>Under-represented students are </a:t>
            </a:r>
            <a:r>
              <a:rPr lang="en-US" sz="1800" b="1" dirty="0">
                <a:solidFill>
                  <a:schemeClr val="accent1"/>
                </a:solidFill>
                <a:latin typeface="Cambria" panose="02040503050406030204" pitchFamily="18" charset="0"/>
              </a:rPr>
              <a:t>under-represented</a:t>
            </a:r>
            <a:r>
              <a:rPr lang="en-US" sz="1800" dirty="0">
                <a:latin typeface="Cambria" panose="02040503050406030204" pitchFamily="18" charset="0"/>
              </a:rPr>
              <a:t> in CTE pathways that lead to transfer </a:t>
            </a:r>
          </a:p>
          <a:p>
            <a:pPr lvl="1"/>
            <a:r>
              <a:rPr lang="en-US" sz="1600" dirty="0">
                <a:latin typeface="Cambria" panose="02040503050406030204" pitchFamily="18" charset="0"/>
              </a:rPr>
              <a:t>Business Management </a:t>
            </a:r>
          </a:p>
          <a:p>
            <a:pPr lvl="1"/>
            <a:r>
              <a:rPr lang="en-US" sz="1600" dirty="0">
                <a:latin typeface="Cambria" panose="02040503050406030204" pitchFamily="18" charset="0"/>
              </a:rPr>
              <a:t>Information Technology  </a:t>
            </a:r>
          </a:p>
          <a:p>
            <a:pPr lvl="1"/>
            <a:r>
              <a:rPr lang="en-US" sz="1600" dirty="0">
                <a:latin typeface="Cambria" panose="02040503050406030204" pitchFamily="18" charset="0"/>
              </a:rPr>
              <a:t>Health</a:t>
            </a:r>
          </a:p>
        </p:txBody>
      </p:sp>
      <p:sp>
        <p:nvSpPr>
          <p:cNvPr id="4" name="Rectangle 3"/>
          <p:cNvSpPr/>
          <p:nvPr/>
        </p:nvSpPr>
        <p:spPr>
          <a:xfrm>
            <a:off x="8997142" y="6224998"/>
            <a:ext cx="2364365" cy="307777"/>
          </a:xfrm>
          <a:prstGeom prst="rect">
            <a:avLst/>
          </a:prstGeom>
        </p:spPr>
        <p:txBody>
          <a:bodyPr wrap="none">
            <a:spAutoFit/>
          </a:bodyPr>
          <a:lstStyle/>
          <a:p>
            <a:pPr lvl="1" algn="r"/>
            <a:r>
              <a:rPr lang="en-US" sz="1400" i="1" dirty="0" err="1">
                <a:latin typeface="Cambria" panose="02040503050406030204" pitchFamily="18" charset="0"/>
              </a:rPr>
              <a:t>Renah</a:t>
            </a:r>
            <a:r>
              <a:rPr lang="en-US" sz="1400" i="1" dirty="0">
                <a:latin typeface="Cambria" panose="02040503050406030204" pitchFamily="18" charset="0"/>
              </a:rPr>
              <a:t> </a:t>
            </a:r>
            <a:r>
              <a:rPr lang="en-US" sz="1400" i="1" dirty="0" err="1">
                <a:latin typeface="Cambria" panose="02040503050406030204" pitchFamily="18" charset="0"/>
              </a:rPr>
              <a:t>Wolzinger</a:t>
            </a:r>
            <a:r>
              <a:rPr lang="en-US" sz="1400" i="1" dirty="0">
                <a:latin typeface="Cambria" panose="02040503050406030204" pitchFamily="18" charset="0"/>
              </a:rPr>
              <a:t>, 2017</a:t>
            </a:r>
          </a:p>
        </p:txBody>
      </p:sp>
      <p:sp>
        <p:nvSpPr>
          <p:cNvPr id="5" name="AutoShape 2" descr="Image result for image short-term"/>
          <p:cNvSpPr>
            <a:spLocks noChangeAspect="1" noChangeArrowheads="1"/>
          </p:cNvSpPr>
          <p:nvPr/>
        </p:nvSpPr>
        <p:spPr bwMode="auto">
          <a:xfrm>
            <a:off x="9053915" y="13567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Image result for image dead e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612775" y="437628"/>
            <a:ext cx="2143125" cy="2143125"/>
          </a:xfrm>
          <a:prstGeom prst="rect">
            <a:avLst/>
          </a:prstGeom>
        </p:spPr>
      </p:pic>
    </p:spTree>
    <p:extLst>
      <p:ext uri="{BB962C8B-B14F-4D97-AF65-F5344CB8AC3E}">
        <p14:creationId xmlns:p14="http://schemas.microsoft.com/office/powerpoint/2010/main" val="2166843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75" y="188290"/>
            <a:ext cx="6388526" cy="6036708"/>
          </a:xfrm>
        </p:spPr>
        <p:txBody>
          <a:bodyPr>
            <a:normAutofit/>
          </a:bodyPr>
          <a:lstStyle/>
          <a:p>
            <a:pPr>
              <a:buNone/>
            </a:pPr>
            <a:endParaRPr lang="en-US" dirty="0"/>
          </a:p>
          <a:p>
            <a:pPr marL="0" indent="0">
              <a:buNone/>
            </a:pPr>
            <a:endParaRPr lang="en-US" i="1" dirty="0"/>
          </a:p>
          <a:p>
            <a:pPr marL="0" indent="0">
              <a:buNone/>
            </a:pPr>
            <a:r>
              <a:rPr lang="en-US" i="1" dirty="0">
                <a:latin typeface="Cambria" panose="02040503050406030204" pitchFamily="18" charset="0"/>
              </a:rPr>
              <a:t>Researchers at the University of Wisconsin surveyed more than 4,000 undergrads at community colleges across the country. The results? </a:t>
            </a:r>
            <a:r>
              <a:rPr lang="en-US" b="1" i="1" dirty="0">
                <a:solidFill>
                  <a:schemeClr val="accent1"/>
                </a:solidFill>
                <a:latin typeface="Cambria" panose="02040503050406030204" pitchFamily="18" charset="0"/>
              </a:rPr>
              <a:t>Twenty percent of students reported being hungry, 13 percent homeless.</a:t>
            </a:r>
          </a:p>
          <a:p>
            <a:pPr marL="0" indent="0">
              <a:buNone/>
            </a:pPr>
            <a:endParaRPr lang="en-US" dirty="0"/>
          </a:p>
        </p:txBody>
      </p:sp>
      <p:sp>
        <p:nvSpPr>
          <p:cNvPr id="4" name="Rectangle 3"/>
          <p:cNvSpPr/>
          <p:nvPr/>
        </p:nvSpPr>
        <p:spPr>
          <a:xfrm>
            <a:off x="5922518" y="6224998"/>
            <a:ext cx="5438989" cy="307777"/>
          </a:xfrm>
          <a:prstGeom prst="rect">
            <a:avLst/>
          </a:prstGeom>
        </p:spPr>
        <p:txBody>
          <a:bodyPr wrap="none">
            <a:spAutoFit/>
          </a:bodyPr>
          <a:lstStyle/>
          <a:p>
            <a:pPr lvl="1" algn="r"/>
            <a:r>
              <a:rPr lang="en-US" sz="1400" i="1" dirty="0">
                <a:latin typeface="Cambria" panose="02040503050406030204" pitchFamily="18" charset="0"/>
                <a:hlinkClick r:id="rId2"/>
              </a:rPr>
              <a:t>2017 NPR Article on study of community college student poverty</a:t>
            </a:r>
            <a:endParaRPr lang="en-US" sz="1400" i="1" dirty="0">
              <a:latin typeface="Cambria" panose="02040503050406030204" pitchFamily="18" charset="0"/>
            </a:endParaRPr>
          </a:p>
        </p:txBody>
      </p:sp>
      <p:sp>
        <p:nvSpPr>
          <p:cNvPr id="5" name="AutoShape 2" descr="Image result for image short-term"/>
          <p:cNvSpPr>
            <a:spLocks noChangeAspect="1" noChangeArrowheads="1"/>
          </p:cNvSpPr>
          <p:nvPr/>
        </p:nvSpPr>
        <p:spPr bwMode="auto">
          <a:xfrm>
            <a:off x="9053915" y="135679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Image result for image dead e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6" name="Picture 2" descr="Image result for image of homelessness stu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272" y="0"/>
            <a:ext cx="4677728" cy="25987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2775" y="3938998"/>
            <a:ext cx="10460755" cy="2092881"/>
          </a:xfrm>
          <a:prstGeom prst="rect">
            <a:avLst/>
          </a:prstGeom>
          <a:noFill/>
        </p:spPr>
        <p:txBody>
          <a:bodyPr wrap="square" rtlCol="0">
            <a:spAutoFit/>
          </a:bodyPr>
          <a:lstStyle/>
          <a:p>
            <a:r>
              <a:rPr lang="en-US" sz="2800" dirty="0">
                <a:latin typeface="Cambria" panose="02040503050406030204" pitchFamily="18" charset="0"/>
              </a:rPr>
              <a:t>Student may be gravitating to short-term credentials because they don’t have the financial stability necessary for full-time enrollment, unless colleges can help them access comprehensive financial aid and support from social services.</a:t>
            </a:r>
          </a:p>
          <a:p>
            <a:endParaRPr lang="en-US" dirty="0"/>
          </a:p>
        </p:txBody>
      </p:sp>
    </p:spTree>
    <p:extLst>
      <p:ext uri="{BB962C8B-B14F-4D97-AF65-F5344CB8AC3E}">
        <p14:creationId xmlns:p14="http://schemas.microsoft.com/office/powerpoint/2010/main" val="53199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376" y="1979572"/>
            <a:ext cx="10901131" cy="2565132"/>
          </a:xfrm>
        </p:spPr>
        <p:txBody>
          <a:bodyPr>
            <a:normAutofit/>
          </a:bodyPr>
          <a:lstStyle/>
          <a:p>
            <a:pPr>
              <a:buNone/>
            </a:pPr>
            <a:endParaRPr lang="en-US" dirty="0"/>
          </a:p>
          <a:p>
            <a:pPr marL="0" indent="0">
              <a:buNone/>
            </a:pPr>
            <a:r>
              <a:rPr lang="en-US" i="1" dirty="0">
                <a:latin typeface="Cambria" panose="02040503050406030204" pitchFamily="18" charset="0"/>
              </a:rPr>
              <a:t>You can receive the Pell Grant for no more than 12 semesters, or what would roughly be six years of full-time study. In other words,</a:t>
            </a:r>
            <a:r>
              <a:rPr lang="en-US" b="1" i="1" dirty="0">
                <a:solidFill>
                  <a:schemeClr val="accent1"/>
                </a:solidFill>
                <a:latin typeface="Cambria" panose="02040503050406030204" pitchFamily="18" charset="0"/>
              </a:rPr>
              <a:t> the lifetime maximum is based on the years enrolled and not in dollars</a:t>
            </a:r>
            <a:r>
              <a:rPr lang="en-US" i="1" dirty="0">
                <a:latin typeface="Cambria" panose="02040503050406030204" pitchFamily="18" charset="0"/>
              </a:rPr>
              <a:t>. Once that maximum has been reached, there’s no appeal possible and the student can’t receive a Pell Grant at any school.</a:t>
            </a:r>
          </a:p>
        </p:txBody>
      </p:sp>
      <p:sp>
        <p:nvSpPr>
          <p:cNvPr id="4" name="Rectangle 3"/>
          <p:cNvSpPr/>
          <p:nvPr/>
        </p:nvSpPr>
        <p:spPr>
          <a:xfrm>
            <a:off x="8307466" y="6224998"/>
            <a:ext cx="3054041" cy="307777"/>
          </a:xfrm>
          <a:prstGeom prst="rect">
            <a:avLst/>
          </a:prstGeom>
        </p:spPr>
        <p:txBody>
          <a:bodyPr wrap="none">
            <a:spAutoFit/>
          </a:bodyPr>
          <a:lstStyle/>
          <a:p>
            <a:pPr lvl="1" algn="r"/>
            <a:r>
              <a:rPr lang="en-US" sz="1400" i="1" dirty="0">
                <a:latin typeface="Cambria" panose="02040503050406030204" pitchFamily="18" charset="0"/>
                <a:hlinkClick r:id="rId2"/>
              </a:rPr>
              <a:t>Post on a college resource board</a:t>
            </a:r>
            <a:endParaRPr lang="en-US" sz="1400" i="1" dirty="0">
              <a:latin typeface="Cambria" panose="02040503050406030204" pitchFamily="18" charset="0"/>
            </a:endParaRPr>
          </a:p>
        </p:txBody>
      </p:sp>
      <p:sp>
        <p:nvSpPr>
          <p:cNvPr id="5" name="AutoShape 2" descr="Image result for image short-ter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220872" cy="2143344"/>
          </a:xfrm>
          <a:prstGeom prst="rect">
            <a:avLst/>
          </a:prstGeom>
        </p:spPr>
      </p:pic>
      <p:sp>
        <p:nvSpPr>
          <p:cNvPr id="7" name="TextBox 6"/>
          <p:cNvSpPr txBox="1"/>
          <p:nvPr/>
        </p:nvSpPr>
        <p:spPr>
          <a:xfrm>
            <a:off x="3875964" y="896589"/>
            <a:ext cx="6933063" cy="830997"/>
          </a:xfrm>
          <a:prstGeom prst="rect">
            <a:avLst/>
          </a:prstGeom>
          <a:noFill/>
        </p:spPr>
        <p:txBody>
          <a:bodyPr wrap="square" rtlCol="0">
            <a:spAutoFit/>
          </a:bodyPr>
          <a:lstStyle/>
          <a:p>
            <a:r>
              <a:rPr lang="en-US" sz="4800" b="1" dirty="0">
                <a:solidFill>
                  <a:schemeClr val="accent1">
                    <a:lumMod val="75000"/>
                  </a:schemeClr>
                </a:solidFill>
                <a:latin typeface="Cambria" panose="02040503050406030204" pitchFamily="18" charset="0"/>
              </a:rPr>
              <a:t>Time is of the essence</a:t>
            </a:r>
            <a:endParaRPr lang="en-US" sz="4800" dirty="0"/>
          </a:p>
        </p:txBody>
      </p:sp>
      <p:sp>
        <p:nvSpPr>
          <p:cNvPr id="8" name="Content Placeholder 2"/>
          <p:cNvSpPr txBox="1">
            <a:spLocks/>
          </p:cNvSpPr>
          <p:nvPr/>
        </p:nvSpPr>
        <p:spPr>
          <a:xfrm>
            <a:off x="460375" y="4331190"/>
            <a:ext cx="10748731" cy="1895100"/>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n-US" dirty="0">
              <a:latin typeface="Cambria" panose="02040503050406030204" pitchFamily="18" charset="0"/>
            </a:endParaRPr>
          </a:p>
          <a:p>
            <a:pPr marL="0" indent="0">
              <a:buFont typeface="Arial" panose="020B0604020202020204" pitchFamily="34" charset="0"/>
              <a:buNone/>
            </a:pPr>
            <a:r>
              <a:rPr lang="en-US" dirty="0">
                <a:latin typeface="Cambria" panose="02040503050406030204" pitchFamily="18" charset="0"/>
              </a:rPr>
              <a:t>If students opt for short-term awards, and take years to earn them, they may not be able to transfer and earn a four-year degree—which would net them higher earnings over time.</a:t>
            </a:r>
          </a:p>
        </p:txBody>
      </p:sp>
    </p:spTree>
    <p:extLst>
      <p:ext uri="{BB962C8B-B14F-4D97-AF65-F5344CB8AC3E}">
        <p14:creationId xmlns:p14="http://schemas.microsoft.com/office/powerpoint/2010/main" val="297405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375" y="773478"/>
            <a:ext cx="6413631" cy="5451520"/>
          </a:xfrm>
        </p:spPr>
        <p:txBody>
          <a:bodyPr>
            <a:normAutofit/>
          </a:bodyPr>
          <a:lstStyle/>
          <a:p>
            <a:pPr marL="0" indent="0">
              <a:buNone/>
            </a:pPr>
            <a:r>
              <a:rPr lang="en-US" sz="4800" b="1" dirty="0">
                <a:solidFill>
                  <a:schemeClr val="accent1">
                    <a:lumMod val="75000"/>
                  </a:schemeClr>
                </a:solidFill>
                <a:latin typeface="Cambria" panose="02040503050406030204" pitchFamily="18" charset="0"/>
              </a:rPr>
              <a:t>Degrees without skills</a:t>
            </a:r>
          </a:p>
          <a:p>
            <a:pPr marL="0" indent="0">
              <a:buNone/>
            </a:pPr>
            <a:r>
              <a:rPr lang="en-US" dirty="0">
                <a:latin typeface="Cambria" panose="02040503050406030204" pitchFamily="18" charset="0"/>
              </a:rPr>
              <a:t>While associate degrees and long-term certificates generally result in large wage increases and stronger employment rates, </a:t>
            </a:r>
            <a:r>
              <a:rPr lang="en-US" b="1" dirty="0">
                <a:solidFill>
                  <a:schemeClr val="accent1"/>
                </a:solidFill>
                <a:latin typeface="Cambria" panose="02040503050406030204" pitchFamily="18" charset="0"/>
              </a:rPr>
              <a:t>this is not the case for Associate Degrees in Liberal Arts</a:t>
            </a:r>
            <a:r>
              <a:rPr lang="en-US" dirty="0">
                <a:latin typeface="Cambria" panose="02040503050406030204" pitchFamily="18" charset="0"/>
              </a:rPr>
              <a:t>, according to studies in California, Washington, Kentucky, North Carolina, and Michigan. </a:t>
            </a:r>
          </a:p>
          <a:p>
            <a:pPr marL="0" indent="0">
              <a:buNone/>
            </a:pPr>
            <a:r>
              <a:rPr lang="en-US" dirty="0">
                <a:latin typeface="Cambria" panose="02040503050406030204" pitchFamily="18" charset="0"/>
              </a:rPr>
              <a:t>While this degree may be perceived as a way to prepare for a bachelor’s degree, the majority of students who earn this award </a:t>
            </a:r>
            <a:r>
              <a:rPr lang="en-US" b="1" dirty="0">
                <a:solidFill>
                  <a:schemeClr val="accent1"/>
                </a:solidFill>
                <a:latin typeface="Cambria" panose="02040503050406030204" pitchFamily="18" charset="0"/>
              </a:rPr>
              <a:t>do not transfer</a:t>
            </a:r>
            <a:r>
              <a:rPr lang="en-US" dirty="0">
                <a:latin typeface="Cambria" panose="02040503050406030204" pitchFamily="18" charset="0"/>
              </a:rPr>
              <a:t>. </a:t>
            </a:r>
          </a:p>
        </p:txBody>
      </p:sp>
      <p:sp>
        <p:nvSpPr>
          <p:cNvPr id="4" name="Rectangle 3"/>
          <p:cNvSpPr/>
          <p:nvPr/>
        </p:nvSpPr>
        <p:spPr>
          <a:xfrm>
            <a:off x="6524542" y="6224998"/>
            <a:ext cx="4836965" cy="307777"/>
          </a:xfrm>
          <a:prstGeom prst="rect">
            <a:avLst/>
          </a:prstGeom>
        </p:spPr>
        <p:txBody>
          <a:bodyPr wrap="none">
            <a:spAutoFit/>
          </a:bodyPr>
          <a:lstStyle/>
          <a:p>
            <a:pPr lvl="1" algn="r"/>
            <a:r>
              <a:rPr lang="en-US" sz="1400" i="1" dirty="0">
                <a:latin typeface="Cambria" panose="02040503050406030204" pitchFamily="18" charset="0"/>
                <a:hlinkClick r:id="rId2"/>
              </a:rPr>
              <a:t>2015 analysis by the Community College Research Center</a:t>
            </a:r>
            <a:endParaRPr lang="en-US" sz="1400" i="1" dirty="0">
              <a:latin typeface="Cambria" panose="02040503050406030204" pitchFamily="18" charset="0"/>
            </a:endParaRPr>
          </a:p>
        </p:txBody>
      </p:sp>
      <p:sp>
        <p:nvSpPr>
          <p:cNvPr id="5" name="AutoShape 2" descr="Image result for image short-ter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6" name="Chart 5"/>
          <p:cNvGraphicFramePr>
            <a:graphicFrameLocks/>
          </p:cNvGraphicFramePr>
          <p:nvPr>
            <p:extLst>
              <p:ext uri="{D42A27DB-BD31-4B8C-83A1-F6EECF244321}">
                <p14:modId xmlns:p14="http://schemas.microsoft.com/office/powerpoint/2010/main" val="1337050608"/>
              </p:ext>
            </p:extLst>
          </p:nvPr>
        </p:nvGraphicFramePr>
        <p:xfrm>
          <a:off x="7030871" y="2016456"/>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4145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0" y="1010581"/>
            <a:ext cx="8199206" cy="5451520"/>
          </a:xfrm>
        </p:spPr>
        <p:txBody>
          <a:bodyPr>
            <a:normAutofit/>
          </a:bodyPr>
          <a:lstStyle/>
          <a:p>
            <a:pPr>
              <a:buNone/>
            </a:pPr>
            <a:endParaRPr lang="en-US" dirty="0"/>
          </a:p>
          <a:p>
            <a:pPr marL="914400" lvl="2" indent="0">
              <a:buNone/>
            </a:pPr>
            <a:r>
              <a:rPr lang="en-US" sz="4000" dirty="0">
                <a:latin typeface="Cambria" panose="02040503050406030204" pitchFamily="18" charset="0"/>
              </a:rPr>
              <a:t>Even without the financial aid consideration, we have to recognize that </a:t>
            </a:r>
            <a:r>
              <a:rPr lang="en-US" sz="4000" b="1" dirty="0">
                <a:solidFill>
                  <a:schemeClr val="accent1"/>
                </a:solidFill>
                <a:latin typeface="Cambria" panose="02040503050406030204" pitchFamily="18" charset="0"/>
              </a:rPr>
              <a:t>time spent in college is expensive </a:t>
            </a:r>
            <a:r>
              <a:rPr lang="en-US" sz="4000" dirty="0">
                <a:latin typeface="Cambria" panose="02040503050406030204" pitchFamily="18" charset="0"/>
              </a:rPr>
              <a:t>for our students in term of lost wages, childcare, transportation, and a sense of purpose.</a:t>
            </a:r>
            <a:endParaRPr lang="en-US" sz="4000" dirty="0">
              <a:effectLst/>
              <a:latin typeface="Cambria" panose="02040503050406030204" pitchFamily="18" charset="0"/>
            </a:endParaRPr>
          </a:p>
        </p:txBody>
      </p:sp>
      <p:sp>
        <p:nvSpPr>
          <p:cNvPr id="5" name="AutoShape 2" descr="Image result for image short-ter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2" name="Picture 2" descr="Image result for image of c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67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925" y="3561849"/>
            <a:ext cx="10085695" cy="2939266"/>
          </a:xfrm>
          <a:prstGeom prst="rect">
            <a:avLst/>
          </a:prstGeom>
          <a:noFill/>
        </p:spPr>
        <p:txBody>
          <a:bodyPr wrap="square" rtlCol="0">
            <a:spAutoFit/>
          </a:bodyPr>
          <a:lstStyle/>
          <a:p>
            <a:r>
              <a:rPr lang="en-US" sz="2400" dirty="0">
                <a:solidFill>
                  <a:schemeClr val="tx2"/>
                </a:solidFill>
                <a:latin typeface="Cambria" panose="02040503050406030204" pitchFamily="18" charset="0"/>
              </a:rPr>
              <a:t>Short term certificates can offer students a critical boost in earnings in the near term, but it is only through ultimately </a:t>
            </a:r>
            <a:r>
              <a:rPr lang="en-US" sz="2800" b="1" i="1" dirty="0">
                <a:solidFill>
                  <a:schemeClr val="accent1"/>
                </a:solidFill>
                <a:latin typeface="Cambria" panose="02040503050406030204" pitchFamily="18" charset="0"/>
              </a:rPr>
              <a:t>pursuing long-term certificates, associate degrees, and bachelor’s degrees</a:t>
            </a:r>
            <a:r>
              <a:rPr lang="en-US" sz="2000" dirty="0">
                <a:solidFill>
                  <a:schemeClr val="tx2"/>
                </a:solidFill>
                <a:latin typeface="Cambria" panose="02040503050406030204" pitchFamily="18" charset="0"/>
              </a:rPr>
              <a:t> </a:t>
            </a:r>
            <a:r>
              <a:rPr lang="en-US" sz="2400" dirty="0">
                <a:solidFill>
                  <a:schemeClr val="tx2"/>
                </a:solidFill>
                <a:latin typeface="Cambria" panose="02040503050406030204" pitchFamily="18" charset="0"/>
              </a:rPr>
              <a:t>aligned with the job market that they will have opportunity to advance up the career ladder and earn better wages. They shouldn’t have to start over to reach these goals.</a:t>
            </a:r>
          </a:p>
          <a:p>
            <a:endParaRPr lang="en-US" sz="3300" dirty="0">
              <a:solidFill>
                <a:schemeClr val="tx2"/>
              </a:solidFill>
              <a:latin typeface="Cambria" panose="02040503050406030204" pitchFamily="18" charset="0"/>
            </a:endParaRPr>
          </a:p>
        </p:txBody>
      </p:sp>
      <p:pic>
        <p:nvPicPr>
          <p:cNvPr id="9" name="Picture 4" descr="Image result for image high school stud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185562" cy="2787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image older stu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023553" y="0"/>
            <a:ext cx="4168447" cy="27876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adult male esl student"/>
          <p:cNvPicPr>
            <a:picLocks noChangeAspect="1" noChangeArrowheads="1"/>
          </p:cNvPicPr>
          <p:nvPr/>
        </p:nvPicPr>
        <p:blipFill rotWithShape="1">
          <a:blip r:embed="rId4">
            <a:extLst>
              <a:ext uri="{28A0092B-C50C-407E-A947-70E740481C1C}">
                <a14:useLocalDpi xmlns:a14="http://schemas.microsoft.com/office/drawing/2010/main" val="0"/>
              </a:ext>
            </a:extLst>
          </a:blip>
          <a:srcRect t="956" r="40370" b="657"/>
          <a:stretch/>
        </p:blipFill>
        <p:spPr bwMode="auto">
          <a:xfrm>
            <a:off x="4185562" y="0"/>
            <a:ext cx="3975799" cy="2811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111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val 1"/>
          <p:cNvSpPr/>
          <p:nvPr/>
        </p:nvSpPr>
        <p:spPr>
          <a:xfrm>
            <a:off x="2743200" y="274320"/>
            <a:ext cx="6784848" cy="6172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86099" y="1410651"/>
            <a:ext cx="6099049" cy="4351338"/>
          </a:xfrm>
        </p:spPr>
        <p:txBody>
          <a:bodyPr>
            <a:normAutofit fontScale="92500"/>
          </a:bodyPr>
          <a:lstStyle/>
          <a:p>
            <a:pPr marL="0" indent="0" algn="ctr">
              <a:buNone/>
            </a:pPr>
            <a:r>
              <a:rPr lang="en-US" sz="6600" b="1" dirty="0">
                <a:solidFill>
                  <a:schemeClr val="accent1"/>
                </a:solidFill>
                <a:latin typeface="Cambria" panose="02040503050406030204" pitchFamily="18" charset="0"/>
              </a:rPr>
              <a:t>If we want to grow FTES, we’ll have to change our business model</a:t>
            </a:r>
            <a:endParaRPr lang="en-US" sz="6600" dirty="0">
              <a:solidFill>
                <a:schemeClr val="accent1"/>
              </a:solidFill>
              <a:latin typeface="Cambria" panose="02040503050406030204" pitchFamily="18" charset="0"/>
            </a:endParaRPr>
          </a:p>
        </p:txBody>
      </p:sp>
    </p:spTree>
    <p:extLst>
      <p:ext uri="{BB962C8B-B14F-4D97-AF65-F5344CB8AC3E}">
        <p14:creationId xmlns:p14="http://schemas.microsoft.com/office/powerpoint/2010/main" val="442885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440597"/>
            <a:ext cx="12192000" cy="1088242"/>
          </a:xfrm>
        </p:spPr>
        <p:txBody>
          <a:bodyPr>
            <a:normAutofit/>
          </a:bodyPr>
          <a:lstStyle/>
          <a:p>
            <a:pPr marL="0" indent="0" algn="ctr">
              <a:buNone/>
            </a:pPr>
            <a:r>
              <a:rPr lang="en-US" sz="5200" b="1" dirty="0">
                <a:solidFill>
                  <a:schemeClr val="accent1">
                    <a:lumMod val="75000"/>
                  </a:schemeClr>
                </a:solidFill>
                <a:latin typeface="Cambria" panose="02040503050406030204" pitchFamily="18" charset="0"/>
              </a:rPr>
              <a:t>We need to help students stay</a:t>
            </a:r>
          </a:p>
          <a:p>
            <a:pPr marL="0" indent="0" algn="ctr">
              <a:buNone/>
            </a:pPr>
            <a:endParaRPr lang="en-US" sz="1200" dirty="0"/>
          </a:p>
        </p:txBody>
      </p:sp>
      <p:sp>
        <p:nvSpPr>
          <p:cNvPr id="7" name="Rectangle 6"/>
          <p:cNvSpPr/>
          <p:nvPr/>
        </p:nvSpPr>
        <p:spPr>
          <a:xfrm>
            <a:off x="420813" y="1360301"/>
            <a:ext cx="11234375" cy="3108543"/>
          </a:xfrm>
          <a:prstGeom prst="rect">
            <a:avLst/>
          </a:prstGeom>
        </p:spPr>
        <p:txBody>
          <a:bodyPr wrap="square">
            <a:spAutoFit/>
          </a:bodyPr>
          <a:lstStyle/>
          <a:p>
            <a:pPr marL="571500" indent="-571500">
              <a:buFont typeface="Arial" panose="020B0604020202020204" pitchFamily="34" charset="0"/>
              <a:buChar char="•"/>
            </a:pPr>
            <a:r>
              <a:rPr lang="en-US" sz="2800" dirty="0">
                <a:latin typeface="Cambria" panose="02040503050406030204" pitchFamily="18" charset="0"/>
              </a:rPr>
              <a:t>We can’t assume that new folks will keep showing up (or rely on the economy tanking)</a:t>
            </a:r>
          </a:p>
          <a:p>
            <a:pPr marL="571500" indent="-571500">
              <a:buFont typeface="Arial" panose="020B0604020202020204" pitchFamily="34" charset="0"/>
              <a:buChar char="•"/>
            </a:pPr>
            <a:r>
              <a:rPr lang="en-US" sz="2800" dirty="0">
                <a:latin typeface="Cambria" panose="02040503050406030204" pitchFamily="18" charset="0"/>
              </a:rPr>
              <a:t>We need to turn our attention to keeping the students we already have (survey results show students are happy with our programs)</a:t>
            </a:r>
          </a:p>
          <a:p>
            <a:pPr marL="571500" indent="-571500">
              <a:buFont typeface="Arial" panose="020B0604020202020204" pitchFamily="34" charset="0"/>
              <a:buChar char="•"/>
            </a:pPr>
            <a:r>
              <a:rPr lang="en-US" sz="2800" dirty="0">
                <a:latin typeface="Cambria" panose="02040503050406030204" pitchFamily="18" charset="0"/>
              </a:rPr>
              <a:t>We need to segment those markets to determine how to best attract and serve each one (this is a principle of strategic enrollment management)</a:t>
            </a:r>
          </a:p>
        </p:txBody>
      </p:sp>
      <p:pic>
        <p:nvPicPr>
          <p:cNvPr id="12290" name="Picture 2" descr="Image result for image of college pathway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972" y="4073434"/>
            <a:ext cx="5958622" cy="27845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64524" y="6172006"/>
            <a:ext cx="4640240" cy="307777"/>
          </a:xfrm>
          <a:prstGeom prst="rect">
            <a:avLst/>
          </a:prstGeom>
        </p:spPr>
        <p:txBody>
          <a:bodyPr wrap="square">
            <a:spAutoFit/>
          </a:bodyPr>
          <a:lstStyle/>
          <a:p>
            <a:r>
              <a:rPr lang="en-US" sz="1400" i="1" dirty="0">
                <a:latin typeface="Cambria" panose="02040503050406030204" pitchFamily="18" charset="0"/>
                <a:hlinkClick r:id="rId3"/>
              </a:rPr>
              <a:t>Perkins Collaborative Resource Network</a:t>
            </a:r>
            <a:endParaRPr lang="en-US" sz="1400" i="1" dirty="0">
              <a:latin typeface="Cambria" panose="02040503050406030204" pitchFamily="18" charset="0"/>
            </a:endParaRPr>
          </a:p>
        </p:txBody>
      </p:sp>
      <p:sp>
        <p:nvSpPr>
          <p:cNvPr id="2" name="TextBox 1"/>
          <p:cNvSpPr txBox="1"/>
          <p:nvPr/>
        </p:nvSpPr>
        <p:spPr>
          <a:xfrm>
            <a:off x="955344" y="4627927"/>
            <a:ext cx="4735772" cy="1384995"/>
          </a:xfrm>
          <a:prstGeom prst="rect">
            <a:avLst/>
          </a:prstGeom>
          <a:noFill/>
        </p:spPr>
        <p:txBody>
          <a:bodyPr wrap="square" rtlCol="0">
            <a:spAutoFit/>
          </a:bodyPr>
          <a:lstStyle/>
          <a:p>
            <a:r>
              <a:rPr lang="en-US" sz="2800" b="1" dirty="0">
                <a:solidFill>
                  <a:schemeClr val="accent1"/>
                </a:solidFill>
                <a:latin typeface="Cambria" panose="02040503050406030204" pitchFamily="18" charset="0"/>
              </a:rPr>
              <a:t>But we shouldn’t reinforce silos between CTE and transfer students</a:t>
            </a:r>
          </a:p>
        </p:txBody>
      </p:sp>
    </p:spTree>
    <p:extLst>
      <p:ext uri="{BB962C8B-B14F-4D97-AF65-F5344CB8AC3E}">
        <p14:creationId xmlns:p14="http://schemas.microsoft.com/office/powerpoint/2010/main" val="136076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7163" y="898635"/>
            <a:ext cx="10625540" cy="5959365"/>
          </a:xfrm>
        </p:spPr>
        <p:txBody>
          <a:bodyPr>
            <a:normAutofit fontScale="47500" lnSpcReduction="20000"/>
          </a:bodyPr>
          <a:lstStyle/>
          <a:p>
            <a:pPr marL="0" indent="0" algn="ctr">
              <a:buNone/>
            </a:pPr>
            <a:r>
              <a:rPr lang="en-US" sz="7600" b="1" dirty="0">
                <a:solidFill>
                  <a:schemeClr val="accent1"/>
                </a:solidFill>
                <a:latin typeface="Cambria" panose="02040503050406030204" pitchFamily="18" charset="0"/>
              </a:rPr>
              <a:t>How do your goals align with system priorities?</a:t>
            </a:r>
          </a:p>
          <a:p>
            <a:pPr marL="0" indent="0" algn="ctr">
              <a:buNone/>
            </a:pPr>
            <a:endParaRPr lang="en-US" sz="4400" b="1" dirty="0">
              <a:solidFill>
                <a:schemeClr val="accent1"/>
              </a:solidFill>
              <a:latin typeface="Cambria" panose="02040503050406030204" pitchFamily="18" charset="0"/>
            </a:endParaRPr>
          </a:p>
          <a:p>
            <a:pPr>
              <a:spcAft>
                <a:spcPts val="1200"/>
              </a:spcAft>
            </a:pPr>
            <a:r>
              <a:rPr lang="en-US" sz="4400" b="1" dirty="0">
                <a:latin typeface="Cambria" panose="02040503050406030204" pitchFamily="18" charset="0"/>
              </a:rPr>
              <a:t>SSSP</a:t>
            </a:r>
            <a:r>
              <a:rPr lang="en-US" sz="4400" dirty="0">
                <a:latin typeface="Cambria" panose="02040503050406030204" pitchFamily="18" charset="0"/>
              </a:rPr>
              <a:t>: students have the information they need for a </a:t>
            </a:r>
            <a:r>
              <a:rPr lang="en-US" sz="4400" dirty="0">
                <a:solidFill>
                  <a:schemeClr val="accent1"/>
                </a:solidFill>
                <a:latin typeface="Cambria" panose="02040503050406030204" pitchFamily="18" charset="0"/>
              </a:rPr>
              <a:t>strong start</a:t>
            </a:r>
          </a:p>
          <a:p>
            <a:pPr>
              <a:spcAft>
                <a:spcPts val="1200"/>
              </a:spcAft>
            </a:pPr>
            <a:r>
              <a:rPr lang="en-US" sz="4400" b="1" dirty="0">
                <a:latin typeface="Cambria" panose="02040503050406030204" pitchFamily="18" charset="0"/>
              </a:rPr>
              <a:t>Basic Skills</a:t>
            </a:r>
            <a:r>
              <a:rPr lang="en-US" sz="4400" dirty="0">
                <a:latin typeface="Cambria" panose="02040503050406030204" pitchFamily="18" charset="0"/>
              </a:rPr>
              <a:t>: students have the skills they need for </a:t>
            </a:r>
            <a:r>
              <a:rPr lang="en-US" sz="4400" dirty="0">
                <a:solidFill>
                  <a:schemeClr val="accent1"/>
                </a:solidFill>
                <a:latin typeface="Cambria" panose="02040503050406030204" pitchFamily="18" charset="0"/>
              </a:rPr>
              <a:t>college-level coursework </a:t>
            </a:r>
            <a:r>
              <a:rPr lang="en-US" sz="4400" dirty="0">
                <a:latin typeface="Cambria" panose="02040503050406030204" pitchFamily="18" charset="0"/>
              </a:rPr>
              <a:t>(efficiently)</a:t>
            </a:r>
          </a:p>
          <a:p>
            <a:pPr>
              <a:spcAft>
                <a:spcPts val="1200"/>
              </a:spcAft>
            </a:pPr>
            <a:r>
              <a:rPr lang="en-US" sz="4400" b="1" dirty="0">
                <a:latin typeface="Cambria" panose="02040503050406030204" pitchFamily="18" charset="0"/>
              </a:rPr>
              <a:t>Equity</a:t>
            </a:r>
            <a:r>
              <a:rPr lang="en-US" sz="4400" dirty="0">
                <a:latin typeface="Cambria" panose="02040503050406030204" pitchFamily="18" charset="0"/>
              </a:rPr>
              <a:t>: all students can </a:t>
            </a:r>
            <a:r>
              <a:rPr lang="en-US" sz="4400" dirty="0">
                <a:solidFill>
                  <a:schemeClr val="accent1"/>
                </a:solidFill>
                <a:latin typeface="Cambria" panose="02040503050406030204" pitchFamily="18" charset="0"/>
              </a:rPr>
              <a:t>access</a:t>
            </a:r>
            <a:r>
              <a:rPr lang="en-US" sz="4400" dirty="0">
                <a:latin typeface="Cambria" panose="02040503050406030204" pitchFamily="18" charset="0"/>
              </a:rPr>
              <a:t> and </a:t>
            </a:r>
            <a:r>
              <a:rPr lang="en-US" sz="4400" dirty="0">
                <a:solidFill>
                  <a:schemeClr val="accent1"/>
                </a:solidFill>
                <a:latin typeface="Cambria" panose="02040503050406030204" pitchFamily="18" charset="0"/>
              </a:rPr>
              <a:t>succeed</a:t>
            </a:r>
            <a:r>
              <a:rPr lang="en-US" sz="4400" dirty="0">
                <a:latin typeface="Cambria" panose="02040503050406030204" pitchFamily="18" charset="0"/>
              </a:rPr>
              <a:t> in college</a:t>
            </a:r>
          </a:p>
          <a:p>
            <a:pPr>
              <a:spcAft>
                <a:spcPts val="1200"/>
              </a:spcAft>
            </a:pPr>
            <a:r>
              <a:rPr lang="en-US" sz="4400" b="1" dirty="0">
                <a:latin typeface="Cambria" panose="02040503050406030204" pitchFamily="18" charset="0"/>
              </a:rPr>
              <a:t>College Promise Program</a:t>
            </a:r>
            <a:r>
              <a:rPr lang="en-US" sz="4400" dirty="0">
                <a:latin typeface="Cambria" panose="02040503050406030204" pitchFamily="18" charset="0"/>
              </a:rPr>
              <a:t>: students can </a:t>
            </a:r>
            <a:r>
              <a:rPr lang="en-US" sz="4400" dirty="0">
                <a:solidFill>
                  <a:schemeClr val="accent1"/>
                </a:solidFill>
                <a:latin typeface="Cambria" panose="02040503050406030204" pitchFamily="18" charset="0"/>
              </a:rPr>
              <a:t>afford</a:t>
            </a:r>
            <a:r>
              <a:rPr lang="en-US" sz="4400" dirty="0">
                <a:latin typeface="Cambria" panose="02040503050406030204" pitchFamily="18" charset="0"/>
              </a:rPr>
              <a:t> college</a:t>
            </a:r>
          </a:p>
          <a:p>
            <a:pPr>
              <a:spcAft>
                <a:spcPts val="1200"/>
              </a:spcAft>
            </a:pPr>
            <a:r>
              <a:rPr lang="en-US" sz="4400" b="1" dirty="0">
                <a:latin typeface="Cambria" panose="02040503050406030204" pitchFamily="18" charset="0"/>
              </a:rPr>
              <a:t>Associate Degrees for Transfer</a:t>
            </a:r>
            <a:r>
              <a:rPr lang="en-US" sz="4400" dirty="0">
                <a:latin typeface="Cambria" panose="02040503050406030204" pitchFamily="18" charset="0"/>
              </a:rPr>
              <a:t>: students can get a </a:t>
            </a:r>
            <a:r>
              <a:rPr lang="en-US" sz="4400" dirty="0">
                <a:solidFill>
                  <a:schemeClr val="accent1"/>
                </a:solidFill>
                <a:latin typeface="Cambria" panose="02040503050406030204" pitchFamily="18" charset="0"/>
              </a:rPr>
              <a:t>four-year degree </a:t>
            </a:r>
            <a:r>
              <a:rPr lang="en-US" sz="4400" dirty="0">
                <a:latin typeface="Cambria" panose="02040503050406030204" pitchFamily="18" charset="0"/>
              </a:rPr>
              <a:t>(efficiently)</a:t>
            </a:r>
          </a:p>
          <a:p>
            <a:pPr>
              <a:spcAft>
                <a:spcPts val="1200"/>
              </a:spcAft>
            </a:pPr>
            <a:r>
              <a:rPr lang="en-US" sz="4400" b="1" dirty="0">
                <a:latin typeface="Cambria" panose="02040503050406030204" pitchFamily="18" charset="0"/>
              </a:rPr>
              <a:t>Strong Workforce Program</a:t>
            </a:r>
            <a:r>
              <a:rPr lang="en-US" sz="4400" dirty="0">
                <a:latin typeface="Cambria" panose="02040503050406030204" pitchFamily="18" charset="0"/>
              </a:rPr>
              <a:t>: students are prepared for high demand, high skill </a:t>
            </a:r>
            <a:r>
              <a:rPr lang="en-US" sz="4400" dirty="0">
                <a:solidFill>
                  <a:schemeClr val="accent1"/>
                </a:solidFill>
                <a:latin typeface="Cambria" panose="02040503050406030204" pitchFamily="18" charset="0"/>
              </a:rPr>
              <a:t>jobs</a:t>
            </a:r>
          </a:p>
          <a:p>
            <a:pPr>
              <a:spcAft>
                <a:spcPts val="1200"/>
              </a:spcAft>
            </a:pPr>
            <a:r>
              <a:rPr lang="en-US" sz="4400" b="1" dirty="0">
                <a:latin typeface="Cambria" panose="02040503050406030204" pitchFamily="18" charset="0"/>
              </a:rPr>
              <a:t>SB1070/CCPT/Linked Learning</a:t>
            </a:r>
            <a:r>
              <a:rPr lang="en-US" sz="4400" dirty="0">
                <a:latin typeface="Cambria" panose="02040503050406030204" pitchFamily="18" charset="0"/>
              </a:rPr>
              <a:t>: students get an early start on building </a:t>
            </a:r>
            <a:r>
              <a:rPr lang="en-US" sz="4400" dirty="0">
                <a:solidFill>
                  <a:schemeClr val="accent1"/>
                </a:solidFill>
                <a:latin typeface="Cambria" panose="02040503050406030204" pitchFamily="18" charset="0"/>
              </a:rPr>
              <a:t>college and career skills</a:t>
            </a:r>
          </a:p>
          <a:p>
            <a:pPr>
              <a:spcAft>
                <a:spcPts val="1200"/>
              </a:spcAft>
            </a:pPr>
            <a:r>
              <a:rPr lang="en-US" sz="4400" b="1" dirty="0">
                <a:latin typeface="Cambria" panose="02040503050406030204" pitchFamily="18" charset="0"/>
              </a:rPr>
              <a:t>Adult Ed/Noncredit</a:t>
            </a:r>
            <a:r>
              <a:rPr lang="en-US" sz="4400" dirty="0">
                <a:latin typeface="Cambria" panose="02040503050406030204" pitchFamily="18" charset="0"/>
              </a:rPr>
              <a:t>: adult students have a </a:t>
            </a:r>
            <a:r>
              <a:rPr lang="en-US" sz="4400" dirty="0">
                <a:solidFill>
                  <a:schemeClr val="accent1"/>
                </a:solidFill>
                <a:latin typeface="Cambria" panose="02040503050406030204" pitchFamily="18" charset="0"/>
              </a:rPr>
              <a:t>pathway to credit </a:t>
            </a:r>
            <a:r>
              <a:rPr lang="en-US" sz="4400" dirty="0">
                <a:latin typeface="Cambria" panose="02040503050406030204" pitchFamily="18" charset="0"/>
              </a:rPr>
              <a:t>coursework</a:t>
            </a:r>
          </a:p>
        </p:txBody>
      </p:sp>
    </p:spTree>
    <p:extLst>
      <p:ext uri="{BB962C8B-B14F-4D97-AF65-F5344CB8AC3E}">
        <p14:creationId xmlns:p14="http://schemas.microsoft.com/office/powerpoint/2010/main" val="789846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latin typeface="Cambria" panose="02040503050406030204" pitchFamily="18" charset="0"/>
                <a:ea typeface="+mn-ea"/>
                <a:cs typeface="+mn-cs"/>
              </a:rPr>
              <a:t>This is where guided pathways come in</a:t>
            </a:r>
          </a:p>
        </p:txBody>
      </p:sp>
      <p:sp>
        <p:nvSpPr>
          <p:cNvPr id="3" name="Content Placeholder 2"/>
          <p:cNvSpPr>
            <a:spLocks noGrp="1"/>
          </p:cNvSpPr>
          <p:nvPr>
            <p:ph idx="1"/>
          </p:nvPr>
        </p:nvSpPr>
        <p:spPr>
          <a:xfrm>
            <a:off x="935781" y="1945396"/>
            <a:ext cx="6004515" cy="3517836"/>
          </a:xfrm>
        </p:spPr>
        <p:txBody>
          <a:bodyPr>
            <a:noAutofit/>
          </a:bodyPr>
          <a:lstStyle/>
          <a:p>
            <a:r>
              <a:rPr lang="en-US" dirty="0">
                <a:latin typeface="Cambria" panose="02040503050406030204" pitchFamily="18" charset="0"/>
              </a:rPr>
              <a:t>Creates an </a:t>
            </a:r>
            <a:r>
              <a:rPr lang="en-US" b="1" dirty="0">
                <a:latin typeface="Cambria" panose="02040503050406030204" pitchFamily="18" charset="0"/>
              </a:rPr>
              <a:t>alternative structure </a:t>
            </a:r>
            <a:r>
              <a:rPr lang="en-US" dirty="0">
                <a:latin typeface="Cambria" panose="02040503050406030204" pitchFamily="18" charset="0"/>
              </a:rPr>
              <a:t>that addresses what’s not working about our current model</a:t>
            </a:r>
          </a:p>
          <a:p>
            <a:r>
              <a:rPr lang="en-US" dirty="0">
                <a:latin typeface="Cambria" panose="02040503050406030204" pitchFamily="18" charset="0"/>
              </a:rPr>
              <a:t>Rather than starting from scratch, provides a </a:t>
            </a:r>
            <a:r>
              <a:rPr lang="en-US" b="1" dirty="0">
                <a:latin typeface="Cambria" panose="02040503050406030204" pitchFamily="18" charset="0"/>
              </a:rPr>
              <a:t>framework for integrating initiatives</a:t>
            </a:r>
            <a:r>
              <a:rPr lang="en-US" dirty="0">
                <a:latin typeface="Cambria" panose="02040503050406030204" pitchFamily="18" charset="0"/>
              </a:rPr>
              <a:t> such as SSSP, Equity, Basic Skills Transformation, the Strong Workforce Program, and California College Promise</a:t>
            </a:r>
          </a:p>
          <a:p>
            <a:endParaRPr lang="en-US" dirty="0"/>
          </a:p>
          <a:p>
            <a:pPr marL="457200" lvl="1" indent="0" fontAlgn="base">
              <a:spcAft>
                <a:spcPts val="1200"/>
              </a:spcAft>
              <a:buNone/>
            </a:pPr>
            <a:r>
              <a:rPr lang="en-US" sz="2800" dirty="0"/>
              <a:t/>
            </a:r>
            <a:br>
              <a:rPr lang="en-US" sz="2800" dirty="0"/>
            </a:br>
            <a:endParaRPr lang="en-US" sz="2800" dirty="0"/>
          </a:p>
        </p:txBody>
      </p:sp>
      <p:pic>
        <p:nvPicPr>
          <p:cNvPr id="16386" name="Picture 2" descr="Image result for image guided path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5165" y="2193166"/>
            <a:ext cx="4276458" cy="2094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57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b="1" dirty="0">
                <a:solidFill>
                  <a:schemeClr val="accent1">
                    <a:lumMod val="75000"/>
                  </a:schemeClr>
                </a:solidFill>
                <a:latin typeface="Cambria" panose="02040503050406030204" pitchFamily="18" charset="0"/>
                <a:ea typeface="+mn-ea"/>
                <a:cs typeface="+mn-cs"/>
              </a:rPr>
              <a:t>A different business model</a:t>
            </a:r>
          </a:p>
        </p:txBody>
      </p:sp>
      <p:sp>
        <p:nvSpPr>
          <p:cNvPr id="3" name="Content Placeholder 2"/>
          <p:cNvSpPr>
            <a:spLocks noGrp="1"/>
          </p:cNvSpPr>
          <p:nvPr>
            <p:ph idx="1"/>
          </p:nvPr>
        </p:nvSpPr>
        <p:spPr>
          <a:xfrm>
            <a:off x="838200" y="1903646"/>
            <a:ext cx="10639567" cy="4402666"/>
          </a:xfrm>
        </p:spPr>
        <p:txBody>
          <a:bodyPr>
            <a:noAutofit/>
          </a:bodyPr>
          <a:lstStyle/>
          <a:p>
            <a:pPr marL="864108" lvl="1" indent="-571500">
              <a:lnSpc>
                <a:spcPct val="100000"/>
              </a:lnSpc>
            </a:pPr>
            <a:r>
              <a:rPr lang="en-US" dirty="0">
                <a:latin typeface="Cambria" panose="02040503050406030204" pitchFamily="18" charset="0"/>
              </a:rPr>
              <a:t>Recognize that students are in college to train for </a:t>
            </a:r>
            <a:r>
              <a:rPr lang="en-US" b="1" dirty="0">
                <a:solidFill>
                  <a:schemeClr val="accent1"/>
                </a:solidFill>
                <a:latin typeface="Cambria" panose="02040503050406030204" pitchFamily="18" charset="0"/>
              </a:rPr>
              <a:t>employment</a:t>
            </a:r>
            <a:r>
              <a:rPr lang="en-US" dirty="0">
                <a:latin typeface="Cambria" panose="02040503050406030204" pitchFamily="18" charset="0"/>
              </a:rPr>
              <a:t> and that they may attend college at multiple points to move up in their careers</a:t>
            </a:r>
          </a:p>
          <a:p>
            <a:pPr marL="864108" lvl="1" indent="-571500">
              <a:lnSpc>
                <a:spcPct val="100000"/>
              </a:lnSpc>
            </a:pPr>
            <a:endParaRPr lang="en-US" dirty="0">
              <a:latin typeface="Cambria" panose="02040503050406030204" pitchFamily="18" charset="0"/>
            </a:endParaRPr>
          </a:p>
          <a:p>
            <a:pPr marL="864108" lvl="1" indent="-571500">
              <a:lnSpc>
                <a:spcPct val="100000"/>
              </a:lnSpc>
            </a:pPr>
            <a:r>
              <a:rPr lang="en-US" dirty="0">
                <a:latin typeface="Cambria" panose="02040503050406030204" pitchFamily="18" charset="0"/>
              </a:rPr>
              <a:t>Identify how liberal studies courses help to build crucial </a:t>
            </a:r>
            <a:r>
              <a:rPr lang="en-US" b="1" dirty="0">
                <a:solidFill>
                  <a:schemeClr val="accent1"/>
                </a:solidFill>
                <a:latin typeface="Cambria" panose="02040503050406030204" pitchFamily="18" charset="0"/>
              </a:rPr>
              <a:t>21st Century skills </a:t>
            </a:r>
            <a:r>
              <a:rPr lang="en-US" dirty="0">
                <a:latin typeface="Cambria" panose="02040503050406030204" pitchFamily="18" charset="0"/>
              </a:rPr>
              <a:t>and complement technical courses</a:t>
            </a:r>
          </a:p>
          <a:p>
            <a:pPr marL="864108" lvl="1" indent="-571500">
              <a:lnSpc>
                <a:spcPct val="100000"/>
              </a:lnSpc>
            </a:pPr>
            <a:endParaRPr lang="en-US" dirty="0">
              <a:latin typeface="Cambria" panose="02040503050406030204" pitchFamily="18" charset="0"/>
            </a:endParaRPr>
          </a:p>
          <a:p>
            <a:pPr marL="864108" lvl="1" indent="-571500">
              <a:lnSpc>
                <a:spcPct val="100000"/>
              </a:lnSpc>
            </a:pPr>
            <a:r>
              <a:rPr lang="en-US" b="1" dirty="0">
                <a:solidFill>
                  <a:schemeClr val="accent1"/>
                </a:solidFill>
                <a:latin typeface="Cambria" panose="02040503050406030204" pitchFamily="18" charset="0"/>
              </a:rPr>
              <a:t>Redesign the curriculum </a:t>
            </a:r>
            <a:r>
              <a:rPr lang="en-US" dirty="0">
                <a:latin typeface="Cambria" panose="02040503050406030204" pitchFamily="18" charset="0"/>
              </a:rPr>
              <a:t>around coherent sets of related competencies and ensure that students build skills that can be applied to multiple degrees, certificates, and jobs</a:t>
            </a:r>
          </a:p>
          <a:p>
            <a:pPr marL="864108" lvl="1" indent="-571500">
              <a:lnSpc>
                <a:spcPct val="100000"/>
              </a:lnSpc>
            </a:pPr>
            <a:endParaRPr lang="en-US" sz="3600" b="1" dirty="0">
              <a:latin typeface="Cambria" panose="02040503050406030204" pitchFamily="18" charset="0"/>
            </a:endParaRPr>
          </a:p>
        </p:txBody>
      </p:sp>
    </p:spTree>
    <p:extLst>
      <p:ext uri="{BB962C8B-B14F-4D97-AF65-F5344CB8AC3E}">
        <p14:creationId xmlns:p14="http://schemas.microsoft.com/office/powerpoint/2010/main" val="173082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b="1" dirty="0">
                <a:solidFill>
                  <a:schemeClr val="accent1">
                    <a:lumMod val="75000"/>
                  </a:schemeClr>
                </a:solidFill>
                <a:latin typeface="Cambria" panose="02040503050406030204" pitchFamily="18" charset="0"/>
                <a:ea typeface="+mn-ea"/>
                <a:cs typeface="+mn-cs"/>
              </a:rPr>
              <a:t>A different business model</a:t>
            </a:r>
          </a:p>
        </p:txBody>
      </p:sp>
      <p:sp>
        <p:nvSpPr>
          <p:cNvPr id="3" name="Content Placeholder 2"/>
          <p:cNvSpPr>
            <a:spLocks noGrp="1"/>
          </p:cNvSpPr>
          <p:nvPr>
            <p:ph idx="1"/>
          </p:nvPr>
        </p:nvSpPr>
        <p:spPr>
          <a:xfrm>
            <a:off x="838200" y="1690688"/>
            <a:ext cx="10639567" cy="4402666"/>
          </a:xfrm>
        </p:spPr>
        <p:txBody>
          <a:bodyPr>
            <a:noAutofit/>
          </a:bodyPr>
          <a:lstStyle/>
          <a:p>
            <a:pPr marL="864108" lvl="1" indent="-571500">
              <a:lnSpc>
                <a:spcPct val="100000"/>
              </a:lnSpc>
            </a:pPr>
            <a:r>
              <a:rPr lang="en-US" dirty="0">
                <a:latin typeface="Cambria" panose="02040503050406030204" pitchFamily="18" charset="0"/>
              </a:rPr>
              <a:t>Provide </a:t>
            </a:r>
            <a:r>
              <a:rPr lang="en-US" b="1" dirty="0">
                <a:solidFill>
                  <a:schemeClr val="accent1"/>
                </a:solidFill>
                <a:latin typeface="Cambria" panose="02040503050406030204" pitchFamily="18" charset="0"/>
              </a:rPr>
              <a:t>program maps </a:t>
            </a:r>
            <a:r>
              <a:rPr lang="en-US" dirty="0">
                <a:latin typeface="Cambria" panose="02040503050406030204" pitchFamily="18" charset="0"/>
              </a:rPr>
              <a:t>and support </a:t>
            </a:r>
            <a:r>
              <a:rPr lang="en-US" b="1" dirty="0">
                <a:solidFill>
                  <a:schemeClr val="accent1"/>
                </a:solidFill>
                <a:latin typeface="Cambria" panose="02040503050406030204" pitchFamily="18" charset="0"/>
              </a:rPr>
              <a:t>student plans </a:t>
            </a:r>
            <a:r>
              <a:rPr lang="en-US" dirty="0">
                <a:latin typeface="Cambria" panose="02040503050406030204" pitchFamily="18" charset="0"/>
              </a:rPr>
              <a:t>that explicitly align with jobs and transfer opportunities</a:t>
            </a:r>
          </a:p>
          <a:p>
            <a:pPr marL="864108" lvl="1" indent="-571500">
              <a:lnSpc>
                <a:spcPct val="100000"/>
              </a:lnSpc>
            </a:pPr>
            <a:endParaRPr lang="en-US" sz="1800" dirty="0">
              <a:latin typeface="Cambria" panose="02040503050406030204" pitchFamily="18" charset="0"/>
            </a:endParaRPr>
          </a:p>
          <a:p>
            <a:pPr marL="864108" lvl="1" indent="-571500">
              <a:lnSpc>
                <a:spcPct val="100000"/>
              </a:lnSpc>
            </a:pPr>
            <a:r>
              <a:rPr lang="en-US" dirty="0">
                <a:latin typeface="Cambria" panose="02040503050406030204" pitchFamily="18" charset="0"/>
              </a:rPr>
              <a:t>Enable students to make </a:t>
            </a:r>
            <a:r>
              <a:rPr lang="en-US" b="1" dirty="0">
                <a:solidFill>
                  <a:schemeClr val="accent1"/>
                </a:solidFill>
                <a:latin typeface="Cambria" panose="02040503050406030204" pitchFamily="18" charset="0"/>
              </a:rPr>
              <a:t>informed choices </a:t>
            </a:r>
            <a:r>
              <a:rPr lang="en-US" dirty="0">
                <a:latin typeface="Cambria" panose="02040503050406030204" pitchFamily="18" charset="0"/>
              </a:rPr>
              <a:t>by offering real-time information on jobs and entry-level salaries in regional labor markets, at various levels of educational attainment—including bachelor’s degrees</a:t>
            </a:r>
          </a:p>
          <a:p>
            <a:pPr marL="864108" lvl="1" indent="-571500">
              <a:lnSpc>
                <a:spcPct val="100000"/>
              </a:lnSpc>
            </a:pPr>
            <a:endParaRPr lang="en-US" sz="1800" dirty="0">
              <a:latin typeface="Cambria" panose="02040503050406030204" pitchFamily="18" charset="0"/>
            </a:endParaRPr>
          </a:p>
          <a:p>
            <a:pPr marL="864108" lvl="1" indent="-571500">
              <a:lnSpc>
                <a:spcPct val="100000"/>
              </a:lnSpc>
            </a:pPr>
            <a:r>
              <a:rPr lang="en-US" b="1" dirty="0">
                <a:solidFill>
                  <a:schemeClr val="accent1"/>
                </a:solidFill>
                <a:latin typeface="Cambria" panose="02040503050406030204" pitchFamily="18" charset="0"/>
              </a:rPr>
              <a:t>Re-think advising </a:t>
            </a:r>
            <a:r>
              <a:rPr lang="en-US" dirty="0">
                <a:latin typeface="Cambria" panose="02040503050406030204" pitchFamily="18" charset="0"/>
              </a:rPr>
              <a:t>approaches to ensure that students see the full pathways of opportunities both within and beyond community college</a:t>
            </a:r>
          </a:p>
          <a:p>
            <a:pPr marL="864108" lvl="1" indent="-571500">
              <a:lnSpc>
                <a:spcPct val="100000"/>
              </a:lnSpc>
            </a:pPr>
            <a:endParaRPr lang="en-US" sz="1800" dirty="0">
              <a:latin typeface="Cambria" panose="02040503050406030204" pitchFamily="18" charset="0"/>
            </a:endParaRPr>
          </a:p>
          <a:p>
            <a:pPr marL="864108" lvl="1" indent="-571500">
              <a:lnSpc>
                <a:spcPct val="100000"/>
              </a:lnSpc>
            </a:pPr>
            <a:r>
              <a:rPr lang="en-US" dirty="0">
                <a:latin typeface="Cambria" panose="02040503050406030204" pitchFamily="18" charset="0"/>
              </a:rPr>
              <a:t>Ensure that students </a:t>
            </a:r>
            <a:r>
              <a:rPr lang="en-US" b="1" dirty="0">
                <a:solidFill>
                  <a:schemeClr val="accent1"/>
                </a:solidFill>
                <a:latin typeface="Cambria" panose="02040503050406030204" pitchFamily="18" charset="0"/>
              </a:rPr>
              <a:t>don't have to start over </a:t>
            </a:r>
            <a:r>
              <a:rPr lang="en-US" dirty="0">
                <a:latin typeface="Cambria" panose="02040503050406030204" pitchFamily="18" charset="0"/>
              </a:rPr>
              <a:t>when they come back to college or move on to the next level of their education</a:t>
            </a:r>
            <a:endParaRPr lang="en-US" sz="3600" b="1" dirty="0">
              <a:latin typeface="Cambria" panose="02040503050406030204" pitchFamily="18" charset="0"/>
            </a:endParaRPr>
          </a:p>
        </p:txBody>
      </p:sp>
    </p:spTree>
    <p:extLst>
      <p:ext uri="{BB962C8B-B14F-4D97-AF65-F5344CB8AC3E}">
        <p14:creationId xmlns:p14="http://schemas.microsoft.com/office/powerpoint/2010/main" val="182938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616689" y="783497"/>
            <a:ext cx="10505616" cy="1088242"/>
          </a:xfrm>
        </p:spPr>
        <p:txBody>
          <a:bodyPr>
            <a:normAutofit/>
          </a:bodyPr>
          <a:lstStyle/>
          <a:p>
            <a:pPr marL="0" indent="0">
              <a:buNone/>
            </a:pPr>
            <a:r>
              <a:rPr lang="en-US" sz="3600" b="1" dirty="0">
                <a:solidFill>
                  <a:schemeClr val="accent1">
                    <a:lumMod val="75000"/>
                  </a:schemeClr>
                </a:solidFill>
                <a:latin typeface="Cambria" panose="02040503050406030204" pitchFamily="18" charset="0"/>
              </a:rPr>
              <a:t>Starts with student priorities</a:t>
            </a:r>
          </a:p>
          <a:p>
            <a:pPr marL="0" indent="0">
              <a:buNone/>
            </a:pPr>
            <a:endParaRPr lang="en-US" sz="1200" dirty="0"/>
          </a:p>
        </p:txBody>
      </p:sp>
      <p:sp>
        <p:nvSpPr>
          <p:cNvPr id="5" name="Rectangle 4"/>
          <p:cNvSpPr/>
          <p:nvPr/>
        </p:nvSpPr>
        <p:spPr>
          <a:xfrm>
            <a:off x="3392672" y="6240244"/>
            <a:ext cx="7962900" cy="307777"/>
          </a:xfrm>
          <a:prstGeom prst="rect">
            <a:avLst/>
          </a:prstGeom>
        </p:spPr>
        <p:txBody>
          <a:bodyPr wrap="square">
            <a:spAutoFit/>
          </a:bodyPr>
          <a:lstStyle/>
          <a:p>
            <a:pPr algn="r"/>
            <a:r>
              <a:rPr lang="en-US" sz="1400" i="1" dirty="0">
                <a:latin typeface="Cambria" panose="02040503050406030204" pitchFamily="18" charset="0"/>
              </a:rPr>
              <a:t>Community College Research Center</a:t>
            </a:r>
          </a:p>
        </p:txBody>
      </p:sp>
      <p:sp>
        <p:nvSpPr>
          <p:cNvPr id="7" name="Rectangle 6"/>
          <p:cNvSpPr/>
          <p:nvPr/>
        </p:nvSpPr>
        <p:spPr>
          <a:xfrm>
            <a:off x="3540818" y="1715929"/>
            <a:ext cx="7977414" cy="4524315"/>
          </a:xfrm>
          <a:prstGeom prst="rect">
            <a:avLst/>
          </a:prstGeom>
        </p:spPr>
        <p:txBody>
          <a:bodyPr wrap="square">
            <a:spAutoFit/>
          </a:bodyPr>
          <a:lstStyle/>
          <a:p>
            <a:pPr marL="742950" indent="-742950">
              <a:buFont typeface="+mj-lt"/>
              <a:buAutoNum type="arabicPeriod"/>
            </a:pPr>
            <a:r>
              <a:rPr lang="en-US" sz="3600" dirty="0">
                <a:latin typeface="Cambria" panose="02040503050406030204" pitchFamily="18" charset="0"/>
              </a:rPr>
              <a:t>What are my career options? </a:t>
            </a:r>
          </a:p>
          <a:p>
            <a:pPr marL="742950" indent="-742950">
              <a:buFont typeface="+mj-lt"/>
              <a:buAutoNum type="arabicPeriod"/>
            </a:pPr>
            <a:r>
              <a:rPr lang="en-US" sz="3600" dirty="0">
                <a:latin typeface="Cambria" panose="02040503050406030204" pitchFamily="18" charset="0"/>
              </a:rPr>
              <a:t>What are the education paths to those careers? </a:t>
            </a:r>
          </a:p>
          <a:p>
            <a:pPr marL="742950" indent="-742950">
              <a:buFont typeface="+mj-lt"/>
              <a:buAutoNum type="arabicPeriod"/>
            </a:pPr>
            <a:r>
              <a:rPr lang="en-US" sz="3600" dirty="0">
                <a:latin typeface="Cambria" panose="02040503050406030204" pitchFamily="18" charset="0"/>
              </a:rPr>
              <a:t>What will I need to take? </a:t>
            </a:r>
          </a:p>
          <a:p>
            <a:pPr marL="742950" indent="-742950">
              <a:buFont typeface="+mj-lt"/>
              <a:buAutoNum type="arabicPeriod"/>
            </a:pPr>
            <a:r>
              <a:rPr lang="en-US" sz="3600" dirty="0">
                <a:latin typeface="Cambria" panose="02040503050406030204" pitchFamily="18" charset="0"/>
              </a:rPr>
              <a:t>How long will it take and how much will it cost? </a:t>
            </a:r>
          </a:p>
          <a:p>
            <a:pPr marL="742950" indent="-742950">
              <a:buFont typeface="+mj-lt"/>
              <a:buAutoNum type="arabicPeriod"/>
            </a:pPr>
            <a:r>
              <a:rPr lang="en-US" sz="3600" dirty="0">
                <a:latin typeface="Cambria" panose="02040503050406030204" pitchFamily="18" charset="0"/>
              </a:rPr>
              <a:t>How much financial aid can I get? </a:t>
            </a:r>
          </a:p>
          <a:p>
            <a:pPr marL="742950" indent="-742950">
              <a:buFont typeface="+mj-lt"/>
              <a:buAutoNum type="arabicPeriod"/>
            </a:pPr>
            <a:r>
              <a:rPr lang="en-US" sz="3600" dirty="0">
                <a:latin typeface="Cambria" panose="02040503050406030204" pitchFamily="18" charset="0"/>
              </a:rPr>
              <a:t>Will my credits transfer? </a:t>
            </a:r>
          </a:p>
        </p:txBody>
      </p:sp>
      <p:pic>
        <p:nvPicPr>
          <p:cNvPr id="8" name="Picture 7"/>
          <p:cNvPicPr>
            <a:picLocks noChangeAspect="1"/>
          </p:cNvPicPr>
          <p:nvPr/>
        </p:nvPicPr>
        <p:blipFill>
          <a:blip r:embed="rId2"/>
          <a:stretch>
            <a:fillRect/>
          </a:stretch>
        </p:blipFill>
        <p:spPr>
          <a:xfrm>
            <a:off x="0" y="4694321"/>
            <a:ext cx="3222000" cy="2163679"/>
          </a:xfrm>
          <a:prstGeom prst="rect">
            <a:avLst/>
          </a:prstGeom>
        </p:spPr>
      </p:pic>
    </p:spTree>
    <p:extLst>
      <p:ext uri="{BB962C8B-B14F-4D97-AF65-F5344CB8AC3E}">
        <p14:creationId xmlns:p14="http://schemas.microsoft.com/office/powerpoint/2010/main" val="4033022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59" y="365125"/>
            <a:ext cx="11491415" cy="1325563"/>
          </a:xfrm>
        </p:spPr>
        <p:txBody>
          <a:bodyPr>
            <a:normAutofit/>
          </a:bodyPr>
          <a:lstStyle/>
          <a:p>
            <a:pPr algn="ctr"/>
            <a:r>
              <a:rPr lang="en-US" sz="3600" b="1" dirty="0">
                <a:solidFill>
                  <a:schemeClr val="accent1">
                    <a:lumMod val="75000"/>
                  </a:schemeClr>
                </a:solidFill>
                <a:latin typeface="Cambria" panose="02040503050406030204" pitchFamily="18" charset="0"/>
                <a:ea typeface="+mn-ea"/>
                <a:cs typeface="+mn-cs"/>
              </a:rPr>
              <a:t>Provides options to advance in </a:t>
            </a:r>
            <a:br>
              <a:rPr lang="en-US" sz="3600" b="1" dirty="0">
                <a:solidFill>
                  <a:schemeClr val="accent1">
                    <a:lumMod val="75000"/>
                  </a:schemeClr>
                </a:solidFill>
                <a:latin typeface="Cambria" panose="02040503050406030204" pitchFamily="18" charset="0"/>
                <a:ea typeface="+mn-ea"/>
                <a:cs typeface="+mn-cs"/>
              </a:rPr>
            </a:br>
            <a:r>
              <a:rPr lang="en-US" sz="3600" b="1" dirty="0">
                <a:solidFill>
                  <a:schemeClr val="accent1">
                    <a:lumMod val="75000"/>
                  </a:schemeClr>
                </a:solidFill>
                <a:latin typeface="Cambria" panose="02040503050406030204" pitchFamily="18" charset="0"/>
                <a:ea typeface="+mn-ea"/>
                <a:cs typeface="+mn-cs"/>
              </a:rPr>
              <a:t>higher education </a:t>
            </a:r>
            <a:r>
              <a:rPr lang="en-US" sz="3600" b="1" u="sng" dirty="0">
                <a:solidFill>
                  <a:schemeClr val="accent1">
                    <a:lumMod val="75000"/>
                  </a:schemeClr>
                </a:solidFill>
                <a:latin typeface="Cambria" panose="02040503050406030204" pitchFamily="18" charset="0"/>
                <a:ea typeface="+mn-ea"/>
                <a:cs typeface="+mn-cs"/>
              </a:rPr>
              <a:t>and</a:t>
            </a:r>
            <a:r>
              <a:rPr lang="en-US" sz="3600" b="1" dirty="0">
                <a:solidFill>
                  <a:schemeClr val="accent1">
                    <a:lumMod val="75000"/>
                  </a:schemeClr>
                </a:solidFill>
                <a:latin typeface="Cambria" panose="02040503050406030204" pitchFamily="18" charset="0"/>
                <a:ea typeface="+mn-ea"/>
                <a:cs typeface="+mn-cs"/>
              </a:rPr>
              <a:t> careers</a:t>
            </a:r>
          </a:p>
        </p:txBody>
      </p:sp>
      <p:sp>
        <p:nvSpPr>
          <p:cNvPr id="3" name="Content Placeholder 2"/>
          <p:cNvSpPr>
            <a:spLocks noGrp="1"/>
          </p:cNvSpPr>
          <p:nvPr>
            <p:ph idx="1"/>
          </p:nvPr>
        </p:nvSpPr>
        <p:spPr>
          <a:xfrm>
            <a:off x="6373504" y="1690688"/>
            <a:ext cx="5268035" cy="4832942"/>
          </a:xfrm>
        </p:spPr>
        <p:txBody>
          <a:bodyPr>
            <a:normAutofit lnSpcReduction="10000"/>
          </a:bodyPr>
          <a:lstStyle/>
          <a:p>
            <a:pPr lvl="0"/>
            <a:endParaRPr lang="en-US" sz="2400" dirty="0"/>
          </a:p>
          <a:p>
            <a:pPr lvl="1"/>
            <a:r>
              <a:rPr lang="en-US" sz="2800" dirty="0">
                <a:latin typeface="Cambria" panose="02040503050406030204" pitchFamily="18" charset="0"/>
              </a:rPr>
              <a:t>Clear links to </a:t>
            </a:r>
            <a:r>
              <a:rPr lang="en-US" sz="2800" b="1" dirty="0">
                <a:latin typeface="Cambria" panose="02040503050406030204" pitchFamily="18" charset="0"/>
              </a:rPr>
              <a:t>career opportunities </a:t>
            </a:r>
            <a:r>
              <a:rPr lang="en-US" sz="2800" dirty="0">
                <a:latin typeface="Cambria" panose="02040503050406030204" pitchFamily="18" charset="0"/>
              </a:rPr>
              <a:t>in the region (both in the near-term and through longer educational pathways)</a:t>
            </a:r>
          </a:p>
          <a:p>
            <a:pPr lvl="1"/>
            <a:r>
              <a:rPr lang="en-US" sz="2800" dirty="0">
                <a:latin typeface="Cambria" panose="02040503050406030204" pitchFamily="18" charset="0"/>
              </a:rPr>
              <a:t>Coursework aligns with four-year college </a:t>
            </a:r>
            <a:r>
              <a:rPr lang="en-US" sz="2800" b="1" dirty="0">
                <a:latin typeface="Cambria" panose="02040503050406030204" pitchFamily="18" charset="0"/>
              </a:rPr>
              <a:t>transfer requirements</a:t>
            </a:r>
          </a:p>
          <a:p>
            <a:pPr lvl="1"/>
            <a:r>
              <a:rPr lang="en-US" sz="2800" dirty="0">
                <a:latin typeface="Cambria" panose="02040503050406030204" pitchFamily="18" charset="0"/>
              </a:rPr>
              <a:t>Appropriate courses for the ongoing training needs of </a:t>
            </a:r>
            <a:r>
              <a:rPr lang="en-US" sz="2800" b="1" dirty="0">
                <a:latin typeface="Cambria" panose="02040503050406030204" pitchFamily="18" charset="0"/>
              </a:rPr>
              <a:t>skills-builders</a:t>
            </a:r>
          </a:p>
        </p:txBody>
      </p:sp>
      <p:pic>
        <p:nvPicPr>
          <p:cNvPr id="5" name="Picture 4"/>
          <p:cNvPicPr>
            <a:picLocks noChangeAspect="1"/>
          </p:cNvPicPr>
          <p:nvPr/>
        </p:nvPicPr>
        <p:blipFill>
          <a:blip r:embed="rId2"/>
          <a:stretch>
            <a:fillRect/>
          </a:stretch>
        </p:blipFill>
        <p:spPr>
          <a:xfrm>
            <a:off x="1005839" y="1731803"/>
            <a:ext cx="4889993" cy="4936271"/>
          </a:xfrm>
          <a:prstGeom prst="rect">
            <a:avLst/>
          </a:prstGeom>
        </p:spPr>
      </p:pic>
    </p:spTree>
    <p:extLst>
      <p:ext uri="{BB962C8B-B14F-4D97-AF65-F5344CB8AC3E}">
        <p14:creationId xmlns:p14="http://schemas.microsoft.com/office/powerpoint/2010/main" val="326219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102BEE-1299-4698-85A7-11C02541A2D2}" type="slidenum">
              <a:rPr lang="en-US" smtClean="0">
                <a:solidFill>
                  <a:prstClr val="white"/>
                </a:solidFill>
              </a:rPr>
              <a:pPr/>
              <a:t>35</a:t>
            </a:fld>
            <a:endParaRPr lang="en-US">
              <a:solidFill>
                <a:prstClr val="white"/>
              </a:solidFill>
            </a:endParaRPr>
          </a:p>
        </p:txBody>
      </p:sp>
      <p:sp>
        <p:nvSpPr>
          <p:cNvPr id="5" name="TextBox 4"/>
          <p:cNvSpPr txBox="1"/>
          <p:nvPr/>
        </p:nvSpPr>
        <p:spPr>
          <a:xfrm>
            <a:off x="1398453" y="436152"/>
            <a:ext cx="9787423" cy="892552"/>
          </a:xfrm>
          <a:prstGeom prst="rect">
            <a:avLst/>
          </a:prstGeom>
          <a:noFill/>
        </p:spPr>
        <p:txBody>
          <a:bodyPr wrap="none" rtlCol="0">
            <a:spAutoFit/>
          </a:bodyPr>
          <a:lstStyle/>
          <a:p>
            <a:r>
              <a:rPr lang="en-US" sz="5200" b="1" dirty="0">
                <a:solidFill>
                  <a:schemeClr val="accent1">
                    <a:lumMod val="75000"/>
                  </a:schemeClr>
                </a:solidFill>
                <a:latin typeface="Cambria" panose="02040503050406030204" pitchFamily="18" charset="0"/>
              </a:rPr>
              <a:t>Four</a:t>
            </a:r>
            <a:r>
              <a:rPr lang="en-US" sz="2400" dirty="0">
                <a:solidFill>
                  <a:srgbClr val="C00000"/>
                </a:solidFill>
                <a:latin typeface="Copperplate Gothic Bold" charset="0"/>
                <a:ea typeface="Copperplate Gothic Bold" charset="0"/>
                <a:cs typeface="Copperplate Gothic Bold" charset="0"/>
              </a:rPr>
              <a:t> </a:t>
            </a:r>
            <a:r>
              <a:rPr lang="en-US" sz="5200" b="1" dirty="0">
                <a:solidFill>
                  <a:schemeClr val="accent1">
                    <a:lumMod val="75000"/>
                  </a:schemeClr>
                </a:solidFill>
                <a:latin typeface="Cambria" panose="02040503050406030204" pitchFamily="18" charset="0"/>
              </a:rPr>
              <a:t>pillars of guided pathways</a:t>
            </a:r>
          </a:p>
        </p:txBody>
      </p:sp>
      <p:grpSp>
        <p:nvGrpSpPr>
          <p:cNvPr id="11" name="Group 10"/>
          <p:cNvGrpSpPr/>
          <p:nvPr/>
        </p:nvGrpSpPr>
        <p:grpSpPr>
          <a:xfrm>
            <a:off x="3429000" y="1436654"/>
            <a:ext cx="5257800" cy="4811746"/>
            <a:chOff x="2742880" y="762255"/>
            <a:chExt cx="6270812" cy="595922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2880" y="762255"/>
              <a:ext cx="6270812" cy="595922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1286" y="2043995"/>
              <a:ext cx="969264" cy="402391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4486" y="2043999"/>
              <a:ext cx="969264" cy="402391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7686" y="2043999"/>
              <a:ext cx="969264" cy="402391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0886" y="2043995"/>
              <a:ext cx="969264" cy="4023912"/>
            </a:xfrm>
            <a:prstGeom prst="rect">
              <a:avLst/>
            </a:prstGeom>
          </p:spPr>
        </p:pic>
      </p:grpSp>
    </p:spTree>
    <p:extLst>
      <p:ext uri="{BB962C8B-B14F-4D97-AF65-F5344CB8AC3E}">
        <p14:creationId xmlns:p14="http://schemas.microsoft.com/office/powerpoint/2010/main" val="138848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b="1" dirty="0">
                <a:solidFill>
                  <a:schemeClr val="accent1">
                    <a:lumMod val="75000"/>
                  </a:schemeClr>
                </a:solidFill>
                <a:latin typeface="Cambria" panose="02040503050406030204" pitchFamily="18" charset="0"/>
                <a:ea typeface="+mn-ea"/>
                <a:cs typeface="+mn-cs"/>
              </a:rPr>
              <a:t>Clarify the Path</a:t>
            </a:r>
          </a:p>
        </p:txBody>
      </p:sp>
      <p:sp>
        <p:nvSpPr>
          <p:cNvPr id="3" name="Content Placeholder 2"/>
          <p:cNvSpPr>
            <a:spLocks noGrp="1"/>
          </p:cNvSpPr>
          <p:nvPr>
            <p:ph idx="1"/>
          </p:nvPr>
        </p:nvSpPr>
        <p:spPr/>
        <p:txBody>
          <a:bodyPr>
            <a:normAutofit/>
          </a:bodyPr>
          <a:lstStyle/>
          <a:p>
            <a:pPr marL="0" indent="0">
              <a:buNone/>
            </a:pPr>
            <a:r>
              <a:rPr lang="en-US" sz="3600" dirty="0">
                <a:latin typeface="Cambria" panose="02040503050406030204" pitchFamily="18" charset="0"/>
              </a:rPr>
              <a:t>Faculty and student services professionals work together to create clear </a:t>
            </a:r>
            <a:r>
              <a:rPr lang="en-US" sz="3600" b="1" dirty="0">
                <a:latin typeface="Cambria" panose="02040503050406030204" pitchFamily="18" charset="0"/>
              </a:rPr>
              <a:t>program maps </a:t>
            </a:r>
          </a:p>
          <a:p>
            <a:pPr marL="285750" indent="-285750"/>
            <a:r>
              <a:rPr lang="en-US" sz="3600" dirty="0">
                <a:latin typeface="Cambria" panose="02040503050406030204" pitchFamily="18" charset="0"/>
              </a:rPr>
              <a:t>Specific course sequences</a:t>
            </a:r>
          </a:p>
          <a:p>
            <a:pPr marL="285750" indent="-285750"/>
            <a:r>
              <a:rPr lang="en-US" sz="3600" dirty="0">
                <a:latin typeface="Cambria" panose="02040503050406030204" pitchFamily="18" charset="0"/>
              </a:rPr>
              <a:t>Progress milestones</a:t>
            </a:r>
          </a:p>
          <a:p>
            <a:pPr marL="285750" indent="-285750"/>
            <a:r>
              <a:rPr lang="en-US" sz="3600" dirty="0">
                <a:latin typeface="Cambria" panose="02040503050406030204" pitchFamily="18" charset="0"/>
              </a:rPr>
              <a:t>Program learning outcomes</a:t>
            </a:r>
          </a:p>
          <a:p>
            <a:pPr marL="285750" indent="-285750"/>
            <a:r>
              <a:rPr lang="en-US" sz="3600" dirty="0">
                <a:latin typeface="Cambria" panose="02040503050406030204" pitchFamily="18" charset="0"/>
              </a:rPr>
              <a:t>Regional employment opportunities</a:t>
            </a:r>
          </a:p>
          <a:p>
            <a:pPr marL="285750" indent="-285750"/>
            <a:r>
              <a:rPr lang="en-US" sz="3600" dirty="0">
                <a:latin typeface="Cambria" panose="02040503050406030204" pitchFamily="18" charset="0"/>
              </a:rPr>
              <a:t>Related majors at four-year institutions</a:t>
            </a:r>
          </a:p>
        </p:txBody>
      </p:sp>
    </p:spTree>
    <p:extLst>
      <p:ext uri="{BB962C8B-B14F-4D97-AF65-F5344CB8AC3E}">
        <p14:creationId xmlns:p14="http://schemas.microsoft.com/office/powerpoint/2010/main" val="16085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b="1" dirty="0">
                <a:solidFill>
                  <a:schemeClr val="accent1">
                    <a:lumMod val="75000"/>
                  </a:schemeClr>
                </a:solidFill>
                <a:latin typeface="Cambria" panose="02040503050406030204" pitchFamily="18" charset="0"/>
                <a:ea typeface="+mn-ea"/>
                <a:cs typeface="+mn-cs"/>
              </a:rPr>
              <a:t>Enter the Path</a:t>
            </a:r>
          </a:p>
        </p:txBody>
      </p:sp>
      <p:sp>
        <p:nvSpPr>
          <p:cNvPr id="3" name="Content Placeholder 2"/>
          <p:cNvSpPr>
            <a:spLocks noGrp="1"/>
          </p:cNvSpPr>
          <p:nvPr>
            <p:ph idx="1"/>
          </p:nvPr>
        </p:nvSpPr>
        <p:spPr>
          <a:xfrm>
            <a:off x="982639" y="1845734"/>
            <a:ext cx="10003809" cy="4402666"/>
          </a:xfrm>
        </p:spPr>
        <p:txBody>
          <a:bodyPr>
            <a:noAutofit/>
          </a:bodyPr>
          <a:lstStyle/>
          <a:p>
            <a:r>
              <a:rPr lang="en-US" sz="3600" dirty="0">
                <a:latin typeface="Cambria" panose="02040503050406030204" pitchFamily="18" charset="0"/>
              </a:rPr>
              <a:t>Ensure students </a:t>
            </a:r>
            <a:r>
              <a:rPr lang="en-US" sz="3600" b="1" dirty="0">
                <a:latin typeface="Cambria" panose="02040503050406030204" pitchFamily="18" charset="0"/>
              </a:rPr>
              <a:t>quickly acquire </a:t>
            </a:r>
            <a:r>
              <a:rPr lang="en-US" sz="3600" dirty="0">
                <a:latin typeface="Cambria" panose="02040503050406030204" pitchFamily="18" charset="0"/>
              </a:rPr>
              <a:t>the academic and college-going skills they need</a:t>
            </a:r>
          </a:p>
          <a:p>
            <a:endParaRPr lang="en-US" sz="3600" dirty="0">
              <a:latin typeface="Cambria" panose="02040503050406030204" pitchFamily="18" charset="0"/>
            </a:endParaRPr>
          </a:p>
          <a:p>
            <a:r>
              <a:rPr lang="en-US" sz="3600" dirty="0">
                <a:latin typeface="Cambria" panose="02040503050406030204" pitchFamily="18" charset="0"/>
              </a:rPr>
              <a:t>Link educational planning to </a:t>
            </a:r>
            <a:r>
              <a:rPr lang="en-US" sz="3600" b="1" dirty="0">
                <a:latin typeface="Cambria" panose="02040503050406030204" pitchFamily="18" charset="0"/>
              </a:rPr>
              <a:t>career goals</a:t>
            </a:r>
            <a:endParaRPr lang="en-US" sz="3600" dirty="0">
              <a:latin typeface="Cambria" panose="02040503050406030204" pitchFamily="18" charset="0"/>
            </a:endParaRPr>
          </a:p>
          <a:p>
            <a:endParaRPr lang="en-US" sz="3600" dirty="0">
              <a:latin typeface="Cambria" panose="02040503050406030204" pitchFamily="18" charset="0"/>
            </a:endParaRPr>
          </a:p>
          <a:p>
            <a:r>
              <a:rPr lang="en-US" sz="3600" b="1" dirty="0">
                <a:latin typeface="Cambria" panose="02040503050406030204" pitchFamily="18" charset="0"/>
              </a:rPr>
              <a:t>Restructure basic skills </a:t>
            </a:r>
            <a:r>
              <a:rPr lang="en-US" sz="3600" dirty="0">
                <a:latin typeface="Cambria" panose="02040503050406030204" pitchFamily="18" charset="0"/>
              </a:rPr>
              <a:t>as an accelerated and contextualized onramp to students’ chosen programs of study</a:t>
            </a:r>
            <a:endParaRPr lang="en-US" sz="3600" b="1" dirty="0">
              <a:latin typeface="Cambria" panose="02040503050406030204" pitchFamily="18" charset="0"/>
            </a:endParaRPr>
          </a:p>
        </p:txBody>
      </p:sp>
    </p:spTree>
    <p:extLst>
      <p:ext uri="{BB962C8B-B14F-4D97-AF65-F5344CB8AC3E}">
        <p14:creationId xmlns:p14="http://schemas.microsoft.com/office/powerpoint/2010/main" val="75052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b="1" dirty="0">
                <a:solidFill>
                  <a:schemeClr val="accent1">
                    <a:lumMod val="75000"/>
                  </a:schemeClr>
                </a:solidFill>
                <a:latin typeface="Cambria" panose="02040503050406030204" pitchFamily="18" charset="0"/>
                <a:ea typeface="+mn-ea"/>
                <a:cs typeface="+mn-cs"/>
              </a:rPr>
              <a:t>Stay on the Path</a:t>
            </a:r>
          </a:p>
        </p:txBody>
      </p:sp>
      <p:sp>
        <p:nvSpPr>
          <p:cNvPr id="3" name="Content Placeholder 2"/>
          <p:cNvSpPr>
            <a:spLocks noGrp="1"/>
          </p:cNvSpPr>
          <p:nvPr>
            <p:ph idx="1"/>
          </p:nvPr>
        </p:nvSpPr>
        <p:spPr>
          <a:xfrm>
            <a:off x="838200" y="1845734"/>
            <a:ext cx="10515600" cy="4555066"/>
          </a:xfrm>
        </p:spPr>
        <p:txBody>
          <a:bodyPr>
            <a:noAutofit/>
          </a:bodyPr>
          <a:lstStyle/>
          <a:p>
            <a:r>
              <a:rPr lang="en-US" sz="3600" b="1" dirty="0">
                <a:latin typeface="Cambria" panose="02040503050406030204" pitchFamily="18" charset="0"/>
              </a:rPr>
              <a:t>Track student progress within pathways </a:t>
            </a:r>
            <a:r>
              <a:rPr lang="en-US" sz="3600" dirty="0">
                <a:latin typeface="Cambria" panose="02040503050406030204" pitchFamily="18" charset="0"/>
              </a:rPr>
              <a:t>and connect with students when they go off path to help them make progress toward their desired goal</a:t>
            </a:r>
          </a:p>
          <a:p>
            <a:endParaRPr lang="en-US" sz="3600" dirty="0">
              <a:latin typeface="Cambria" panose="02040503050406030204" pitchFamily="18" charset="0"/>
            </a:endParaRPr>
          </a:p>
          <a:p>
            <a:r>
              <a:rPr lang="en-US" sz="3600" b="1" dirty="0">
                <a:latin typeface="Cambria" panose="02040503050406030204" pitchFamily="18" charset="0"/>
              </a:rPr>
              <a:t>Restructure the college to further student progress, </a:t>
            </a:r>
            <a:r>
              <a:rPr lang="en-US" sz="3600" dirty="0">
                <a:latin typeface="Cambria" panose="02040503050406030204" pitchFamily="18" charset="0"/>
              </a:rPr>
              <a:t> such as scheduling that ensures students can complete majors in a timely fashion and sample course schedules</a:t>
            </a:r>
            <a:endParaRPr lang="en-US" sz="3600" b="1" dirty="0">
              <a:latin typeface="Cambria" panose="02040503050406030204" pitchFamily="18" charset="0"/>
            </a:endParaRPr>
          </a:p>
          <a:p>
            <a:endParaRPr lang="en-US" sz="3600" b="1" dirty="0">
              <a:latin typeface="Cambria" panose="02040503050406030204" pitchFamily="18" charset="0"/>
            </a:endParaRPr>
          </a:p>
        </p:txBody>
      </p:sp>
    </p:spTree>
    <p:extLst>
      <p:ext uri="{BB962C8B-B14F-4D97-AF65-F5344CB8AC3E}">
        <p14:creationId xmlns:p14="http://schemas.microsoft.com/office/powerpoint/2010/main" val="23488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b="1" dirty="0">
                <a:solidFill>
                  <a:schemeClr val="accent1">
                    <a:lumMod val="75000"/>
                  </a:schemeClr>
                </a:solidFill>
                <a:latin typeface="Cambria" panose="02040503050406030204" pitchFamily="18" charset="0"/>
                <a:ea typeface="+mn-ea"/>
                <a:cs typeface="+mn-cs"/>
              </a:rPr>
              <a:t>Ensure Learning</a:t>
            </a:r>
          </a:p>
        </p:txBody>
      </p:sp>
      <p:sp>
        <p:nvSpPr>
          <p:cNvPr id="3" name="Content Placeholder 2"/>
          <p:cNvSpPr>
            <a:spLocks noGrp="1"/>
          </p:cNvSpPr>
          <p:nvPr>
            <p:ph idx="1"/>
          </p:nvPr>
        </p:nvSpPr>
        <p:spPr>
          <a:xfrm>
            <a:off x="838200" y="1601894"/>
            <a:ext cx="10639567" cy="4402666"/>
          </a:xfrm>
        </p:spPr>
        <p:txBody>
          <a:bodyPr>
            <a:noAutofit/>
          </a:bodyPr>
          <a:lstStyle/>
          <a:p>
            <a:pPr marL="864108" lvl="1" indent="-571500"/>
            <a:r>
              <a:rPr lang="en-US" sz="3600" b="1" dirty="0">
                <a:latin typeface="Cambria" panose="02040503050406030204" pitchFamily="18" charset="0"/>
              </a:rPr>
              <a:t>Focus on program-level learning outcomes</a:t>
            </a:r>
            <a:r>
              <a:rPr lang="en-US" sz="3600" dirty="0">
                <a:latin typeface="Cambria" panose="02040503050406030204" pitchFamily="18" charset="0"/>
              </a:rPr>
              <a:t> that align with the workplace and transfer requirements, and build essential knowledge and skills across individual courses</a:t>
            </a:r>
          </a:p>
          <a:p>
            <a:pPr marL="864108" lvl="1" indent="-571500"/>
            <a:endParaRPr lang="en-US" sz="1200" dirty="0">
              <a:latin typeface="Cambria" panose="02040503050406030204" pitchFamily="18" charset="0"/>
            </a:endParaRPr>
          </a:p>
          <a:p>
            <a:pPr marL="864108" lvl="1" indent="-571500"/>
            <a:r>
              <a:rPr lang="en-US" sz="3600" b="1" dirty="0">
                <a:latin typeface="Cambria" panose="02040503050406030204" pitchFamily="18" charset="0"/>
              </a:rPr>
              <a:t>Emphasize the quality of learning,</a:t>
            </a:r>
            <a:r>
              <a:rPr lang="en-US" sz="3600" dirty="0">
                <a:latin typeface="Cambria" panose="02040503050406030204" pitchFamily="18" charset="0"/>
              </a:rPr>
              <a:t> including a focus on critical thinking, collaboration, and problem-solving in all programs, and the integration of work-based learning and competency-based assessments</a:t>
            </a:r>
          </a:p>
        </p:txBody>
      </p:sp>
    </p:spTree>
    <p:extLst>
      <p:ext uri="{BB962C8B-B14F-4D97-AF65-F5344CB8AC3E}">
        <p14:creationId xmlns:p14="http://schemas.microsoft.com/office/powerpoint/2010/main" val="117050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7163" y="630620"/>
            <a:ext cx="10625540" cy="2162007"/>
          </a:xfrm>
        </p:spPr>
        <p:txBody>
          <a:bodyPr>
            <a:normAutofit/>
          </a:bodyPr>
          <a:lstStyle/>
          <a:p>
            <a:pPr marL="0" indent="0" algn="ctr">
              <a:buNone/>
            </a:pPr>
            <a:r>
              <a:rPr lang="en-US" sz="6600" b="1" dirty="0">
                <a:solidFill>
                  <a:schemeClr val="accent1"/>
                </a:solidFill>
                <a:latin typeface="Cambria" panose="02040503050406030204" pitchFamily="18" charset="0"/>
              </a:rPr>
              <a:t>How does that align with our incentive structure?</a:t>
            </a:r>
          </a:p>
          <a:p>
            <a:pPr marL="0" indent="0" algn="ctr">
              <a:buNone/>
            </a:pPr>
            <a:endParaRPr lang="en-US" sz="4400" b="1" dirty="0">
              <a:solidFill>
                <a:schemeClr val="accent1"/>
              </a:solidFill>
              <a:latin typeface="Cambria" panose="02040503050406030204" pitchFamily="18" charset="0"/>
            </a:endParaRPr>
          </a:p>
        </p:txBody>
      </p:sp>
      <p:pic>
        <p:nvPicPr>
          <p:cNvPr id="1026" name="Picture 2" descr="Image result for image lecture hall ch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7471"/>
            <a:ext cx="3591697" cy="29930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28900" y="3103523"/>
            <a:ext cx="7624619" cy="2867452"/>
          </a:xfrm>
          <a:prstGeom prst="rect">
            <a:avLst/>
          </a:prstGeom>
          <a:noFill/>
        </p:spPr>
        <p:txBody>
          <a:bodyPr wrap="square" rtlCol="0">
            <a:spAutoFit/>
          </a:bodyPr>
          <a:lstStyle/>
          <a:p>
            <a:pPr marL="228600" lvl="0" indent="-228600">
              <a:lnSpc>
                <a:spcPct val="90000"/>
              </a:lnSpc>
              <a:spcBef>
                <a:spcPts val="1000"/>
              </a:spcBef>
              <a:spcAft>
                <a:spcPts val="1200"/>
              </a:spcAft>
              <a:buFont typeface="Arial" panose="020B0604020202020204" pitchFamily="34" charset="0"/>
              <a:buChar char="•"/>
            </a:pPr>
            <a:r>
              <a:rPr lang="en-US" sz="3600" dirty="0">
                <a:latin typeface="Cambria" panose="02040503050406030204" pitchFamily="18" charset="0"/>
              </a:rPr>
              <a:t>Funding is driven by apportionment (any student, any seat)</a:t>
            </a:r>
          </a:p>
          <a:p>
            <a:pPr marL="228600" lvl="0" indent="-228600">
              <a:lnSpc>
                <a:spcPct val="90000"/>
              </a:lnSpc>
              <a:spcBef>
                <a:spcPts val="1000"/>
              </a:spcBef>
              <a:spcAft>
                <a:spcPts val="1200"/>
              </a:spcAft>
              <a:buFont typeface="Arial" panose="020B0604020202020204" pitchFamily="34" charset="0"/>
              <a:buChar char="•"/>
            </a:pPr>
            <a:r>
              <a:rPr lang="en-US" sz="3600" dirty="0">
                <a:latin typeface="Cambria" panose="02040503050406030204" pitchFamily="18" charset="0"/>
              </a:rPr>
              <a:t>Apportionment focus leads to a churn model (get students in the door, but little attention to progress)</a:t>
            </a:r>
          </a:p>
        </p:txBody>
      </p:sp>
    </p:spTree>
    <p:extLst>
      <p:ext uri="{BB962C8B-B14F-4D97-AF65-F5344CB8AC3E}">
        <p14:creationId xmlns:p14="http://schemas.microsoft.com/office/powerpoint/2010/main" val="34503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val 1"/>
          <p:cNvSpPr/>
          <p:nvPr/>
        </p:nvSpPr>
        <p:spPr>
          <a:xfrm>
            <a:off x="2743200" y="274320"/>
            <a:ext cx="6784848" cy="6172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22091" y="1374075"/>
            <a:ext cx="6099049" cy="4351338"/>
          </a:xfrm>
        </p:spPr>
        <p:txBody>
          <a:bodyPr>
            <a:normAutofit lnSpcReduction="10000"/>
          </a:bodyPr>
          <a:lstStyle/>
          <a:p>
            <a:pPr marL="0" indent="0" algn="ctr">
              <a:buNone/>
            </a:pPr>
            <a:r>
              <a:rPr lang="en-US" sz="6600" b="1" dirty="0">
                <a:solidFill>
                  <a:schemeClr val="accent1"/>
                </a:solidFill>
                <a:latin typeface="Cambria" panose="02040503050406030204" pitchFamily="18" charset="0"/>
              </a:rPr>
              <a:t>There are specific changes you can make right now</a:t>
            </a:r>
            <a:endParaRPr lang="en-US" sz="6600" dirty="0">
              <a:solidFill>
                <a:schemeClr val="accent1"/>
              </a:solidFill>
              <a:latin typeface="Cambria" panose="02040503050406030204" pitchFamily="18" charset="0"/>
            </a:endParaRPr>
          </a:p>
        </p:txBody>
      </p:sp>
    </p:spTree>
    <p:extLst>
      <p:ext uri="{BB962C8B-B14F-4D97-AF65-F5344CB8AC3E}">
        <p14:creationId xmlns:p14="http://schemas.microsoft.com/office/powerpoint/2010/main" val="1615225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526" y="2506662"/>
            <a:ext cx="10515600" cy="4351338"/>
          </a:xfrm>
        </p:spPr>
        <p:txBody>
          <a:bodyPr>
            <a:normAutofit/>
          </a:bodyPr>
          <a:lstStyle/>
          <a:p>
            <a:pPr marL="0" indent="0">
              <a:buNone/>
            </a:pPr>
            <a:r>
              <a:rPr lang="en-US" sz="3300" i="1" dirty="0">
                <a:latin typeface="Cambria" panose="02040503050406030204" pitchFamily="18" charset="0"/>
              </a:rPr>
              <a:t>I think sometimes a lack of direction is a problem. </a:t>
            </a:r>
            <a:r>
              <a:rPr lang="en-US" sz="3300" b="1" i="1" dirty="0">
                <a:solidFill>
                  <a:srgbClr val="0070C0"/>
                </a:solidFill>
                <a:latin typeface="Cambria" panose="02040503050406030204" pitchFamily="18" charset="0"/>
              </a:rPr>
              <a:t>Someone just tells you to take whatever you want, and you don’t really have a goal in mind.</a:t>
            </a:r>
            <a:r>
              <a:rPr lang="en-US" sz="3300" i="1" dirty="0">
                <a:solidFill>
                  <a:srgbClr val="0070C0"/>
                </a:solidFill>
                <a:latin typeface="Cambria" panose="02040503050406030204" pitchFamily="18" charset="0"/>
              </a:rPr>
              <a:t> </a:t>
            </a:r>
            <a:r>
              <a:rPr lang="en-US" sz="3300" i="1" dirty="0">
                <a:latin typeface="Cambria" panose="02040503050406030204" pitchFamily="18" charset="0"/>
              </a:rPr>
              <a:t>I think it’s really hard for people when there’s no end in sight and there’s no goal in mind to even continue to go, because you’re just probably going to get really frustrated and want to drop out.</a:t>
            </a:r>
          </a:p>
          <a:p>
            <a:pPr marL="0" indent="0" algn="r">
              <a:buNone/>
            </a:pPr>
            <a:r>
              <a:rPr lang="en-US" sz="1900" dirty="0">
                <a:latin typeface="Cambria" panose="02040503050406030204" pitchFamily="18" charset="0"/>
              </a:rPr>
              <a:t>- </a:t>
            </a:r>
            <a:r>
              <a:rPr lang="en-US" sz="1900" i="1" dirty="0">
                <a:latin typeface="Cambria" panose="02040503050406030204" pitchFamily="18" charset="0"/>
              </a:rPr>
              <a:t>Community college student, interviewed for Completion by Design</a:t>
            </a:r>
          </a:p>
        </p:txBody>
      </p:sp>
      <p:pic>
        <p:nvPicPr>
          <p:cNvPr id="3074" name="Picture 2" descr="http://www.kuder.com/wp-content/uploads/2013/04/CareerDirections-300x2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1389" y="476416"/>
            <a:ext cx="2100254" cy="20302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81526" y="476416"/>
            <a:ext cx="8307831" cy="1417376"/>
          </a:xfrm>
        </p:spPr>
        <p:txBody>
          <a:bodyPr>
            <a:normAutofit/>
          </a:bodyPr>
          <a:lstStyle/>
          <a:p>
            <a:r>
              <a:rPr lang="en-US" sz="3600" b="1" dirty="0">
                <a:solidFill>
                  <a:schemeClr val="accent1">
                    <a:lumMod val="75000"/>
                  </a:schemeClr>
                </a:solidFill>
                <a:latin typeface="Cambria" panose="02040503050406030204" pitchFamily="18" charset="0"/>
                <a:ea typeface="+mn-ea"/>
                <a:cs typeface="+mn-cs"/>
              </a:rPr>
              <a:t>Help students figure out their options</a:t>
            </a:r>
          </a:p>
        </p:txBody>
      </p:sp>
    </p:spTree>
    <p:extLst>
      <p:ext uri="{BB962C8B-B14F-4D97-AF65-F5344CB8AC3E}">
        <p14:creationId xmlns:p14="http://schemas.microsoft.com/office/powerpoint/2010/main" val="4272435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kuder.com/wp-content/uploads/2013/04/CareerDirections-300x2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1389" y="476416"/>
            <a:ext cx="2100254" cy="20302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81526" y="202096"/>
            <a:ext cx="8307831" cy="1417376"/>
          </a:xfrm>
        </p:spPr>
        <p:txBody>
          <a:bodyPr>
            <a:normAutofit/>
          </a:bodyPr>
          <a:lstStyle/>
          <a:p>
            <a:r>
              <a:rPr lang="en-US" sz="3600" b="1" dirty="0">
                <a:solidFill>
                  <a:schemeClr val="accent1">
                    <a:lumMod val="75000"/>
                  </a:schemeClr>
                </a:solidFill>
                <a:latin typeface="Cambria" panose="02040503050406030204" pitchFamily="18" charset="0"/>
                <a:ea typeface="+mn-ea"/>
                <a:cs typeface="+mn-cs"/>
              </a:rPr>
              <a:t>Help students figure out their options</a:t>
            </a:r>
          </a:p>
        </p:txBody>
      </p:sp>
      <p:sp>
        <p:nvSpPr>
          <p:cNvPr id="6" name="Content Placeholder 2"/>
          <p:cNvSpPr>
            <a:spLocks noGrp="1"/>
          </p:cNvSpPr>
          <p:nvPr>
            <p:ph idx="1"/>
          </p:nvPr>
        </p:nvSpPr>
        <p:spPr>
          <a:xfrm>
            <a:off x="636608" y="1491539"/>
            <a:ext cx="8252749" cy="4555066"/>
          </a:xfrm>
        </p:spPr>
        <p:txBody>
          <a:bodyPr>
            <a:noAutofit/>
          </a:bodyPr>
          <a:lstStyle/>
          <a:p>
            <a:pPr marL="0" indent="0">
              <a:buNone/>
            </a:pPr>
            <a:r>
              <a:rPr lang="en-US" sz="2400" b="1" i="1" dirty="0">
                <a:latin typeface="Cambria" panose="02040503050406030204" pitchFamily="18" charset="0"/>
              </a:rPr>
              <a:t>K-12</a:t>
            </a:r>
            <a:r>
              <a:rPr lang="en-US" sz="2400" dirty="0">
                <a:latin typeface="Cambria" panose="02040503050406030204" pitchFamily="18" charset="0"/>
              </a:rPr>
              <a:t>: Use early college credit options to help students better understand career and educational pathways to rewarding jobs. Make sure students understand and apply for financial aid before they get to college.</a:t>
            </a:r>
          </a:p>
          <a:p>
            <a:pPr marL="0" indent="0">
              <a:buNone/>
            </a:pPr>
            <a:endParaRPr lang="en-US" sz="1200" dirty="0">
              <a:latin typeface="Cambria" panose="02040503050406030204" pitchFamily="18" charset="0"/>
            </a:endParaRPr>
          </a:p>
          <a:p>
            <a:pPr marL="0" indent="0">
              <a:buNone/>
            </a:pPr>
            <a:r>
              <a:rPr lang="en-US" sz="2400" b="1" i="1" dirty="0">
                <a:latin typeface="Cambria" panose="02040503050406030204" pitchFamily="18" charset="0"/>
              </a:rPr>
              <a:t>Adult Ed/Noncredit</a:t>
            </a:r>
            <a:r>
              <a:rPr lang="en-US" sz="2400" dirty="0">
                <a:latin typeface="Cambria" panose="02040503050406030204" pitchFamily="18" charset="0"/>
              </a:rPr>
              <a:t>: Leverage partnerships with AEBG consortia and workforce development boards to help students better understand the local job market and social service supports that can help them engage in longer-term training options.</a:t>
            </a:r>
          </a:p>
          <a:p>
            <a:pPr marL="0" indent="0">
              <a:buNone/>
            </a:pPr>
            <a:endParaRPr lang="en-US" sz="1200" dirty="0">
              <a:latin typeface="Cambria" panose="02040503050406030204" pitchFamily="18" charset="0"/>
            </a:endParaRPr>
          </a:p>
          <a:p>
            <a:pPr marL="0" indent="0">
              <a:buNone/>
            </a:pPr>
            <a:r>
              <a:rPr lang="en-US" sz="2400" b="1" i="1" dirty="0">
                <a:latin typeface="Cambria" panose="02040503050406030204" pitchFamily="18" charset="0"/>
              </a:rPr>
              <a:t>Skills-Builders:</a:t>
            </a:r>
            <a:r>
              <a:rPr lang="en-US" sz="2400" dirty="0">
                <a:latin typeface="Cambria" panose="02040503050406030204" pitchFamily="18" charset="0"/>
              </a:rPr>
              <a:t> Determine which skills-builders pathways lead to job opportunities and provide students with information on how to continue along that career pathway.</a:t>
            </a:r>
            <a:endParaRPr lang="en-US" sz="1100" dirty="0">
              <a:latin typeface="Cambria" panose="02040503050406030204" pitchFamily="18" charset="0"/>
            </a:endParaRPr>
          </a:p>
        </p:txBody>
      </p:sp>
    </p:spTree>
    <p:extLst>
      <p:ext uri="{BB962C8B-B14F-4D97-AF65-F5344CB8AC3E}">
        <p14:creationId xmlns:p14="http://schemas.microsoft.com/office/powerpoint/2010/main" val="2587653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b="1" dirty="0">
                <a:solidFill>
                  <a:schemeClr val="accent1">
                    <a:lumMod val="75000"/>
                  </a:schemeClr>
                </a:solidFill>
                <a:latin typeface="Cambria" panose="02040503050406030204" pitchFamily="18" charset="0"/>
                <a:ea typeface="+mn-ea"/>
                <a:cs typeface="+mn-cs"/>
              </a:rPr>
              <a:t>Help students cross our silos</a:t>
            </a:r>
          </a:p>
        </p:txBody>
      </p:sp>
      <p:sp>
        <p:nvSpPr>
          <p:cNvPr id="3" name="Content Placeholder 2"/>
          <p:cNvSpPr>
            <a:spLocks noGrp="1"/>
          </p:cNvSpPr>
          <p:nvPr>
            <p:ph idx="1"/>
          </p:nvPr>
        </p:nvSpPr>
        <p:spPr>
          <a:xfrm>
            <a:off x="2905246" y="1690688"/>
            <a:ext cx="8448554" cy="5307896"/>
          </a:xfrm>
        </p:spPr>
        <p:txBody>
          <a:bodyPr>
            <a:noAutofit/>
          </a:bodyPr>
          <a:lstStyle/>
          <a:p>
            <a:pPr marL="0" indent="0">
              <a:buNone/>
            </a:pPr>
            <a:r>
              <a:rPr lang="en-US" sz="3200" dirty="0">
                <a:latin typeface="Cambria" panose="02040503050406030204" pitchFamily="18" charset="0"/>
              </a:rPr>
              <a:t>Relatively few students are successfully navigating stackable credentials or transferring—they need help identifying how to keep going in their pathway. </a:t>
            </a:r>
          </a:p>
          <a:p>
            <a:pPr marL="0" indent="0">
              <a:buNone/>
            </a:pPr>
            <a:endParaRPr lang="en-US" sz="2000" i="1" dirty="0">
              <a:latin typeface="Cambria" panose="02040503050406030204" pitchFamily="18" charset="0"/>
            </a:endParaRPr>
          </a:p>
          <a:p>
            <a:pPr marL="0" indent="0">
              <a:buNone/>
            </a:pPr>
            <a:r>
              <a:rPr lang="en-US" sz="3200" i="1" dirty="0">
                <a:latin typeface="Cambria" panose="02040503050406030204" pitchFamily="18" charset="0"/>
              </a:rPr>
              <a:t>Of the nearly 85,000 students who completed a first health CTE credential between 2000-2009, </a:t>
            </a:r>
            <a:r>
              <a:rPr lang="en-US" sz="3200" b="1" i="1" dirty="0">
                <a:solidFill>
                  <a:schemeClr val="accent1"/>
                </a:solidFill>
                <a:latin typeface="Cambria" panose="02040503050406030204" pitchFamily="18" charset="0"/>
              </a:rPr>
              <a:t>only about 13% earned a second award </a:t>
            </a:r>
            <a:r>
              <a:rPr lang="en-US" sz="3200" i="1" dirty="0">
                <a:latin typeface="Cambria" panose="02040503050406030204" pitchFamily="18" charset="0"/>
              </a:rPr>
              <a:t>within six years.</a:t>
            </a:r>
          </a:p>
          <a:p>
            <a:pPr marL="0" indent="0" algn="r">
              <a:buNone/>
            </a:pPr>
            <a:r>
              <a:rPr lang="en-US" sz="1800" dirty="0">
                <a:latin typeface="Cambria" panose="02040503050406030204" pitchFamily="18" charset="0"/>
                <a:hlinkClick r:id="rId2"/>
              </a:rPr>
              <a:t>2016 PPIC Study</a:t>
            </a:r>
            <a:endParaRPr lang="en-US" sz="1800" dirty="0">
              <a:latin typeface="Cambria" panose="02040503050406030204" pitchFamily="18" charset="0"/>
            </a:endParaRPr>
          </a:p>
          <a:p>
            <a:pPr marL="0" indent="0">
              <a:buNone/>
            </a:pPr>
            <a:endParaRPr lang="en-US" sz="1800" dirty="0">
              <a:latin typeface="Cambria" panose="02040503050406030204" pitchFamily="18" charset="0"/>
            </a:endParaRPr>
          </a:p>
        </p:txBody>
      </p:sp>
      <p:pic>
        <p:nvPicPr>
          <p:cNvPr id="17410" name="Picture 2" descr="Image result for image of si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59" y="2443518"/>
            <a:ext cx="2020148" cy="289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17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b="1" dirty="0">
                <a:solidFill>
                  <a:schemeClr val="accent1">
                    <a:lumMod val="75000"/>
                  </a:schemeClr>
                </a:solidFill>
                <a:latin typeface="Cambria" panose="02040503050406030204" pitchFamily="18" charset="0"/>
                <a:ea typeface="+mn-ea"/>
                <a:cs typeface="+mn-cs"/>
              </a:rPr>
              <a:t>Help students cross our silos</a:t>
            </a:r>
          </a:p>
        </p:txBody>
      </p:sp>
      <p:sp>
        <p:nvSpPr>
          <p:cNvPr id="3" name="Content Placeholder 2"/>
          <p:cNvSpPr>
            <a:spLocks noGrp="1"/>
          </p:cNvSpPr>
          <p:nvPr>
            <p:ph idx="1"/>
          </p:nvPr>
        </p:nvSpPr>
        <p:spPr>
          <a:xfrm>
            <a:off x="2715904" y="1845734"/>
            <a:ext cx="8637896" cy="4555066"/>
          </a:xfrm>
        </p:spPr>
        <p:txBody>
          <a:bodyPr>
            <a:noAutofit/>
          </a:bodyPr>
          <a:lstStyle/>
          <a:p>
            <a:pPr marL="0" indent="0">
              <a:buNone/>
            </a:pPr>
            <a:r>
              <a:rPr lang="en-US" sz="2400" b="1" i="1" dirty="0">
                <a:latin typeface="Cambria" panose="02040503050406030204" pitchFamily="18" charset="0"/>
              </a:rPr>
              <a:t>K-12</a:t>
            </a:r>
            <a:r>
              <a:rPr lang="en-US" sz="2400" dirty="0">
                <a:latin typeface="Cambria" panose="02040503050406030204" pitchFamily="18" charset="0"/>
              </a:rPr>
              <a:t>: Use the </a:t>
            </a:r>
            <a:r>
              <a:rPr lang="en-US" sz="2400" dirty="0">
                <a:latin typeface="Cambria" panose="02040503050406030204" pitchFamily="18" charset="0"/>
                <a:hlinkClick r:id="rId2" action="ppaction://hlinkfile"/>
              </a:rPr>
              <a:t>Code Alignment Project </a:t>
            </a:r>
            <a:r>
              <a:rPr lang="en-US" sz="2400" dirty="0">
                <a:latin typeface="Cambria" panose="02040503050406030204" pitchFamily="18" charset="0"/>
              </a:rPr>
              <a:t>to look at the inter-relationships between courses, certificates, degrees, and jobs in similar majors, then use this information to support advising so students keep ascending educational ladders.</a:t>
            </a:r>
          </a:p>
          <a:p>
            <a:pPr marL="0" indent="0">
              <a:buNone/>
            </a:pPr>
            <a:endParaRPr lang="en-US" sz="1200" dirty="0">
              <a:latin typeface="Cambria" panose="02040503050406030204" pitchFamily="18" charset="0"/>
            </a:endParaRPr>
          </a:p>
          <a:p>
            <a:pPr marL="0" indent="0">
              <a:buNone/>
            </a:pPr>
            <a:r>
              <a:rPr lang="en-US" sz="2400" b="1" i="1" dirty="0">
                <a:latin typeface="Cambria" panose="02040503050406030204" pitchFamily="18" charset="0"/>
              </a:rPr>
              <a:t>Adult Ed/Noncredit</a:t>
            </a:r>
            <a:r>
              <a:rPr lang="en-US" sz="2400" dirty="0">
                <a:latin typeface="Cambria" panose="02040503050406030204" pitchFamily="18" charset="0"/>
              </a:rPr>
              <a:t>: Create articulation agreements between noncredit/adult </a:t>
            </a:r>
            <a:r>
              <a:rPr lang="en-US" sz="2400" dirty="0" err="1">
                <a:latin typeface="Cambria" panose="02040503050406030204" pitchFamily="18" charset="0"/>
              </a:rPr>
              <a:t>ed</a:t>
            </a:r>
            <a:r>
              <a:rPr lang="en-US" sz="2400" dirty="0">
                <a:latin typeface="Cambria" panose="02040503050406030204" pitchFamily="18" charset="0"/>
              </a:rPr>
              <a:t> pathways that allow students to move directly into related majors, and provide advising on these options.</a:t>
            </a:r>
          </a:p>
          <a:p>
            <a:pPr marL="0" indent="0">
              <a:buNone/>
            </a:pPr>
            <a:endParaRPr lang="en-US" sz="1200" dirty="0">
              <a:latin typeface="Cambria" panose="02040503050406030204" pitchFamily="18" charset="0"/>
            </a:endParaRPr>
          </a:p>
          <a:p>
            <a:pPr marL="0" indent="0">
              <a:buNone/>
            </a:pPr>
            <a:r>
              <a:rPr lang="en-US" sz="2400" b="1" i="1" dirty="0">
                <a:latin typeface="Cambria" panose="02040503050406030204" pitchFamily="18" charset="0"/>
              </a:rPr>
              <a:t>Skills-Builders:</a:t>
            </a:r>
            <a:r>
              <a:rPr lang="en-US" sz="2400" dirty="0">
                <a:latin typeface="Cambria" panose="02040503050406030204" pitchFamily="18" charset="0"/>
              </a:rPr>
              <a:t> Determine if there are discrete clusters of coursework that align with changes in employer needs that could be marketed to former students.</a:t>
            </a:r>
            <a:endParaRPr lang="en-US" sz="2400" b="1" i="1" dirty="0">
              <a:latin typeface="Cambria" panose="02040503050406030204" pitchFamily="18" charset="0"/>
            </a:endParaRPr>
          </a:p>
          <a:p>
            <a:pPr marL="0" indent="0">
              <a:buNone/>
            </a:pPr>
            <a:endParaRPr lang="en-US" sz="3200" dirty="0">
              <a:latin typeface="Cambria" panose="02040503050406030204" pitchFamily="18" charset="0"/>
            </a:endParaRPr>
          </a:p>
        </p:txBody>
      </p:sp>
      <p:pic>
        <p:nvPicPr>
          <p:cNvPr id="17410" name="Picture 2" descr="Image result for image of si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59" y="2443518"/>
            <a:ext cx="2020148" cy="289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09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200" b="1" dirty="0">
                <a:solidFill>
                  <a:schemeClr val="accent1">
                    <a:lumMod val="75000"/>
                  </a:schemeClr>
                </a:solidFill>
                <a:latin typeface="Cambria" panose="02040503050406030204" pitchFamily="18" charset="0"/>
                <a:ea typeface="+mn-ea"/>
                <a:cs typeface="+mn-cs"/>
              </a:rPr>
              <a:t>Make sure basic skills isn’t a barrier</a:t>
            </a:r>
          </a:p>
        </p:txBody>
      </p:sp>
      <p:sp>
        <p:nvSpPr>
          <p:cNvPr id="3" name="Content Placeholder 2"/>
          <p:cNvSpPr>
            <a:spLocks noGrp="1"/>
          </p:cNvSpPr>
          <p:nvPr>
            <p:ph idx="1"/>
          </p:nvPr>
        </p:nvSpPr>
        <p:spPr>
          <a:xfrm>
            <a:off x="838200" y="1690688"/>
            <a:ext cx="8637896" cy="4555066"/>
          </a:xfrm>
        </p:spPr>
        <p:txBody>
          <a:bodyPr>
            <a:noAutofit/>
          </a:bodyPr>
          <a:lstStyle/>
          <a:p>
            <a:pPr marL="0" indent="0">
              <a:buNone/>
            </a:pPr>
            <a:r>
              <a:rPr lang="en-US" sz="3600" dirty="0">
                <a:latin typeface="Cambria" panose="02040503050406030204" pitchFamily="18" charset="0"/>
              </a:rPr>
              <a:t>SSSP requirements may put unnecessary hurdles in the way of skills-builder students.</a:t>
            </a:r>
          </a:p>
          <a:p>
            <a:pPr marL="0" indent="0">
              <a:buNone/>
            </a:pPr>
            <a:endParaRPr lang="en-US" sz="3600" dirty="0">
              <a:latin typeface="Cambria" panose="02040503050406030204" pitchFamily="18" charset="0"/>
            </a:endParaRPr>
          </a:p>
          <a:p>
            <a:pPr marL="0" indent="0">
              <a:buNone/>
            </a:pPr>
            <a:r>
              <a:rPr lang="en-US" sz="3600" dirty="0">
                <a:latin typeface="Cambria" panose="02040503050406030204" pitchFamily="18" charset="0"/>
              </a:rPr>
              <a:t>Outside of contextualized courses, there are gaps between basic skills sequences and CTE pathways, which can prevent students from continuing.</a:t>
            </a:r>
          </a:p>
          <a:p>
            <a:pPr marL="0" indent="0">
              <a:buNone/>
            </a:pPr>
            <a:endParaRPr lang="en-US" sz="3600" dirty="0">
              <a:latin typeface="Cambria" panose="02040503050406030204" pitchFamily="18" charset="0"/>
            </a:endParaRPr>
          </a:p>
          <a:p>
            <a:pPr marL="0" indent="0">
              <a:buNone/>
            </a:pPr>
            <a:endParaRPr lang="en-US" sz="2000" dirty="0">
              <a:latin typeface="Cambria" panose="02040503050406030204" pitchFamily="18" charset="0"/>
            </a:endParaRPr>
          </a:p>
          <a:p>
            <a:pPr marL="0" indent="0">
              <a:buNone/>
            </a:pPr>
            <a:endParaRPr lang="en-US" sz="3600" dirty="0">
              <a:latin typeface="Cambria" panose="02040503050406030204" pitchFamily="18" charset="0"/>
            </a:endParaRPr>
          </a:p>
        </p:txBody>
      </p:sp>
      <p:pic>
        <p:nvPicPr>
          <p:cNvPr id="19458" name="Picture 2" descr="Image result for image of mind the g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02925" y="4391409"/>
            <a:ext cx="1782407" cy="12602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6096" y="1454612"/>
            <a:ext cx="2143125" cy="2143125"/>
          </a:xfrm>
          <a:prstGeom prst="rect">
            <a:avLst/>
          </a:prstGeom>
        </p:spPr>
      </p:pic>
    </p:spTree>
    <p:extLst>
      <p:ext uri="{BB962C8B-B14F-4D97-AF65-F5344CB8AC3E}">
        <p14:creationId xmlns:p14="http://schemas.microsoft.com/office/powerpoint/2010/main" val="355017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310" t="15715" r="17024" b="5429"/>
          <a:stretch/>
        </p:blipFill>
        <p:spPr>
          <a:xfrm>
            <a:off x="1790700" y="208188"/>
            <a:ext cx="8763000" cy="6478362"/>
          </a:xfrm>
          <a:prstGeom prst="rect">
            <a:avLst/>
          </a:prstGeom>
        </p:spPr>
      </p:pic>
    </p:spTree>
    <p:extLst>
      <p:ext uri="{BB962C8B-B14F-4D97-AF65-F5344CB8AC3E}">
        <p14:creationId xmlns:p14="http://schemas.microsoft.com/office/powerpoint/2010/main" val="520365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071" t="15714" r="17024" b="4857"/>
          <a:stretch/>
        </p:blipFill>
        <p:spPr>
          <a:xfrm>
            <a:off x="1390650" y="87351"/>
            <a:ext cx="9124950" cy="6770649"/>
          </a:xfrm>
          <a:prstGeom prst="rect">
            <a:avLst/>
          </a:prstGeom>
        </p:spPr>
      </p:pic>
    </p:spTree>
    <p:extLst>
      <p:ext uri="{BB962C8B-B14F-4D97-AF65-F5344CB8AC3E}">
        <p14:creationId xmlns:p14="http://schemas.microsoft.com/office/powerpoint/2010/main" val="2580827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953" t="18832" r="17262" b="4095"/>
          <a:stretch/>
        </p:blipFill>
        <p:spPr>
          <a:xfrm>
            <a:off x="1352550" y="129274"/>
            <a:ext cx="9144000" cy="6595376"/>
          </a:xfrm>
          <a:prstGeom prst="rect">
            <a:avLst/>
          </a:prstGeom>
        </p:spPr>
      </p:pic>
    </p:spTree>
    <p:extLst>
      <p:ext uri="{BB962C8B-B14F-4D97-AF65-F5344CB8AC3E}">
        <p14:creationId xmlns:p14="http://schemas.microsoft.com/office/powerpoint/2010/main" val="2276519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200" b="1" dirty="0">
                <a:solidFill>
                  <a:schemeClr val="accent1">
                    <a:lumMod val="75000"/>
                  </a:schemeClr>
                </a:solidFill>
                <a:latin typeface="Cambria" panose="02040503050406030204" pitchFamily="18" charset="0"/>
                <a:ea typeface="+mn-ea"/>
                <a:cs typeface="+mn-cs"/>
              </a:rPr>
              <a:t>Make sure basic skills isn’t a barrier</a:t>
            </a:r>
          </a:p>
        </p:txBody>
      </p:sp>
      <p:sp>
        <p:nvSpPr>
          <p:cNvPr id="3" name="Content Placeholder 2"/>
          <p:cNvSpPr>
            <a:spLocks noGrp="1"/>
          </p:cNvSpPr>
          <p:nvPr>
            <p:ph idx="1"/>
          </p:nvPr>
        </p:nvSpPr>
        <p:spPr>
          <a:xfrm>
            <a:off x="838200" y="1690688"/>
            <a:ext cx="8637896" cy="4555066"/>
          </a:xfrm>
        </p:spPr>
        <p:txBody>
          <a:bodyPr>
            <a:noAutofit/>
          </a:bodyPr>
          <a:lstStyle/>
          <a:p>
            <a:pPr marL="0" indent="0">
              <a:buNone/>
            </a:pPr>
            <a:r>
              <a:rPr lang="en-US" sz="2400" b="1" i="1" dirty="0">
                <a:latin typeface="Cambria" panose="02040503050406030204" pitchFamily="18" charset="0"/>
              </a:rPr>
              <a:t>K-12</a:t>
            </a:r>
            <a:r>
              <a:rPr lang="en-US" sz="2400" dirty="0">
                <a:latin typeface="Cambria" panose="02040503050406030204" pitchFamily="18" charset="0"/>
              </a:rPr>
              <a:t>: When mapping CTE pathways, ensure that students can get to from basic skills courses to required courses, so they don’t give up and drop out. Ensure that tests are not </a:t>
            </a:r>
            <a:r>
              <a:rPr lang="en-US" sz="2400" dirty="0" err="1">
                <a:latin typeface="Cambria" panose="02040503050406030204" pitchFamily="18" charset="0"/>
              </a:rPr>
              <a:t>underplacing</a:t>
            </a:r>
            <a:r>
              <a:rPr lang="en-US" sz="2400" dirty="0">
                <a:latin typeface="Cambria" panose="02040503050406030204" pitchFamily="18" charset="0"/>
              </a:rPr>
              <a:t> students.</a:t>
            </a:r>
          </a:p>
          <a:p>
            <a:pPr marL="0" indent="0">
              <a:buNone/>
            </a:pPr>
            <a:endParaRPr lang="en-US" sz="1200" dirty="0">
              <a:latin typeface="Cambria" panose="02040503050406030204" pitchFamily="18" charset="0"/>
            </a:endParaRPr>
          </a:p>
          <a:p>
            <a:pPr marL="0" indent="0">
              <a:buNone/>
            </a:pPr>
            <a:r>
              <a:rPr lang="en-US" sz="2400" b="1" i="1" dirty="0">
                <a:latin typeface="Cambria" panose="02040503050406030204" pitchFamily="18" charset="0"/>
              </a:rPr>
              <a:t>Adult Ed/Noncredit</a:t>
            </a:r>
            <a:r>
              <a:rPr lang="en-US" sz="2400" b="1" dirty="0">
                <a:latin typeface="Cambria" panose="02040503050406030204" pitchFamily="18" charset="0"/>
              </a:rPr>
              <a:t>:</a:t>
            </a:r>
            <a:r>
              <a:rPr lang="en-US" sz="2400" dirty="0">
                <a:latin typeface="Cambria" panose="02040503050406030204" pitchFamily="18" charset="0"/>
              </a:rPr>
              <a:t> Ensure that pathways teach the competencies required to start the pathway without remediation and that students don’t have to repeat content they have already mastered.</a:t>
            </a:r>
          </a:p>
          <a:p>
            <a:pPr marL="0" indent="0">
              <a:buNone/>
            </a:pPr>
            <a:endParaRPr lang="en-US" sz="1400" dirty="0">
              <a:latin typeface="Cambria" panose="02040503050406030204" pitchFamily="18" charset="0"/>
            </a:endParaRPr>
          </a:p>
          <a:p>
            <a:pPr marL="0" indent="0">
              <a:buNone/>
            </a:pPr>
            <a:r>
              <a:rPr lang="en-US" sz="2400" b="1" i="1" dirty="0">
                <a:latin typeface="Cambria" panose="02040503050406030204" pitchFamily="18" charset="0"/>
              </a:rPr>
              <a:t>Skills-builders: </a:t>
            </a:r>
            <a:r>
              <a:rPr lang="en-US" sz="2400" dirty="0">
                <a:latin typeface="Cambria" panose="02040503050406030204" pitchFamily="18" charset="0"/>
              </a:rPr>
              <a:t>Identify whether assessment requirements for older students make sense, and create specific exemptions for these students.</a:t>
            </a:r>
          </a:p>
          <a:p>
            <a:pPr marL="0" indent="0">
              <a:buNone/>
            </a:pPr>
            <a:endParaRPr lang="en-US" sz="3600" dirty="0">
              <a:latin typeface="Cambria" panose="02040503050406030204" pitchFamily="18" charset="0"/>
            </a:endParaRPr>
          </a:p>
        </p:txBody>
      </p:sp>
      <p:pic>
        <p:nvPicPr>
          <p:cNvPr id="19458" name="Picture 2" descr="Image result for image of mind the g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9159" y="2077894"/>
            <a:ext cx="1782407" cy="12602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6096" y="4102629"/>
            <a:ext cx="2143125" cy="2143125"/>
          </a:xfrm>
          <a:prstGeom prst="rect">
            <a:avLst/>
          </a:prstGeom>
        </p:spPr>
      </p:pic>
    </p:spTree>
    <p:extLst>
      <p:ext uri="{BB962C8B-B14F-4D97-AF65-F5344CB8AC3E}">
        <p14:creationId xmlns:p14="http://schemas.microsoft.com/office/powerpoint/2010/main" val="152426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val 1"/>
          <p:cNvSpPr/>
          <p:nvPr/>
        </p:nvSpPr>
        <p:spPr>
          <a:xfrm>
            <a:off x="2770632" y="329184"/>
            <a:ext cx="6784848" cy="6172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392424" y="1755647"/>
            <a:ext cx="5692140" cy="4097781"/>
          </a:xfrm>
        </p:spPr>
        <p:txBody>
          <a:bodyPr>
            <a:normAutofit fontScale="92500" lnSpcReduction="10000"/>
          </a:bodyPr>
          <a:lstStyle/>
          <a:p>
            <a:pPr marL="0" indent="0" algn="ctr">
              <a:buNone/>
            </a:pPr>
            <a:r>
              <a:rPr lang="en-US" sz="6600" b="1" dirty="0">
                <a:solidFill>
                  <a:schemeClr val="accent1"/>
                </a:solidFill>
                <a:latin typeface="Cambria" panose="02040503050406030204" pitchFamily="18" charset="0"/>
              </a:rPr>
              <a:t>Our business model is out of sync with our students and our goals</a:t>
            </a:r>
            <a:endParaRPr lang="en-US" sz="6600" dirty="0">
              <a:solidFill>
                <a:schemeClr val="accent1"/>
              </a:solidFill>
              <a:latin typeface="Cambria" panose="02040503050406030204" pitchFamily="18" charset="0"/>
            </a:endParaRPr>
          </a:p>
        </p:txBody>
      </p:sp>
    </p:spTree>
    <p:extLst>
      <p:ext uri="{BB962C8B-B14F-4D97-AF65-F5344CB8AC3E}">
        <p14:creationId xmlns:p14="http://schemas.microsoft.com/office/powerpoint/2010/main" val="1572611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7" y="365125"/>
            <a:ext cx="11737075" cy="1325563"/>
          </a:xfrm>
        </p:spPr>
        <p:txBody>
          <a:bodyPr>
            <a:normAutofit/>
          </a:bodyPr>
          <a:lstStyle/>
          <a:p>
            <a:pPr algn="ctr"/>
            <a:r>
              <a:rPr lang="en-US" sz="4000" b="1" dirty="0">
                <a:solidFill>
                  <a:schemeClr val="accent1">
                    <a:lumMod val="75000"/>
                  </a:schemeClr>
                </a:solidFill>
                <a:latin typeface="Cambria" panose="02040503050406030204" pitchFamily="18" charset="0"/>
              </a:rPr>
              <a:t>Help students see the value of transfer courses</a:t>
            </a:r>
            <a:endParaRPr lang="en-US" sz="4000" b="1" dirty="0">
              <a:solidFill>
                <a:schemeClr val="accent1">
                  <a:lumMod val="75000"/>
                </a:schemeClr>
              </a:solidFill>
              <a:latin typeface="Cambria" panose="02040503050406030204" pitchFamily="18" charset="0"/>
              <a:ea typeface="+mn-ea"/>
              <a:cs typeface="+mn-cs"/>
            </a:endParaRPr>
          </a:p>
        </p:txBody>
      </p:sp>
      <p:sp>
        <p:nvSpPr>
          <p:cNvPr id="3" name="Content Placeholder 2"/>
          <p:cNvSpPr>
            <a:spLocks noGrp="1"/>
          </p:cNvSpPr>
          <p:nvPr>
            <p:ph idx="1"/>
          </p:nvPr>
        </p:nvSpPr>
        <p:spPr>
          <a:xfrm>
            <a:off x="797374" y="1592753"/>
            <a:ext cx="8637896" cy="4555066"/>
          </a:xfrm>
        </p:spPr>
        <p:txBody>
          <a:bodyPr>
            <a:noAutofit/>
          </a:bodyPr>
          <a:lstStyle/>
          <a:p>
            <a:pPr marL="0" indent="0">
              <a:buNone/>
            </a:pPr>
            <a:r>
              <a:rPr lang="en-US" sz="3200" dirty="0">
                <a:latin typeface="Cambria" panose="02040503050406030204" pitchFamily="18" charset="0"/>
              </a:rPr>
              <a:t>Washington state elected to include passing transfer-level math as a momentum point for CTE programs in its performance funding formula, to encourage pathways that will help students get to higher wage jobs. </a:t>
            </a:r>
          </a:p>
          <a:p>
            <a:pPr marL="0" indent="0">
              <a:buNone/>
            </a:pPr>
            <a:endParaRPr lang="en-US" sz="3200" dirty="0">
              <a:latin typeface="Cambria" panose="02040503050406030204" pitchFamily="18" charset="0"/>
            </a:endParaRPr>
          </a:p>
          <a:p>
            <a:pPr marL="0" indent="0">
              <a:buNone/>
            </a:pPr>
            <a:r>
              <a:rPr lang="en-US" sz="3200" b="1" i="1" dirty="0">
                <a:latin typeface="Cambria" panose="02040503050406030204" pitchFamily="18" charset="0"/>
              </a:rPr>
              <a:t>Idea: </a:t>
            </a:r>
            <a:r>
              <a:rPr lang="en-US" sz="3200" dirty="0">
                <a:latin typeface="Cambria" panose="02040503050406030204" pitchFamily="18" charset="0"/>
              </a:rPr>
              <a:t>Provide information to students on how they can expand their education and career options by taking the courses that will help them advance in transfer pathways.</a:t>
            </a:r>
          </a:p>
          <a:p>
            <a:pPr marL="0" indent="0">
              <a:buNone/>
            </a:pPr>
            <a:endParaRPr lang="en-US" sz="3600" dirty="0">
              <a:latin typeface="Cambria" panose="02040503050406030204" pitchFamily="18" charset="0"/>
            </a:endParaRPr>
          </a:p>
          <a:p>
            <a:pPr marL="0" indent="0">
              <a:buNone/>
            </a:pPr>
            <a:endParaRPr lang="en-US" sz="3600" dirty="0">
              <a:latin typeface="Cambria" panose="02040503050406030204" pitchFamily="18" charset="0"/>
            </a:endParaRPr>
          </a:p>
        </p:txBody>
      </p:sp>
      <p:pic>
        <p:nvPicPr>
          <p:cNvPr id="18434" name="Picture 2" descr="Image result for image geometry equ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8142" y="2992881"/>
            <a:ext cx="2809875" cy="162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6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val 1"/>
          <p:cNvSpPr/>
          <p:nvPr/>
        </p:nvSpPr>
        <p:spPr>
          <a:xfrm>
            <a:off x="2743200" y="274320"/>
            <a:ext cx="6784848" cy="6172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86099" y="2095182"/>
            <a:ext cx="6099049" cy="4351338"/>
          </a:xfrm>
        </p:spPr>
        <p:txBody>
          <a:bodyPr>
            <a:normAutofit/>
          </a:bodyPr>
          <a:lstStyle/>
          <a:p>
            <a:pPr marL="0" indent="0" algn="ctr">
              <a:buNone/>
            </a:pPr>
            <a:r>
              <a:rPr lang="en-US" sz="6600" b="1" dirty="0">
                <a:solidFill>
                  <a:schemeClr val="accent1"/>
                </a:solidFill>
                <a:latin typeface="Cambria" panose="02040503050406030204" pitchFamily="18" charset="0"/>
              </a:rPr>
              <a:t>We need to bridge CTE and transfer</a:t>
            </a:r>
            <a:endParaRPr lang="en-US" sz="6600" dirty="0">
              <a:solidFill>
                <a:schemeClr val="accent1"/>
              </a:solidFill>
              <a:latin typeface="Cambria" panose="02040503050406030204" pitchFamily="18" charset="0"/>
            </a:endParaRPr>
          </a:p>
        </p:txBody>
      </p:sp>
    </p:spTree>
    <p:extLst>
      <p:ext uri="{BB962C8B-B14F-4D97-AF65-F5344CB8AC3E}">
        <p14:creationId xmlns:p14="http://schemas.microsoft.com/office/powerpoint/2010/main" val="727510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normAutofit/>
          </a:bodyPr>
          <a:lstStyle/>
          <a:p>
            <a:pPr algn="ctr"/>
            <a:r>
              <a:rPr lang="en-US" sz="4700" b="1" dirty="0">
                <a:solidFill>
                  <a:schemeClr val="accent1">
                    <a:lumMod val="75000"/>
                  </a:schemeClr>
                </a:solidFill>
                <a:latin typeface="Cambria" panose="02040503050406030204" pitchFamily="18" charset="0"/>
              </a:rPr>
              <a:t>Investigate underlying assumptions</a:t>
            </a:r>
            <a:endParaRPr lang="en-US" sz="4700" b="1" dirty="0">
              <a:solidFill>
                <a:schemeClr val="accent1">
                  <a:lumMod val="75000"/>
                </a:schemeClr>
              </a:solidFill>
              <a:latin typeface="Cambria" panose="02040503050406030204" pitchFamily="18" charset="0"/>
              <a:ea typeface="+mn-ea"/>
              <a:cs typeface="+mn-cs"/>
            </a:endParaRPr>
          </a:p>
        </p:txBody>
      </p:sp>
      <p:sp>
        <p:nvSpPr>
          <p:cNvPr id="3" name="Content Placeholder 2"/>
          <p:cNvSpPr>
            <a:spLocks noGrp="1"/>
          </p:cNvSpPr>
          <p:nvPr>
            <p:ph idx="1"/>
          </p:nvPr>
        </p:nvSpPr>
        <p:spPr>
          <a:xfrm>
            <a:off x="688191" y="1779264"/>
            <a:ext cx="8007753" cy="4555066"/>
          </a:xfrm>
        </p:spPr>
        <p:txBody>
          <a:bodyPr>
            <a:noAutofit/>
          </a:bodyPr>
          <a:lstStyle/>
          <a:p>
            <a:r>
              <a:rPr lang="en-US" sz="3600" dirty="0">
                <a:latin typeface="Cambria" panose="02040503050406030204" pitchFamily="18" charset="0"/>
              </a:rPr>
              <a:t>Pay attention to assumptions that students’ interest in getting jobs are only focused on </a:t>
            </a:r>
            <a:r>
              <a:rPr lang="en-US" sz="3600" b="1" dirty="0">
                <a:solidFill>
                  <a:schemeClr val="accent1"/>
                </a:solidFill>
                <a:latin typeface="Cambria" panose="02040503050406030204" pitchFamily="18" charset="0"/>
              </a:rPr>
              <a:t>narrow technical </a:t>
            </a:r>
            <a:r>
              <a:rPr lang="en-US" sz="3600" dirty="0">
                <a:latin typeface="Cambria" panose="02040503050406030204" pitchFamily="18" charset="0"/>
              </a:rPr>
              <a:t>skills.</a:t>
            </a:r>
          </a:p>
          <a:p>
            <a:r>
              <a:rPr lang="en-US" sz="3600" dirty="0">
                <a:latin typeface="Cambria" panose="02040503050406030204" pitchFamily="18" charset="0"/>
              </a:rPr>
              <a:t>Check assumptions that people who transfer will not be pursuing majors that </a:t>
            </a:r>
            <a:r>
              <a:rPr lang="en-US" sz="3600" b="1" dirty="0">
                <a:solidFill>
                  <a:schemeClr val="accent1"/>
                </a:solidFill>
                <a:latin typeface="Cambria" panose="02040503050406030204" pitchFamily="18" charset="0"/>
              </a:rPr>
              <a:t>connect to the workforce</a:t>
            </a:r>
            <a:r>
              <a:rPr lang="en-US" sz="3600" dirty="0">
                <a:latin typeface="Cambria" panose="02040503050406030204" pitchFamily="18" charset="0"/>
              </a:rPr>
              <a:t>.</a:t>
            </a:r>
          </a:p>
        </p:txBody>
      </p:sp>
      <p:sp>
        <p:nvSpPr>
          <p:cNvPr id="5" name="AutoShape 4" descr="Image result for image 21st century lear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cx1="http://schemas.microsoft.com/office/drawing/2015/9/8/chartex">
        <mc:Choice Requires="cx1">
          <p:graphicFrame>
            <p:nvGraphicFramePr>
              <p:cNvPr id="6" name="Chart 5"/>
              <p:cNvGraphicFramePr/>
              <p:nvPr>
                <p:extLst>
                  <p:ext uri="{D42A27DB-BD31-4B8C-83A1-F6EECF244321}">
                    <p14:modId xmlns:p14="http://schemas.microsoft.com/office/powerpoint/2010/main" val="1815955034"/>
                  </p:ext>
                </p:extLst>
              </p:nvPr>
            </p:nvGraphicFramePr>
            <p:xfrm>
              <a:off x="7945271" y="3679706"/>
              <a:ext cx="4572000" cy="27432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Chart 5"/>
              <p:cNvPicPr>
                <a:picLocks noGrp="1" noRot="1" noChangeAspect="1" noMove="1" noResize="1" noEditPoints="1" noAdjustHandles="1" noChangeArrowheads="1" noChangeShapeType="1"/>
              </p:cNvPicPr>
              <p:nvPr/>
            </p:nvPicPr>
            <p:blipFill>
              <a:blip r:embed="rId3"/>
              <a:stretch>
                <a:fillRect/>
              </a:stretch>
            </p:blipFill>
            <p:spPr>
              <a:xfrm>
                <a:off x="7945271" y="3679706"/>
                <a:ext cx="4572000" cy="2743200"/>
              </a:xfrm>
              <a:prstGeom prst="rect">
                <a:avLst/>
              </a:prstGeom>
            </p:spPr>
          </p:pic>
        </mc:Fallback>
      </mc:AlternateContent>
    </p:spTree>
    <p:extLst>
      <p:ext uri="{BB962C8B-B14F-4D97-AF65-F5344CB8AC3E}">
        <p14:creationId xmlns:p14="http://schemas.microsoft.com/office/powerpoint/2010/main" val="207587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normAutofit/>
          </a:bodyPr>
          <a:lstStyle/>
          <a:p>
            <a:pPr algn="ctr"/>
            <a:r>
              <a:rPr lang="en-US" sz="4700" b="1" dirty="0">
                <a:solidFill>
                  <a:schemeClr val="accent1">
                    <a:lumMod val="75000"/>
                  </a:schemeClr>
                </a:solidFill>
                <a:latin typeface="Cambria" panose="02040503050406030204" pitchFamily="18" charset="0"/>
              </a:rPr>
              <a:t>Recognize the role of the liberal arts</a:t>
            </a:r>
            <a:endParaRPr lang="en-US" sz="4700" b="1" dirty="0">
              <a:solidFill>
                <a:schemeClr val="accent1">
                  <a:lumMod val="75000"/>
                </a:schemeClr>
              </a:solidFill>
              <a:latin typeface="Cambria" panose="02040503050406030204" pitchFamily="18" charset="0"/>
              <a:ea typeface="+mn-ea"/>
              <a:cs typeface="+mn-cs"/>
            </a:endParaRPr>
          </a:p>
        </p:txBody>
      </p:sp>
      <p:sp>
        <p:nvSpPr>
          <p:cNvPr id="3" name="Content Placeholder 2"/>
          <p:cNvSpPr>
            <a:spLocks noGrp="1"/>
          </p:cNvSpPr>
          <p:nvPr>
            <p:ph idx="1"/>
          </p:nvPr>
        </p:nvSpPr>
        <p:spPr>
          <a:xfrm>
            <a:off x="688191" y="1779264"/>
            <a:ext cx="8336937" cy="4555066"/>
          </a:xfrm>
        </p:spPr>
        <p:txBody>
          <a:bodyPr>
            <a:noAutofit/>
          </a:bodyPr>
          <a:lstStyle/>
          <a:p>
            <a:pPr marL="0" indent="0">
              <a:buNone/>
            </a:pPr>
            <a:r>
              <a:rPr lang="en-US" sz="3600" dirty="0">
                <a:latin typeface="Cambria" panose="02040503050406030204" pitchFamily="18" charset="0"/>
              </a:rPr>
              <a:t>Employers say they need more </a:t>
            </a:r>
            <a:r>
              <a:rPr lang="en-US" sz="3600" b="1" dirty="0">
                <a:solidFill>
                  <a:schemeClr val="accent1"/>
                </a:solidFill>
                <a:latin typeface="Cambria" panose="02040503050406030204" pitchFamily="18" charset="0"/>
              </a:rPr>
              <a:t>21st Century skills</a:t>
            </a:r>
            <a:r>
              <a:rPr lang="en-US" sz="3600" dirty="0">
                <a:latin typeface="Cambria" panose="02040503050406030204" pitchFamily="18" charset="0"/>
              </a:rPr>
              <a:t>—which are heart of the liberal arts. </a:t>
            </a:r>
          </a:p>
          <a:p>
            <a:pPr marL="0" indent="0">
              <a:buNone/>
            </a:pPr>
            <a:endParaRPr lang="en-US" sz="2400" dirty="0">
              <a:latin typeface="Cambria" panose="02040503050406030204" pitchFamily="18" charset="0"/>
            </a:endParaRPr>
          </a:p>
          <a:p>
            <a:r>
              <a:rPr lang="en-US" dirty="0">
                <a:latin typeface="Cambria" panose="02040503050406030204" pitchFamily="18" charset="0"/>
              </a:rPr>
              <a:t>Ensure that students who are pursuing short-training to get a job are also building these skills through targeted general studies coursework.</a:t>
            </a:r>
          </a:p>
          <a:p>
            <a:r>
              <a:rPr lang="en-US" dirty="0">
                <a:latin typeface="Cambria" panose="02040503050406030204" pitchFamily="18" charset="0"/>
              </a:rPr>
              <a:t>Document how general studies help student attain critical 21</a:t>
            </a:r>
            <a:r>
              <a:rPr lang="en-US" baseline="30000" dirty="0">
                <a:latin typeface="Cambria" panose="02040503050406030204" pitchFamily="18" charset="0"/>
              </a:rPr>
              <a:t>st</a:t>
            </a:r>
            <a:r>
              <a:rPr lang="en-US" dirty="0">
                <a:latin typeface="Cambria" panose="02040503050406030204" pitchFamily="18" charset="0"/>
              </a:rPr>
              <a:t> Century skills.</a:t>
            </a:r>
          </a:p>
        </p:txBody>
      </p:sp>
      <p:sp>
        <p:nvSpPr>
          <p:cNvPr id="5" name="AutoShape 4" descr="Image result for image 21st century lear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6" name="Picture 6" descr="http://www.msad51.org/_/rsrc/1435606852926/home/curriculum/21st-century-learning/21st-century-learning-cropped-2_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6087" y="2123954"/>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58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normAutofit/>
          </a:bodyPr>
          <a:lstStyle/>
          <a:p>
            <a:pPr algn="ctr"/>
            <a:r>
              <a:rPr lang="en-US" sz="4700" b="1" dirty="0">
                <a:solidFill>
                  <a:schemeClr val="accent1">
                    <a:lumMod val="75000"/>
                  </a:schemeClr>
                </a:solidFill>
                <a:latin typeface="Cambria" panose="02040503050406030204" pitchFamily="18" charset="0"/>
              </a:rPr>
              <a:t>Design for true </a:t>
            </a:r>
            <a:r>
              <a:rPr lang="en-US" sz="4700" b="1" dirty="0" err="1">
                <a:solidFill>
                  <a:schemeClr val="accent1">
                    <a:lumMod val="75000"/>
                  </a:schemeClr>
                </a:solidFill>
                <a:latin typeface="Cambria" panose="02040503050406030204" pitchFamily="18" charset="0"/>
              </a:rPr>
              <a:t>stackability</a:t>
            </a:r>
            <a:endParaRPr lang="en-US" sz="4700" b="1" dirty="0">
              <a:solidFill>
                <a:schemeClr val="accent1">
                  <a:lumMod val="75000"/>
                </a:schemeClr>
              </a:solidFill>
              <a:latin typeface="Cambria" panose="02040503050406030204" pitchFamily="18" charset="0"/>
              <a:ea typeface="+mn-ea"/>
              <a:cs typeface="+mn-cs"/>
            </a:endParaRPr>
          </a:p>
        </p:txBody>
      </p:sp>
      <p:sp>
        <p:nvSpPr>
          <p:cNvPr id="3" name="Content Placeholder 2"/>
          <p:cNvSpPr>
            <a:spLocks noGrp="1"/>
          </p:cNvSpPr>
          <p:nvPr>
            <p:ph idx="1"/>
          </p:nvPr>
        </p:nvSpPr>
        <p:spPr>
          <a:xfrm>
            <a:off x="688191" y="1779264"/>
            <a:ext cx="7460386" cy="4555066"/>
          </a:xfrm>
        </p:spPr>
        <p:txBody>
          <a:bodyPr>
            <a:noAutofit/>
          </a:bodyPr>
          <a:lstStyle/>
          <a:p>
            <a:pPr marL="0" indent="0">
              <a:buNone/>
            </a:pPr>
            <a:r>
              <a:rPr lang="en-US" sz="3600" dirty="0">
                <a:latin typeface="Cambria" panose="02040503050406030204" pitchFamily="18" charset="0"/>
              </a:rPr>
              <a:t>To help students pursue multiple awards over time, or and to ensure they have the option to switch majors, create </a:t>
            </a:r>
            <a:r>
              <a:rPr lang="en-US" sz="3600" b="1" dirty="0">
                <a:solidFill>
                  <a:schemeClr val="accent1"/>
                </a:solidFill>
                <a:latin typeface="Cambria" panose="02040503050406030204" pitchFamily="18" charset="0"/>
              </a:rPr>
              <a:t>clear connections between specific award pathways</a:t>
            </a:r>
            <a:r>
              <a:rPr lang="en-US" sz="3600" dirty="0">
                <a:latin typeface="Cambria" panose="02040503050406030204" pitchFamily="18" charset="0"/>
              </a:rPr>
              <a:t> and ensure that students don’t have to start over. </a:t>
            </a:r>
          </a:p>
        </p:txBody>
      </p:sp>
      <p:sp>
        <p:nvSpPr>
          <p:cNvPr id="5" name="AutoShape 4" descr="Image result for image 21st century lear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06" name="Picture 2" descr="Image result for image stackable credent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681" y="2819561"/>
            <a:ext cx="3414831" cy="208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75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normAutofit/>
          </a:bodyPr>
          <a:lstStyle/>
          <a:p>
            <a:pPr algn="ctr"/>
            <a:r>
              <a:rPr lang="en-US" sz="4700" b="1" dirty="0">
                <a:solidFill>
                  <a:schemeClr val="accent1">
                    <a:lumMod val="75000"/>
                  </a:schemeClr>
                </a:solidFill>
                <a:latin typeface="Cambria" panose="02040503050406030204" pitchFamily="18" charset="0"/>
              </a:rPr>
              <a:t>Plan for long-term career pathways</a:t>
            </a:r>
            <a:endParaRPr lang="en-US" sz="4700" b="1" dirty="0">
              <a:solidFill>
                <a:schemeClr val="accent1">
                  <a:lumMod val="75000"/>
                </a:schemeClr>
              </a:solidFill>
              <a:latin typeface="Cambria" panose="02040503050406030204" pitchFamily="18" charset="0"/>
              <a:ea typeface="+mn-ea"/>
              <a:cs typeface="+mn-cs"/>
            </a:endParaRPr>
          </a:p>
        </p:txBody>
      </p:sp>
      <p:sp>
        <p:nvSpPr>
          <p:cNvPr id="3" name="Content Placeholder 2"/>
          <p:cNvSpPr>
            <a:spLocks noGrp="1"/>
          </p:cNvSpPr>
          <p:nvPr>
            <p:ph idx="1"/>
          </p:nvPr>
        </p:nvSpPr>
        <p:spPr>
          <a:xfrm>
            <a:off x="688191" y="1779264"/>
            <a:ext cx="8039120" cy="4555066"/>
          </a:xfrm>
        </p:spPr>
        <p:txBody>
          <a:bodyPr>
            <a:noAutofit/>
          </a:bodyPr>
          <a:lstStyle/>
          <a:p>
            <a:pPr marL="0" indent="0">
              <a:buNone/>
            </a:pPr>
            <a:r>
              <a:rPr lang="en-US" sz="3600" dirty="0">
                <a:latin typeface="Cambria" panose="02040503050406030204" pitchFamily="18" charset="0"/>
              </a:rPr>
              <a:t>In constructing meta-majors or creating sector strategies, intentionally blend CTE and non-CTE offerings so that students can build the complex skillsets they will need to </a:t>
            </a:r>
            <a:r>
              <a:rPr lang="en-US" sz="3600" b="1" dirty="0">
                <a:solidFill>
                  <a:schemeClr val="accent1"/>
                </a:solidFill>
                <a:latin typeface="Cambria" panose="02040503050406030204" pitchFamily="18" charset="0"/>
              </a:rPr>
              <a:t>change careers and advance </a:t>
            </a:r>
            <a:r>
              <a:rPr lang="en-US" sz="3600" dirty="0">
                <a:latin typeface="Cambria" panose="02040503050406030204" pitchFamily="18" charset="0"/>
              </a:rPr>
              <a:t>up career ladders over time. </a:t>
            </a:r>
          </a:p>
          <a:p>
            <a:pPr marL="0" indent="0">
              <a:buNone/>
            </a:pPr>
            <a:endParaRPr lang="en-US" sz="2400" dirty="0">
              <a:latin typeface="Cambria" panose="02040503050406030204" pitchFamily="18" charset="0"/>
            </a:endParaRPr>
          </a:p>
          <a:p>
            <a:pPr marL="0" indent="0">
              <a:buNone/>
            </a:pPr>
            <a:r>
              <a:rPr lang="en-US" sz="2400" dirty="0">
                <a:latin typeface="Cambria" panose="02040503050406030204" pitchFamily="18" charset="0"/>
              </a:rPr>
              <a:t>What if completing a CNC machining certificate was viewed as part of a pathway to an advanced degree in engineering?</a:t>
            </a:r>
          </a:p>
        </p:txBody>
      </p:sp>
      <p:sp>
        <p:nvSpPr>
          <p:cNvPr id="5" name="AutoShape 4" descr="Image result for image 21st century lear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8848792" y="2462374"/>
            <a:ext cx="2800350" cy="2857500"/>
          </a:xfrm>
          <a:prstGeom prst="rect">
            <a:avLst/>
          </a:prstGeom>
        </p:spPr>
      </p:pic>
    </p:spTree>
    <p:extLst>
      <p:ext uri="{BB962C8B-B14F-4D97-AF65-F5344CB8AC3E}">
        <p14:creationId xmlns:p14="http://schemas.microsoft.com/office/powerpoint/2010/main" val="397114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val 1"/>
          <p:cNvSpPr/>
          <p:nvPr/>
        </p:nvSpPr>
        <p:spPr>
          <a:xfrm>
            <a:off x="2743200" y="274320"/>
            <a:ext cx="6784848" cy="6172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86099" y="1078992"/>
            <a:ext cx="6099049" cy="4700016"/>
          </a:xfrm>
        </p:spPr>
        <p:txBody>
          <a:bodyPr>
            <a:normAutofit fontScale="92500" lnSpcReduction="10000"/>
          </a:bodyPr>
          <a:lstStyle/>
          <a:p>
            <a:pPr marL="0" indent="0" algn="ctr">
              <a:buNone/>
            </a:pPr>
            <a:r>
              <a:rPr lang="en-US" sz="6600" b="1" dirty="0">
                <a:solidFill>
                  <a:schemeClr val="accent1"/>
                </a:solidFill>
                <a:latin typeface="Cambria" panose="02040503050406030204" pitchFamily="18" charset="0"/>
              </a:rPr>
              <a:t>Attending to student  progress will grow FTES, while meeting college goals</a:t>
            </a:r>
            <a:endParaRPr lang="en-US" sz="6600" dirty="0">
              <a:solidFill>
                <a:schemeClr val="accent1"/>
              </a:solidFill>
              <a:latin typeface="Cambria" panose="02040503050406030204" pitchFamily="18" charset="0"/>
            </a:endParaRPr>
          </a:p>
        </p:txBody>
      </p:sp>
    </p:spTree>
    <p:extLst>
      <p:ext uri="{BB962C8B-B14F-4D97-AF65-F5344CB8AC3E}">
        <p14:creationId xmlns:p14="http://schemas.microsoft.com/office/powerpoint/2010/main" val="22998288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normAutofit/>
          </a:bodyPr>
          <a:lstStyle/>
          <a:p>
            <a:pPr algn="ctr"/>
            <a:r>
              <a:rPr lang="en-US" sz="4700" b="1" dirty="0">
                <a:solidFill>
                  <a:schemeClr val="accent1">
                    <a:lumMod val="75000"/>
                  </a:schemeClr>
                </a:solidFill>
                <a:latin typeface="Cambria" panose="02040503050406030204" pitchFamily="18" charset="0"/>
              </a:rPr>
              <a:t>Guided pathways grow FTES</a:t>
            </a:r>
            <a:endParaRPr lang="en-US" sz="4700" b="1" dirty="0">
              <a:solidFill>
                <a:schemeClr val="accent1">
                  <a:lumMod val="75000"/>
                </a:schemeClr>
              </a:solidFill>
              <a:latin typeface="Cambria" panose="02040503050406030204" pitchFamily="18" charset="0"/>
              <a:ea typeface="+mn-ea"/>
              <a:cs typeface="+mn-cs"/>
            </a:endParaRPr>
          </a:p>
        </p:txBody>
      </p:sp>
      <p:sp>
        <p:nvSpPr>
          <p:cNvPr id="3" name="Content Placeholder 2"/>
          <p:cNvSpPr>
            <a:spLocks noGrp="1"/>
          </p:cNvSpPr>
          <p:nvPr>
            <p:ph idx="1"/>
          </p:nvPr>
        </p:nvSpPr>
        <p:spPr>
          <a:xfrm>
            <a:off x="669337" y="1553021"/>
            <a:ext cx="8637896" cy="4555066"/>
          </a:xfrm>
        </p:spPr>
        <p:txBody>
          <a:bodyPr>
            <a:noAutofit/>
          </a:bodyPr>
          <a:lstStyle/>
          <a:p>
            <a:pPr marL="0" indent="0">
              <a:buNone/>
            </a:pPr>
            <a:r>
              <a:rPr lang="en-US" sz="3600" dirty="0">
                <a:latin typeface="Cambria" panose="02040503050406030204" pitchFamily="18" charset="0"/>
              </a:rPr>
              <a:t>CCRC has developed an Excel tool that allows you to calculate the economic returns of improving retention rates.</a:t>
            </a:r>
          </a:p>
          <a:p>
            <a:pPr marL="0" indent="0">
              <a:buNone/>
            </a:pPr>
            <a:endParaRPr lang="en-US" sz="3600" dirty="0">
              <a:latin typeface="Cambria" panose="02040503050406030204" pitchFamily="18" charset="0"/>
            </a:endParaRPr>
          </a:p>
          <a:p>
            <a:pPr marL="0" indent="0">
              <a:buNone/>
            </a:pPr>
            <a:r>
              <a:rPr lang="en-US" dirty="0">
                <a:latin typeface="Cambria" panose="02040503050406030204" pitchFamily="18" charset="0"/>
              </a:rPr>
              <a:t>Colleges would see a 15%</a:t>
            </a:r>
          </a:p>
          <a:p>
            <a:pPr marL="0" indent="0">
              <a:buNone/>
            </a:pPr>
            <a:r>
              <a:rPr lang="en-US" dirty="0">
                <a:latin typeface="Cambria" panose="02040503050406030204" pitchFamily="18" charset="0"/>
              </a:rPr>
              <a:t>increase in revenue with just a</a:t>
            </a:r>
          </a:p>
          <a:p>
            <a:pPr marL="0" indent="0">
              <a:buNone/>
            </a:pPr>
            <a:r>
              <a:rPr lang="en-US" dirty="0">
                <a:latin typeface="Cambria" panose="02040503050406030204" pitchFamily="18" charset="0"/>
              </a:rPr>
              <a:t>1% increase in retention rates </a:t>
            </a:r>
          </a:p>
          <a:p>
            <a:pPr marL="0" indent="0">
              <a:buNone/>
            </a:pPr>
            <a:r>
              <a:rPr lang="en-US" dirty="0">
                <a:latin typeface="Cambria" panose="02040503050406030204" pitchFamily="18" charset="0"/>
              </a:rPr>
              <a:t>each year.</a:t>
            </a:r>
          </a:p>
        </p:txBody>
      </p:sp>
      <p:sp>
        <p:nvSpPr>
          <p:cNvPr id="5" name="AutoShape 4" descr="Image result for image 21st century lear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6265722" y="3300371"/>
            <a:ext cx="5619629" cy="3033959"/>
          </a:xfrm>
          <a:prstGeom prst="rect">
            <a:avLst/>
          </a:prstGeom>
        </p:spPr>
      </p:pic>
      <p:sp>
        <p:nvSpPr>
          <p:cNvPr id="6" name="TextBox 5"/>
          <p:cNvSpPr txBox="1"/>
          <p:nvPr/>
        </p:nvSpPr>
        <p:spPr>
          <a:xfrm>
            <a:off x="7975076" y="6457360"/>
            <a:ext cx="3910275" cy="276999"/>
          </a:xfrm>
          <a:prstGeom prst="rect">
            <a:avLst/>
          </a:prstGeom>
          <a:noFill/>
        </p:spPr>
        <p:txBody>
          <a:bodyPr wrap="square" rtlCol="0">
            <a:spAutoFit/>
          </a:bodyPr>
          <a:lstStyle/>
          <a:p>
            <a:pPr algn="r"/>
            <a:r>
              <a:rPr lang="en-US" sz="1200" i="1" dirty="0">
                <a:hlinkClick r:id="rId3"/>
              </a:rPr>
              <a:t>www.caguidedpathways.org/resources</a:t>
            </a:r>
            <a:endParaRPr lang="en-US" sz="1200" i="1" dirty="0"/>
          </a:p>
        </p:txBody>
      </p:sp>
    </p:spTree>
    <p:extLst>
      <p:ext uri="{BB962C8B-B14F-4D97-AF65-F5344CB8AC3E}">
        <p14:creationId xmlns:p14="http://schemas.microsoft.com/office/powerpoint/2010/main" val="348083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1627571" y="252971"/>
            <a:ext cx="8763341" cy="1046759"/>
          </a:xfrm>
          <a:prstGeom prst="rect">
            <a:avLst/>
          </a:prstGeom>
          <a:noFill/>
        </p:spPr>
        <p:txBody>
          <a:bodyPr vert="horz" wrap="square" lIns="91439" tIns="45719" rIns="91439" bIns="45719" numCol="1" rtlCol="0" anchor="ctr" anchorCtr="0" compatLnSpc="1">
            <a:prstTxWarp prst="textNoShape">
              <a:avLst/>
            </a:prstTxWarp>
            <a:spAutoFit/>
          </a:bodyPr>
          <a:lstStyle/>
          <a:p>
            <a:r>
              <a:rPr lang="en-US" sz="3094" cap="small" dirty="0">
                <a:solidFill>
                  <a:schemeClr val="bg1"/>
                </a:solidFill>
                <a:cs typeface="Calibri" pitchFamily="34" charset="0"/>
              </a:rPr>
              <a:t>GSU Graduation Rates by Race &amp; Ethnicity</a:t>
            </a:r>
            <a:r>
              <a:rPr lang="en-US" sz="3797" cap="small" dirty="0">
                <a:solidFill>
                  <a:schemeClr val="bg1"/>
                </a:solidFill>
                <a:cs typeface="Calibri" pitchFamily="34" charset="0"/>
              </a:rPr>
              <a:t/>
            </a:r>
            <a:br>
              <a:rPr lang="en-US" sz="3797" cap="small" dirty="0">
                <a:solidFill>
                  <a:schemeClr val="bg1"/>
                </a:solidFill>
                <a:cs typeface="Calibri" pitchFamily="34" charset="0"/>
              </a:rPr>
            </a:br>
            <a:endParaRPr lang="en-US" sz="3797" cap="small" dirty="0">
              <a:solidFill>
                <a:schemeClr val="bg1"/>
              </a:solidFill>
              <a:cs typeface="Calibri" pitchFamily="34" charset="0"/>
            </a:endParaRPr>
          </a:p>
        </p:txBody>
      </p:sp>
      <p:pic>
        <p:nvPicPr>
          <p:cNvPr id="2" name="Picture 1"/>
          <p:cNvPicPr>
            <a:picLocks noChangeAspect="1"/>
          </p:cNvPicPr>
          <p:nvPr/>
        </p:nvPicPr>
        <p:blipFill>
          <a:blip r:embed="rId2"/>
          <a:stretch>
            <a:fillRect/>
          </a:stretch>
        </p:blipFill>
        <p:spPr>
          <a:xfrm>
            <a:off x="2278704" y="2141550"/>
            <a:ext cx="7461073" cy="3963024"/>
          </a:xfrm>
          <a:prstGeom prst="rect">
            <a:avLst/>
          </a:prstGeom>
        </p:spPr>
      </p:pic>
      <p:sp>
        <p:nvSpPr>
          <p:cNvPr id="6" name="Rectangle 5"/>
          <p:cNvSpPr/>
          <p:nvPr/>
        </p:nvSpPr>
        <p:spPr>
          <a:xfrm>
            <a:off x="0" y="484951"/>
            <a:ext cx="12192000" cy="707886"/>
          </a:xfrm>
          <a:prstGeom prst="rect">
            <a:avLst/>
          </a:prstGeom>
        </p:spPr>
        <p:txBody>
          <a:bodyPr wrap="square">
            <a:spAutoFit/>
          </a:bodyPr>
          <a:lstStyle/>
          <a:p>
            <a:pPr algn="ctr"/>
            <a:r>
              <a:rPr lang="en-US" sz="4000" b="1" dirty="0">
                <a:solidFill>
                  <a:schemeClr val="accent1"/>
                </a:solidFill>
                <a:latin typeface="Cambria" panose="02040503050406030204" pitchFamily="18" charset="0"/>
              </a:rPr>
              <a:t>Guided pathways close equity gaps</a:t>
            </a:r>
          </a:p>
        </p:txBody>
      </p:sp>
      <p:sp>
        <p:nvSpPr>
          <p:cNvPr id="4" name="TextBox 3"/>
          <p:cNvSpPr txBox="1"/>
          <p:nvPr/>
        </p:nvSpPr>
        <p:spPr>
          <a:xfrm>
            <a:off x="3885255" y="1751264"/>
            <a:ext cx="5995686" cy="369332"/>
          </a:xfrm>
          <a:prstGeom prst="rect">
            <a:avLst/>
          </a:prstGeom>
          <a:noFill/>
        </p:spPr>
        <p:txBody>
          <a:bodyPr wrap="square" rtlCol="0">
            <a:spAutoFit/>
          </a:bodyPr>
          <a:lstStyle/>
          <a:p>
            <a:r>
              <a:rPr lang="en-US" b="1" dirty="0"/>
              <a:t>Georgia State University Completion Rates</a:t>
            </a:r>
          </a:p>
        </p:txBody>
      </p:sp>
    </p:spTree>
    <p:extLst>
      <p:ext uri="{BB962C8B-B14F-4D97-AF65-F5344CB8AC3E}">
        <p14:creationId xmlns:p14="http://schemas.microsoft.com/office/powerpoint/2010/main" val="102790275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5182" y="2558005"/>
            <a:ext cx="10515600" cy="3192726"/>
          </a:xfrm>
        </p:spPr>
        <p:txBody>
          <a:bodyPr>
            <a:normAutofit/>
          </a:bodyPr>
          <a:lstStyle/>
          <a:p>
            <a:pPr marL="0" indent="0" algn="ctr">
              <a:buNone/>
            </a:pPr>
            <a:r>
              <a:rPr lang="en-US" sz="7200" b="1" dirty="0">
                <a:solidFill>
                  <a:schemeClr val="accent1"/>
                </a:solidFill>
                <a:latin typeface="Cambria" panose="02040503050406030204" pitchFamily="18" charset="0"/>
              </a:rPr>
              <a:t>Are you ready to dig in? </a:t>
            </a:r>
            <a:endParaRPr lang="en-US" sz="7200" dirty="0">
              <a:solidFill>
                <a:schemeClr val="accent1"/>
              </a:solidFill>
              <a:latin typeface="Cambria" panose="02040503050406030204" pitchFamily="18" charset="0"/>
            </a:endParaRPr>
          </a:p>
        </p:txBody>
      </p:sp>
    </p:spTree>
    <p:extLst>
      <p:ext uri="{BB962C8B-B14F-4D97-AF65-F5344CB8AC3E}">
        <p14:creationId xmlns:p14="http://schemas.microsoft.com/office/powerpoint/2010/main" val="3544314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045" y="1465515"/>
            <a:ext cx="10515600" cy="4351338"/>
          </a:xfrm>
        </p:spPr>
        <p:txBody>
          <a:bodyPr>
            <a:normAutofit lnSpcReduction="10000"/>
          </a:bodyPr>
          <a:lstStyle/>
          <a:p>
            <a:pPr marL="0" indent="0" algn="ctr">
              <a:buNone/>
            </a:pPr>
            <a:r>
              <a:rPr lang="en-US" sz="8000" b="1" dirty="0">
                <a:solidFill>
                  <a:schemeClr val="accent1"/>
                </a:solidFill>
                <a:latin typeface="Cambria" panose="02040503050406030204" pitchFamily="18" charset="0"/>
              </a:rPr>
              <a:t>Downside of the Churn Model #1: </a:t>
            </a:r>
            <a:r>
              <a:rPr lang="en-US" sz="8000" dirty="0">
                <a:solidFill>
                  <a:schemeClr val="accent1"/>
                </a:solidFill>
                <a:latin typeface="Cambria" panose="02040503050406030204" pitchFamily="18" charset="0"/>
              </a:rPr>
              <a:t>We’re Not Keeping Up with the Times</a:t>
            </a:r>
          </a:p>
        </p:txBody>
      </p:sp>
    </p:spTree>
    <p:extLst>
      <p:ext uri="{BB962C8B-B14F-4D97-AF65-F5344CB8AC3E}">
        <p14:creationId xmlns:p14="http://schemas.microsoft.com/office/powerpoint/2010/main" val="3461048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42950" y="1077486"/>
            <a:ext cx="10829424" cy="5755422"/>
          </a:xfrm>
          <a:prstGeom prst="rect">
            <a:avLst/>
          </a:prstGeom>
        </p:spPr>
        <p:txBody>
          <a:bodyPr wrap="square" numCol="1">
            <a:spAutoFit/>
          </a:bodyPr>
          <a:lstStyle/>
          <a:p>
            <a:endParaRPr lang="en-US" sz="3200" b="1" dirty="0">
              <a:solidFill>
                <a:schemeClr val="bg1"/>
              </a:solidFill>
              <a:latin typeface="Cambria" panose="02040503050406030204" pitchFamily="18" charset="0"/>
            </a:endParaRPr>
          </a:p>
          <a:p>
            <a:r>
              <a:rPr lang="en-US" sz="5400" dirty="0">
                <a:solidFill>
                  <a:schemeClr val="bg1"/>
                </a:solidFill>
                <a:latin typeface="Cambria" panose="02040503050406030204" pitchFamily="18" charset="0"/>
              </a:rPr>
              <a:t>Small Group Work: </a:t>
            </a:r>
          </a:p>
          <a:p>
            <a:r>
              <a:rPr lang="en-US" sz="5400" dirty="0">
                <a:solidFill>
                  <a:schemeClr val="bg1"/>
                </a:solidFill>
                <a:latin typeface="Cambria" panose="02040503050406030204" pitchFamily="18" charset="0"/>
              </a:rPr>
              <a:t>Find a Way to Train for</a:t>
            </a:r>
          </a:p>
          <a:p>
            <a:r>
              <a:rPr lang="en-US" sz="5400" dirty="0">
                <a:solidFill>
                  <a:schemeClr val="bg1"/>
                </a:solidFill>
                <a:latin typeface="Cambria" panose="02040503050406030204" pitchFamily="18" charset="0"/>
              </a:rPr>
              <a:t>High-Demand Jobs</a:t>
            </a:r>
          </a:p>
          <a:p>
            <a:pPr marL="571500" indent="-571500">
              <a:buFont typeface="Arial" panose="020B0604020202020204" pitchFamily="34" charset="0"/>
              <a:buChar char="•"/>
            </a:pPr>
            <a:endParaRPr lang="en-US" sz="5400" dirty="0">
              <a:solidFill>
                <a:schemeClr val="bg1"/>
              </a:solidFill>
              <a:latin typeface="Cambria" panose="02040503050406030204" pitchFamily="18" charset="0"/>
            </a:endParaRPr>
          </a:p>
          <a:p>
            <a:pPr marL="571500" indent="-571500">
              <a:buFont typeface="Arial" panose="020B0604020202020204" pitchFamily="34" charset="0"/>
              <a:buChar char="•"/>
            </a:pPr>
            <a:endParaRPr lang="en-US" sz="4400" dirty="0">
              <a:solidFill>
                <a:schemeClr val="bg1"/>
              </a:solidFill>
              <a:latin typeface="Cambria" panose="02040503050406030204" pitchFamily="18" charset="0"/>
            </a:endParaRPr>
          </a:p>
          <a:p>
            <a:pPr marL="571500" indent="-571500">
              <a:buFont typeface="Arial" panose="020B0604020202020204" pitchFamily="34" charset="0"/>
              <a:buChar char="•"/>
            </a:pPr>
            <a:endParaRPr lang="en-US" sz="4400" dirty="0">
              <a:solidFill>
                <a:schemeClr val="bg1"/>
              </a:solidFill>
              <a:latin typeface="Cambria" panose="02040503050406030204" pitchFamily="18" charset="0"/>
            </a:endParaRPr>
          </a:p>
          <a:p>
            <a:endParaRPr lang="en-US" sz="3200" b="1" dirty="0">
              <a:solidFill>
                <a:schemeClr val="bg1"/>
              </a:solidFill>
              <a:latin typeface="Cambria" panose="02040503050406030204" pitchFamily="18" charset="0"/>
            </a:endParaRPr>
          </a:p>
        </p:txBody>
      </p:sp>
      <p:pic>
        <p:nvPicPr>
          <p:cNvPr id="3" name="Picture 2"/>
          <p:cNvPicPr>
            <a:picLocks noChangeAspect="1"/>
          </p:cNvPicPr>
          <p:nvPr/>
        </p:nvPicPr>
        <p:blipFill>
          <a:blip r:embed="rId2"/>
          <a:stretch>
            <a:fillRect/>
          </a:stretch>
        </p:blipFill>
        <p:spPr>
          <a:xfrm>
            <a:off x="6747986" y="3790950"/>
            <a:ext cx="5444014" cy="3067050"/>
          </a:xfrm>
          <a:prstGeom prst="rect">
            <a:avLst/>
          </a:prstGeom>
        </p:spPr>
      </p:pic>
    </p:spTree>
    <p:extLst>
      <p:ext uri="{BB962C8B-B14F-4D97-AF65-F5344CB8AC3E}">
        <p14:creationId xmlns:p14="http://schemas.microsoft.com/office/powerpoint/2010/main" val="3403115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048" t="23714" r="20238" b="27143"/>
          <a:stretch/>
        </p:blipFill>
        <p:spPr>
          <a:xfrm>
            <a:off x="1390246" y="1424108"/>
            <a:ext cx="9182907" cy="4645472"/>
          </a:xfrm>
          <a:prstGeom prst="rect">
            <a:avLst/>
          </a:prstGeom>
        </p:spPr>
      </p:pic>
      <p:sp>
        <p:nvSpPr>
          <p:cNvPr id="5" name="Rectangle 4"/>
          <p:cNvSpPr/>
          <p:nvPr/>
        </p:nvSpPr>
        <p:spPr>
          <a:xfrm>
            <a:off x="6132171" y="3746844"/>
            <a:ext cx="1642850" cy="4417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sz="1350"/>
          </a:p>
        </p:txBody>
      </p:sp>
      <p:sp>
        <p:nvSpPr>
          <p:cNvPr id="7" name="TextBox 6"/>
          <p:cNvSpPr txBox="1"/>
          <p:nvPr/>
        </p:nvSpPr>
        <p:spPr>
          <a:xfrm>
            <a:off x="7643813" y="6388547"/>
            <a:ext cx="3962401" cy="276999"/>
          </a:xfrm>
          <a:prstGeom prst="rect">
            <a:avLst/>
          </a:prstGeom>
          <a:noFill/>
        </p:spPr>
        <p:txBody>
          <a:bodyPr wrap="square" numCol="1" rtlCol="0">
            <a:spAutoFit/>
          </a:bodyPr>
          <a:lstStyle/>
          <a:p>
            <a:pPr algn="r"/>
            <a:r>
              <a:rPr lang="en-US" sz="1200" i="1" dirty="0">
                <a:latin typeface="Cambria" panose="02040503050406030204" pitchFamily="18" charset="0"/>
                <a:hlinkClick r:id="rId3"/>
              </a:rPr>
              <a:t>http://doingwhatmatters.cccco.edu/StrongWorkforce.aspx</a:t>
            </a:r>
            <a:endParaRPr lang="en-US" sz="1200" i="1" dirty="0">
              <a:latin typeface="Cambria" panose="02040503050406030204" pitchFamily="18" charset="0"/>
            </a:endParaRPr>
          </a:p>
        </p:txBody>
      </p:sp>
      <p:sp>
        <p:nvSpPr>
          <p:cNvPr id="6" name="Title 2"/>
          <p:cNvSpPr txBox="1">
            <a:spLocks/>
          </p:cNvSpPr>
          <p:nvPr/>
        </p:nvSpPr>
        <p:spPr>
          <a:xfrm>
            <a:off x="0" y="682051"/>
            <a:ext cx="12192000" cy="631657"/>
          </a:xfrm>
          <a:prstGeom prst="rect">
            <a:avLst/>
          </a:prstGeom>
        </p:spPr>
        <p:txBody>
          <a:bodyPr>
            <a:noAutofit/>
          </a:bodyPr>
          <a:lstStyle>
            <a:lvl1pPr algn="l" defTabSz="914400" rtl="0" eaLnBrk="1" latinLnBrk="0" hangingPunct="1">
              <a:spcBef>
                <a:spcPct val="0"/>
              </a:spcBef>
              <a:buNone/>
              <a:defRPr sz="3000" b="1" kern="1200" baseline="0">
                <a:solidFill>
                  <a:schemeClr val="tx1"/>
                </a:solidFill>
                <a:latin typeface="+mj-lt"/>
                <a:ea typeface="+mj-ea"/>
                <a:cs typeface="+mj-cs"/>
              </a:defRPr>
            </a:lvl1pPr>
          </a:lstStyle>
          <a:p>
            <a:pPr algn="ctr"/>
            <a:r>
              <a:rPr lang="en-US" sz="4000" dirty="0">
                <a:solidFill>
                  <a:schemeClr val="accent1">
                    <a:lumMod val="75000"/>
                  </a:schemeClr>
                </a:solidFill>
                <a:latin typeface="Cambria" panose="02040503050406030204" pitchFamily="18" charset="0"/>
                <a:ea typeface="+mn-ea"/>
                <a:cs typeface="+mn-cs"/>
              </a:rPr>
              <a:t>Labor Market Information Library</a:t>
            </a:r>
          </a:p>
        </p:txBody>
      </p:sp>
    </p:spTree>
    <p:extLst>
      <p:ext uri="{BB962C8B-B14F-4D97-AF65-F5344CB8AC3E}">
        <p14:creationId xmlns:p14="http://schemas.microsoft.com/office/powerpoint/2010/main" val="1972613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47100" y="6379571"/>
            <a:ext cx="5300003" cy="276999"/>
          </a:xfrm>
          <a:prstGeom prst="rect">
            <a:avLst/>
          </a:prstGeom>
          <a:noFill/>
        </p:spPr>
        <p:txBody>
          <a:bodyPr wrap="square" numCol="1" rtlCol="0">
            <a:spAutoFit/>
          </a:bodyPr>
          <a:lstStyle/>
          <a:p>
            <a:pPr algn="r"/>
            <a:r>
              <a:rPr lang="en-US" sz="1200" i="1" dirty="0">
                <a:latin typeface="Cambria" panose="02040503050406030204" pitchFamily="18" charset="0"/>
                <a:hlinkClick r:id="rId2"/>
              </a:rPr>
              <a:t>http://doingwhatmatters.cccco.edu/StrongWorkforce/LMILibrary.aspx</a:t>
            </a:r>
            <a:endParaRPr lang="en-US" sz="1200" i="1" dirty="0">
              <a:latin typeface="Cambria" panose="02040503050406030204" pitchFamily="18" charset="0"/>
            </a:endParaRPr>
          </a:p>
        </p:txBody>
      </p:sp>
      <p:sp>
        <p:nvSpPr>
          <p:cNvPr id="4" name="Title 2"/>
          <p:cNvSpPr txBox="1">
            <a:spLocks/>
          </p:cNvSpPr>
          <p:nvPr/>
        </p:nvSpPr>
        <p:spPr>
          <a:xfrm>
            <a:off x="0" y="282744"/>
            <a:ext cx="12192000" cy="631657"/>
          </a:xfrm>
          <a:prstGeom prst="rect">
            <a:avLst/>
          </a:prstGeom>
        </p:spPr>
        <p:txBody>
          <a:bodyPr>
            <a:noAutofit/>
          </a:bodyPr>
          <a:lstStyle>
            <a:lvl1pPr algn="l" defTabSz="914400" rtl="0" eaLnBrk="1" latinLnBrk="0" hangingPunct="1">
              <a:spcBef>
                <a:spcPct val="0"/>
              </a:spcBef>
              <a:buNone/>
              <a:defRPr sz="3000" b="1" kern="1200" baseline="0">
                <a:solidFill>
                  <a:schemeClr val="tx1"/>
                </a:solidFill>
                <a:latin typeface="+mj-lt"/>
                <a:ea typeface="+mj-ea"/>
                <a:cs typeface="+mj-cs"/>
              </a:defRPr>
            </a:lvl1pPr>
          </a:lstStyle>
          <a:p>
            <a:pPr algn="ctr"/>
            <a:r>
              <a:rPr lang="en-US" sz="4000" dirty="0">
                <a:solidFill>
                  <a:schemeClr val="accent1">
                    <a:lumMod val="75000"/>
                  </a:schemeClr>
                </a:solidFill>
                <a:latin typeface="Cambria" panose="02040503050406030204" pitchFamily="18" charset="0"/>
                <a:ea typeface="+mn-ea"/>
                <a:cs typeface="+mn-cs"/>
              </a:rPr>
              <a:t>Explore Data by Region and Sector</a:t>
            </a:r>
          </a:p>
        </p:txBody>
      </p:sp>
      <p:pic>
        <p:nvPicPr>
          <p:cNvPr id="2" name="Picture 1"/>
          <p:cNvPicPr>
            <a:picLocks noChangeAspect="1"/>
          </p:cNvPicPr>
          <p:nvPr/>
        </p:nvPicPr>
        <p:blipFill rotWithShape="1">
          <a:blip r:embed="rId3"/>
          <a:srcRect l="21428" t="37809" r="24286" b="5048"/>
          <a:stretch/>
        </p:blipFill>
        <p:spPr>
          <a:xfrm>
            <a:off x="2165079" y="1007001"/>
            <a:ext cx="7861842" cy="5172265"/>
          </a:xfrm>
          <a:prstGeom prst="rect">
            <a:avLst/>
          </a:prstGeom>
        </p:spPr>
      </p:pic>
    </p:spTree>
    <p:extLst>
      <p:ext uri="{BB962C8B-B14F-4D97-AF65-F5344CB8AC3E}">
        <p14:creationId xmlns:p14="http://schemas.microsoft.com/office/powerpoint/2010/main" val="36936950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6048" y="6381080"/>
            <a:ext cx="10871917" cy="307777"/>
          </a:xfrm>
          <a:prstGeom prst="rect">
            <a:avLst/>
          </a:prstGeom>
          <a:noFill/>
        </p:spPr>
        <p:txBody>
          <a:bodyPr wrap="square" numCol="1" rtlCol="0">
            <a:spAutoFit/>
          </a:bodyPr>
          <a:lstStyle/>
          <a:p>
            <a:pPr algn="r"/>
            <a:r>
              <a:rPr lang="en-US" sz="1400" i="1" dirty="0">
                <a:latin typeface="Cambria" panose="02040503050406030204" pitchFamily="18" charset="0"/>
                <a:hlinkClick r:id="rId2"/>
              </a:rPr>
              <a:t>Centers of Excellence, 2016 Regional Labor Market Assessment: Greater Sacramento</a:t>
            </a:r>
            <a:endParaRPr lang="en-US" sz="1400" i="1" dirty="0">
              <a:latin typeface="Cambria" panose="020405030504060302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25423403"/>
              </p:ext>
            </p:extLst>
          </p:nvPr>
        </p:nvGraphicFramePr>
        <p:xfrm>
          <a:off x="1066993" y="1689759"/>
          <a:ext cx="10092476" cy="4217265"/>
        </p:xfrm>
        <a:graphic>
          <a:graphicData uri="http://schemas.openxmlformats.org/drawingml/2006/table">
            <a:tbl>
              <a:tblPr firstRow="1" bandRow="1">
                <a:tableStyleId>{5C22544A-7EE6-4342-B048-85BDC9FD1C3A}</a:tableStyleId>
              </a:tblPr>
              <a:tblGrid>
                <a:gridCol w="3355103">
                  <a:extLst>
                    <a:ext uri="{9D8B030D-6E8A-4147-A177-3AD203B41FA5}">
                      <a16:colId xmlns:a16="http://schemas.microsoft.com/office/drawing/2014/main" val="872699723"/>
                    </a:ext>
                  </a:extLst>
                </a:gridCol>
                <a:gridCol w="1489782">
                  <a:extLst>
                    <a:ext uri="{9D8B030D-6E8A-4147-A177-3AD203B41FA5}">
                      <a16:colId xmlns:a16="http://schemas.microsoft.com/office/drawing/2014/main" val="4218333042"/>
                    </a:ext>
                  </a:extLst>
                </a:gridCol>
                <a:gridCol w="1210601">
                  <a:extLst>
                    <a:ext uri="{9D8B030D-6E8A-4147-A177-3AD203B41FA5}">
                      <a16:colId xmlns:a16="http://schemas.microsoft.com/office/drawing/2014/main" val="1801357615"/>
                    </a:ext>
                  </a:extLst>
                </a:gridCol>
                <a:gridCol w="2018495">
                  <a:extLst>
                    <a:ext uri="{9D8B030D-6E8A-4147-A177-3AD203B41FA5}">
                      <a16:colId xmlns:a16="http://schemas.microsoft.com/office/drawing/2014/main" val="2400069408"/>
                    </a:ext>
                  </a:extLst>
                </a:gridCol>
                <a:gridCol w="2018495">
                  <a:extLst>
                    <a:ext uri="{9D8B030D-6E8A-4147-A177-3AD203B41FA5}">
                      <a16:colId xmlns:a16="http://schemas.microsoft.com/office/drawing/2014/main" val="903162495"/>
                    </a:ext>
                  </a:extLst>
                </a:gridCol>
              </a:tblGrid>
              <a:tr h="833985">
                <a:tc>
                  <a:txBody>
                    <a:bodyPr/>
                    <a:lstStyle/>
                    <a:p>
                      <a:r>
                        <a:rPr lang="en-US" sz="1800" dirty="0"/>
                        <a:t>Occupation  Type</a:t>
                      </a:r>
                    </a:p>
                  </a:txBody>
                  <a:tcPr/>
                </a:tc>
                <a:tc>
                  <a:txBody>
                    <a:bodyPr/>
                    <a:lstStyle/>
                    <a:p>
                      <a:r>
                        <a:rPr lang="en-US" sz="1800" dirty="0"/>
                        <a:t>Annual Job Openings</a:t>
                      </a:r>
                    </a:p>
                  </a:txBody>
                  <a:tcPr/>
                </a:tc>
                <a:tc>
                  <a:txBody>
                    <a:bodyPr/>
                    <a:lstStyle/>
                    <a:p>
                      <a:r>
                        <a:rPr lang="en-US" sz="1800" dirty="0"/>
                        <a:t>5 Year Change</a:t>
                      </a:r>
                    </a:p>
                  </a:txBody>
                  <a:tcPr/>
                </a:tc>
                <a:tc>
                  <a:txBody>
                    <a:bodyPr/>
                    <a:lstStyle/>
                    <a:p>
                      <a:r>
                        <a:rPr lang="en-US" sz="1800" dirty="0"/>
                        <a:t>Median Wages</a:t>
                      </a:r>
                    </a:p>
                  </a:txBody>
                  <a:tcPr/>
                </a:tc>
                <a:tc>
                  <a:txBody>
                    <a:bodyPr/>
                    <a:lstStyle/>
                    <a:p>
                      <a:r>
                        <a:rPr lang="en-US" sz="1800" dirty="0"/>
                        <a:t>Wages</a:t>
                      </a:r>
                      <a:r>
                        <a:rPr lang="en-US" sz="1800" baseline="0" dirty="0"/>
                        <a:t> Will Support</a:t>
                      </a:r>
                      <a:endParaRPr lang="en-US" sz="1800" dirty="0"/>
                    </a:p>
                  </a:txBody>
                  <a:tcPr/>
                </a:tc>
                <a:extLst>
                  <a:ext uri="{0D108BD9-81ED-4DB2-BD59-A6C34878D82A}">
                    <a16:rowId xmlns:a16="http://schemas.microsoft.com/office/drawing/2014/main" val="3944426426"/>
                  </a:ext>
                </a:extLst>
              </a:tr>
              <a:tr h="611589">
                <a:tc>
                  <a:txBody>
                    <a:bodyPr/>
                    <a:lstStyle/>
                    <a:p>
                      <a:r>
                        <a:rPr lang="en-US" sz="2000" dirty="0"/>
                        <a:t>Office &amp; Admin Support</a:t>
                      </a:r>
                      <a:r>
                        <a:rPr lang="en-US" sz="2000" baseline="0" dirty="0"/>
                        <a:t> </a:t>
                      </a:r>
                    </a:p>
                    <a:p>
                      <a:r>
                        <a:rPr lang="en-US" sz="1800" dirty="0"/>
                        <a:t>(customer service reps</a:t>
                      </a:r>
                      <a:r>
                        <a:rPr lang="en-US" sz="1800" baseline="0" dirty="0"/>
                        <a:t>)</a:t>
                      </a:r>
                      <a:endParaRPr lang="en-US" sz="1800" dirty="0"/>
                    </a:p>
                  </a:txBody>
                  <a:tcPr/>
                </a:tc>
                <a:tc>
                  <a:txBody>
                    <a:bodyPr/>
                    <a:lstStyle/>
                    <a:p>
                      <a:pPr algn="ctr"/>
                      <a:r>
                        <a:rPr lang="en-US" sz="2000" dirty="0"/>
                        <a:t>2,921</a:t>
                      </a:r>
                    </a:p>
                  </a:txBody>
                  <a:tcPr/>
                </a:tc>
                <a:tc>
                  <a:txBody>
                    <a:bodyPr/>
                    <a:lstStyle/>
                    <a:p>
                      <a:pPr algn="ctr"/>
                      <a:r>
                        <a:rPr lang="en-US" sz="2000" dirty="0"/>
                        <a:t>+2%</a:t>
                      </a:r>
                    </a:p>
                  </a:txBody>
                  <a:tcPr/>
                </a:tc>
                <a:tc>
                  <a:txBody>
                    <a:bodyPr/>
                    <a:lstStyle/>
                    <a:p>
                      <a:pPr algn="ctr"/>
                      <a:r>
                        <a:rPr lang="en-US" sz="2000" dirty="0"/>
                        <a:t>$20.52</a:t>
                      </a:r>
                    </a:p>
                  </a:txBody>
                  <a:tcPr/>
                </a:tc>
                <a:tc>
                  <a:txBody>
                    <a:bodyPr/>
                    <a:lstStyle/>
                    <a:p>
                      <a:pPr marL="0" marR="0" indent="0" algn="ctr" defTabSz="914400" rtl="0" eaLnBrk="1" latinLnBrk="0" hangingPunct="1">
                        <a:lnSpc>
                          <a:spcPct val="100000"/>
                        </a:lnSpc>
                        <a:spcBef>
                          <a:spcPts val="0"/>
                        </a:spcBef>
                        <a:spcAft>
                          <a:spcPts val="0"/>
                        </a:spcAft>
                        <a:buClrTx/>
                        <a:buSzTx/>
                        <a:buFontTx/>
                        <a:buNone/>
                        <a:tabLst/>
                        <a:defRPr/>
                      </a:pPr>
                      <a:r>
                        <a:rPr lang="en-US" sz="2000" dirty="0"/>
                        <a:t>1 adult, 1 kid</a:t>
                      </a:r>
                    </a:p>
                  </a:txBody>
                  <a:tcPr/>
                </a:tc>
                <a:extLst>
                  <a:ext uri="{0D108BD9-81ED-4DB2-BD59-A6C34878D82A}">
                    <a16:rowId xmlns:a16="http://schemas.microsoft.com/office/drawing/2014/main" val="2596318666"/>
                  </a:ext>
                </a:extLst>
              </a:tr>
              <a:tr h="611589">
                <a:tc>
                  <a:txBody>
                    <a:bodyPr/>
                    <a:lstStyle/>
                    <a:p>
                      <a:r>
                        <a:rPr lang="en-US" sz="2000" dirty="0"/>
                        <a:t>Healthcare Practitioners</a:t>
                      </a:r>
                    </a:p>
                    <a:p>
                      <a:r>
                        <a:rPr lang="en-US" sz="1800" dirty="0"/>
                        <a:t>(registered nurses)</a:t>
                      </a:r>
                    </a:p>
                  </a:txBody>
                  <a:tcPr/>
                </a:tc>
                <a:tc>
                  <a:txBody>
                    <a:bodyPr/>
                    <a:lstStyle/>
                    <a:p>
                      <a:pPr algn="ctr"/>
                      <a:r>
                        <a:rPr lang="en-US" sz="2000" dirty="0"/>
                        <a:t>1,972</a:t>
                      </a:r>
                    </a:p>
                  </a:txBody>
                  <a:tcPr/>
                </a:tc>
                <a:tc>
                  <a:txBody>
                    <a:bodyPr/>
                    <a:lstStyle/>
                    <a:p>
                      <a:pPr algn="ctr"/>
                      <a:r>
                        <a:rPr lang="en-US" sz="2000" dirty="0"/>
                        <a:t>+15%</a:t>
                      </a:r>
                    </a:p>
                  </a:txBody>
                  <a:tcPr/>
                </a:tc>
                <a:tc>
                  <a:txBody>
                    <a:bodyPr/>
                    <a:lstStyle/>
                    <a:p>
                      <a:pPr algn="ctr"/>
                      <a:r>
                        <a:rPr lang="en-US" sz="2000" dirty="0"/>
                        <a:t>$39.69</a:t>
                      </a:r>
                    </a:p>
                  </a:txBody>
                  <a:tcPr/>
                </a:tc>
                <a:tc>
                  <a:txBody>
                    <a:bodyPr/>
                    <a:lstStyle/>
                    <a:p>
                      <a:pPr marL="0" marR="0" indent="0" algn="ctr" defTabSz="914400" rtl="0" eaLnBrk="1" latinLnBrk="0" hangingPunct="1">
                        <a:lnSpc>
                          <a:spcPct val="100000"/>
                        </a:lnSpc>
                        <a:spcBef>
                          <a:spcPts val="0"/>
                        </a:spcBef>
                        <a:spcAft>
                          <a:spcPts val="0"/>
                        </a:spcAft>
                        <a:buClrTx/>
                        <a:buSzTx/>
                        <a:buFontTx/>
                        <a:buNone/>
                        <a:tabLst/>
                        <a:defRPr/>
                      </a:pPr>
                      <a:r>
                        <a:rPr lang="en-US" sz="2000" dirty="0"/>
                        <a:t>1 adult, 3 kids</a:t>
                      </a:r>
                    </a:p>
                  </a:txBody>
                  <a:tcPr/>
                </a:tc>
                <a:extLst>
                  <a:ext uri="{0D108BD9-81ED-4DB2-BD59-A6C34878D82A}">
                    <a16:rowId xmlns:a16="http://schemas.microsoft.com/office/drawing/2014/main" val="3722481518"/>
                  </a:ext>
                </a:extLst>
              </a:tr>
              <a:tr h="611589">
                <a:tc>
                  <a:txBody>
                    <a:bodyPr/>
                    <a:lstStyle/>
                    <a:p>
                      <a:r>
                        <a:rPr lang="en-US" sz="2000" dirty="0"/>
                        <a:t>Healthcare Support </a:t>
                      </a:r>
                    </a:p>
                    <a:p>
                      <a:r>
                        <a:rPr lang="en-US" sz="1800" dirty="0"/>
                        <a:t>(home health aides)</a:t>
                      </a:r>
                      <a:endParaRPr lang="en-US" sz="2000" dirty="0"/>
                    </a:p>
                  </a:txBody>
                  <a:tcPr/>
                </a:tc>
                <a:tc>
                  <a:txBody>
                    <a:bodyPr/>
                    <a:lstStyle/>
                    <a:p>
                      <a:pPr algn="ctr"/>
                      <a:r>
                        <a:rPr lang="en-US" sz="2000" dirty="0"/>
                        <a:t>1,674</a:t>
                      </a:r>
                    </a:p>
                  </a:txBody>
                  <a:tcPr/>
                </a:tc>
                <a:tc>
                  <a:txBody>
                    <a:bodyPr/>
                    <a:lstStyle/>
                    <a:p>
                      <a:pPr algn="ctr"/>
                      <a:r>
                        <a:rPr lang="en-US" sz="2000" dirty="0"/>
                        <a:t>+17%</a:t>
                      </a:r>
                    </a:p>
                  </a:txBody>
                  <a:tcPr/>
                </a:tc>
                <a:tc>
                  <a:txBody>
                    <a:bodyPr/>
                    <a:lstStyle/>
                    <a:p>
                      <a:pPr algn="ctr"/>
                      <a:r>
                        <a:rPr lang="en-US" sz="2000" dirty="0"/>
                        <a:t>$16.19</a:t>
                      </a:r>
                    </a:p>
                  </a:txBody>
                  <a:tcPr/>
                </a:tc>
                <a:tc>
                  <a:txBody>
                    <a:bodyPr/>
                    <a:lstStyle/>
                    <a:p>
                      <a:pPr marL="0" marR="0" indent="0" algn="ctr" defTabSz="914400" rtl="0" eaLnBrk="1" latinLnBrk="0" hangingPunct="1">
                        <a:lnSpc>
                          <a:spcPct val="100000"/>
                        </a:lnSpc>
                        <a:spcBef>
                          <a:spcPts val="0"/>
                        </a:spcBef>
                        <a:spcAft>
                          <a:spcPts val="0"/>
                        </a:spcAft>
                        <a:buClrTx/>
                        <a:buSzTx/>
                        <a:buFontTx/>
                        <a:buNone/>
                        <a:tabLst/>
                        <a:defRPr/>
                      </a:pPr>
                      <a:r>
                        <a:rPr lang="en-US" sz="2000" dirty="0"/>
                        <a:t>1 adult</a:t>
                      </a:r>
                    </a:p>
                  </a:txBody>
                  <a:tcPr/>
                </a:tc>
                <a:extLst>
                  <a:ext uri="{0D108BD9-81ED-4DB2-BD59-A6C34878D82A}">
                    <a16:rowId xmlns:a16="http://schemas.microsoft.com/office/drawing/2014/main" val="1076213701"/>
                  </a:ext>
                </a:extLst>
              </a:tr>
              <a:tr h="639388">
                <a:tc>
                  <a:txBody>
                    <a:bodyPr/>
                    <a:lstStyle/>
                    <a:p>
                      <a:r>
                        <a:rPr lang="en-US" sz="2000" dirty="0"/>
                        <a:t>Installation,</a:t>
                      </a:r>
                      <a:r>
                        <a:rPr lang="en-US" sz="2000" baseline="0" dirty="0"/>
                        <a:t> </a:t>
                      </a:r>
                      <a:r>
                        <a:rPr lang="en-US" sz="2000" baseline="0" dirty="0" err="1"/>
                        <a:t>Maint</a:t>
                      </a:r>
                      <a:r>
                        <a:rPr lang="en-US" sz="2000" baseline="0" dirty="0"/>
                        <a:t>. &amp; Repair </a:t>
                      </a:r>
                      <a:r>
                        <a:rPr lang="en-US" sz="1800" baseline="0" dirty="0"/>
                        <a:t>(general &amp; auto)</a:t>
                      </a:r>
                      <a:endParaRPr lang="en-US" sz="1800" dirty="0"/>
                    </a:p>
                  </a:txBody>
                  <a:tcPr/>
                </a:tc>
                <a:tc>
                  <a:txBody>
                    <a:bodyPr/>
                    <a:lstStyle/>
                    <a:p>
                      <a:pPr algn="ctr"/>
                      <a:r>
                        <a:rPr lang="en-US" sz="2000" dirty="0"/>
                        <a:t>1,409</a:t>
                      </a:r>
                    </a:p>
                  </a:txBody>
                  <a:tcPr/>
                </a:tc>
                <a:tc>
                  <a:txBody>
                    <a:bodyPr/>
                    <a:lstStyle/>
                    <a:p>
                      <a:pPr algn="ctr"/>
                      <a:r>
                        <a:rPr lang="en-US" sz="2000" dirty="0"/>
                        <a:t>+8%</a:t>
                      </a:r>
                    </a:p>
                  </a:txBody>
                  <a:tcPr/>
                </a:tc>
                <a:tc>
                  <a:txBody>
                    <a:bodyPr/>
                    <a:lstStyle/>
                    <a:p>
                      <a:pPr algn="ctr"/>
                      <a:r>
                        <a:rPr lang="en-US" sz="2000" dirty="0"/>
                        <a:t>$22.89</a:t>
                      </a:r>
                    </a:p>
                  </a:txBody>
                  <a:tcPr/>
                </a:tc>
                <a:tc>
                  <a:txBody>
                    <a:bodyPr/>
                    <a:lstStyle/>
                    <a:p>
                      <a:pPr marL="0" marR="0" indent="0" algn="ctr" defTabSz="914400" rtl="0" eaLnBrk="1" latinLnBrk="0" hangingPunct="1">
                        <a:lnSpc>
                          <a:spcPct val="100000"/>
                        </a:lnSpc>
                        <a:spcBef>
                          <a:spcPts val="0"/>
                        </a:spcBef>
                        <a:spcAft>
                          <a:spcPts val="0"/>
                        </a:spcAft>
                        <a:buClrTx/>
                        <a:buSzTx/>
                        <a:buFontTx/>
                        <a:buNone/>
                        <a:tabLst/>
                        <a:defRPr/>
                      </a:pPr>
                      <a:r>
                        <a:rPr lang="en-US" sz="2000" dirty="0"/>
                        <a:t>1 adult, 2 kids</a:t>
                      </a:r>
                    </a:p>
                    <a:p>
                      <a:pPr algn="ctr"/>
                      <a:endParaRPr lang="en-US" sz="2000" dirty="0"/>
                    </a:p>
                  </a:txBody>
                  <a:tcPr/>
                </a:tc>
                <a:extLst>
                  <a:ext uri="{0D108BD9-81ED-4DB2-BD59-A6C34878D82A}">
                    <a16:rowId xmlns:a16="http://schemas.microsoft.com/office/drawing/2014/main" val="2593001342"/>
                  </a:ext>
                </a:extLst>
              </a:tr>
              <a:tr h="611589">
                <a:tc>
                  <a:txBody>
                    <a:bodyPr/>
                    <a:lstStyle/>
                    <a:p>
                      <a:r>
                        <a:rPr lang="en-US" sz="2000" dirty="0"/>
                        <a:t>Sales &amp; Related</a:t>
                      </a:r>
                      <a:endParaRPr lang="en-US" sz="2000" baseline="0" dirty="0"/>
                    </a:p>
                    <a:p>
                      <a:r>
                        <a:rPr lang="en-US" sz="1800" dirty="0"/>
                        <a:t>(retail</a:t>
                      </a:r>
                      <a:r>
                        <a:rPr lang="en-US" sz="1800" baseline="0" dirty="0"/>
                        <a:t> sales supervisors</a:t>
                      </a:r>
                      <a:r>
                        <a:rPr lang="en-US" sz="1800" dirty="0"/>
                        <a:t>)</a:t>
                      </a:r>
                      <a:endParaRPr lang="en-US" sz="2000" dirty="0"/>
                    </a:p>
                  </a:txBody>
                  <a:tcPr/>
                </a:tc>
                <a:tc>
                  <a:txBody>
                    <a:bodyPr/>
                    <a:lstStyle/>
                    <a:p>
                      <a:pPr algn="ctr"/>
                      <a:r>
                        <a:rPr lang="en-US" sz="2000" dirty="0"/>
                        <a:t>1,301</a:t>
                      </a:r>
                    </a:p>
                  </a:txBody>
                  <a:tcPr/>
                </a:tc>
                <a:tc>
                  <a:txBody>
                    <a:bodyPr/>
                    <a:lstStyle/>
                    <a:p>
                      <a:pPr algn="ctr"/>
                      <a:r>
                        <a:rPr lang="en-US" sz="2000" dirty="0"/>
                        <a:t>+1%</a:t>
                      </a:r>
                    </a:p>
                  </a:txBody>
                  <a:tcPr/>
                </a:tc>
                <a:tc>
                  <a:txBody>
                    <a:bodyPr/>
                    <a:lstStyle/>
                    <a:p>
                      <a:pPr algn="ctr"/>
                      <a:r>
                        <a:rPr lang="en-US" sz="2000" dirty="0"/>
                        <a:t>$21.82</a:t>
                      </a:r>
                    </a:p>
                  </a:txBody>
                  <a:tcPr/>
                </a:tc>
                <a:tc>
                  <a:txBody>
                    <a:bodyPr/>
                    <a:lstStyle/>
                    <a:p>
                      <a:pPr marL="0" marR="0" indent="0" algn="ctr" defTabSz="914400" rtl="0" eaLnBrk="1" latinLnBrk="0" hangingPunct="1">
                        <a:lnSpc>
                          <a:spcPct val="100000"/>
                        </a:lnSpc>
                        <a:spcBef>
                          <a:spcPts val="0"/>
                        </a:spcBef>
                        <a:spcAft>
                          <a:spcPts val="0"/>
                        </a:spcAft>
                        <a:buClrTx/>
                        <a:buSzTx/>
                        <a:buFontTx/>
                        <a:buNone/>
                        <a:tabLst/>
                        <a:defRPr/>
                      </a:pPr>
                      <a:r>
                        <a:rPr lang="en-US" sz="2000" dirty="0"/>
                        <a:t>1 adult, 1 kid</a:t>
                      </a:r>
                    </a:p>
                  </a:txBody>
                  <a:tcPr/>
                </a:tc>
                <a:extLst>
                  <a:ext uri="{0D108BD9-81ED-4DB2-BD59-A6C34878D82A}">
                    <a16:rowId xmlns:a16="http://schemas.microsoft.com/office/drawing/2014/main" val="3715725850"/>
                  </a:ext>
                </a:extLst>
              </a:tr>
            </a:tbl>
          </a:graphicData>
        </a:graphic>
      </p:graphicFrame>
      <p:sp>
        <p:nvSpPr>
          <p:cNvPr id="9" name="Title 2"/>
          <p:cNvSpPr txBox="1">
            <a:spLocks/>
          </p:cNvSpPr>
          <p:nvPr/>
        </p:nvSpPr>
        <p:spPr>
          <a:xfrm>
            <a:off x="0" y="682051"/>
            <a:ext cx="12192000" cy="631657"/>
          </a:xfrm>
          <a:prstGeom prst="rect">
            <a:avLst/>
          </a:prstGeom>
        </p:spPr>
        <p:txBody>
          <a:bodyPr>
            <a:noAutofit/>
          </a:bodyPr>
          <a:lstStyle>
            <a:lvl1pPr algn="l" defTabSz="914400" rtl="0" eaLnBrk="1" latinLnBrk="0" hangingPunct="1">
              <a:spcBef>
                <a:spcPct val="0"/>
              </a:spcBef>
              <a:buNone/>
              <a:defRPr sz="3000" b="1" kern="1200" baseline="0">
                <a:solidFill>
                  <a:schemeClr val="tx1"/>
                </a:solidFill>
                <a:latin typeface="+mj-lt"/>
                <a:ea typeface="+mj-ea"/>
                <a:cs typeface="+mj-cs"/>
              </a:defRPr>
            </a:lvl1pPr>
          </a:lstStyle>
          <a:p>
            <a:pPr algn="ctr"/>
            <a:r>
              <a:rPr lang="en-US" sz="4000" dirty="0">
                <a:solidFill>
                  <a:schemeClr val="accent1">
                    <a:lumMod val="75000"/>
                  </a:schemeClr>
                </a:solidFill>
                <a:latin typeface="Cambria" panose="02040503050406030204" pitchFamily="18" charset="0"/>
                <a:ea typeface="+mn-ea"/>
                <a:cs typeface="+mn-cs"/>
              </a:rPr>
              <a:t>Top Five Sacramento Region Middle Skills Jobs </a:t>
            </a:r>
          </a:p>
        </p:txBody>
      </p:sp>
    </p:spTree>
    <p:extLst>
      <p:ext uri="{BB962C8B-B14F-4D97-AF65-F5344CB8AC3E}">
        <p14:creationId xmlns:p14="http://schemas.microsoft.com/office/powerpoint/2010/main" val="3756045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91251"/>
            <a:ext cx="10515600" cy="5285712"/>
          </a:xfrm>
        </p:spPr>
        <p:txBody>
          <a:bodyPr>
            <a:normAutofit/>
          </a:bodyPr>
          <a:lstStyle/>
          <a:p>
            <a:pPr lvl="0"/>
            <a:r>
              <a:rPr lang="en-US" sz="3200" dirty="0">
                <a:solidFill>
                  <a:schemeClr val="bg1"/>
                </a:solidFill>
                <a:latin typeface="Cambria" panose="02040503050406030204" pitchFamily="18" charset="0"/>
              </a:rPr>
              <a:t>Using your phone, go to your college’s website. </a:t>
            </a:r>
          </a:p>
          <a:p>
            <a:pPr lvl="0"/>
            <a:r>
              <a:rPr lang="en-US" sz="3200" dirty="0">
                <a:solidFill>
                  <a:schemeClr val="bg1"/>
                </a:solidFill>
                <a:latin typeface="Cambria" panose="02040503050406030204" pitchFamily="18" charset="0"/>
              </a:rPr>
              <a:t>Identify the specific courses you would take each term to earn a CTE certificate or degree that would prepare you for one of these high-demand occupations, assuming that you had been placed into:</a:t>
            </a:r>
          </a:p>
          <a:p>
            <a:pPr lvl="1"/>
            <a:r>
              <a:rPr lang="en-US" sz="2800" dirty="0">
                <a:solidFill>
                  <a:schemeClr val="bg1"/>
                </a:solidFill>
                <a:latin typeface="Cambria" panose="02040503050406030204" pitchFamily="18" charset="0"/>
              </a:rPr>
              <a:t>Basic skills math at two-levels below</a:t>
            </a:r>
          </a:p>
          <a:p>
            <a:pPr lvl="1"/>
            <a:r>
              <a:rPr lang="en-US" sz="2800" dirty="0">
                <a:solidFill>
                  <a:schemeClr val="bg1"/>
                </a:solidFill>
                <a:latin typeface="Cambria" panose="02040503050406030204" pitchFamily="18" charset="0"/>
              </a:rPr>
              <a:t>Basic skills English at one-level below </a:t>
            </a:r>
          </a:p>
          <a:p>
            <a:pPr lvl="0"/>
            <a:r>
              <a:rPr lang="en-US" sz="3200" dirty="0">
                <a:solidFill>
                  <a:schemeClr val="bg1"/>
                </a:solidFill>
                <a:latin typeface="Cambria" panose="02040503050406030204" pitchFamily="18" charset="0"/>
              </a:rPr>
              <a:t>Could all counselors and advisors please raise your hands?</a:t>
            </a:r>
          </a:p>
          <a:p>
            <a:pPr lvl="0"/>
            <a:r>
              <a:rPr lang="en-US" sz="3200" dirty="0">
                <a:solidFill>
                  <a:schemeClr val="bg1"/>
                </a:solidFill>
                <a:latin typeface="Cambria" panose="02040503050406030204" pitchFamily="18" charset="0"/>
              </a:rPr>
              <a:t>You have 15 minutes!</a:t>
            </a:r>
          </a:p>
          <a:p>
            <a:pPr marL="0" indent="0">
              <a:buNone/>
            </a:pPr>
            <a:endParaRPr lang="en-US" dirty="0"/>
          </a:p>
        </p:txBody>
      </p:sp>
    </p:spTree>
    <p:extLst>
      <p:ext uri="{BB962C8B-B14F-4D97-AF65-F5344CB8AC3E}">
        <p14:creationId xmlns:p14="http://schemas.microsoft.com/office/powerpoint/2010/main" val="3649937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373066" y="521063"/>
            <a:ext cx="7419710" cy="6494085"/>
          </a:xfrm>
          <a:prstGeom prst="rect">
            <a:avLst/>
          </a:prstGeom>
        </p:spPr>
        <p:txBody>
          <a:bodyPr wrap="square" numCol="1">
            <a:spAutoFit/>
          </a:bodyPr>
          <a:lstStyle/>
          <a:p>
            <a:endParaRPr lang="en-US" b="1" dirty="0">
              <a:solidFill>
                <a:schemeClr val="bg1"/>
              </a:solidFill>
              <a:latin typeface="Cambria" panose="02040503050406030204" pitchFamily="18" charset="0"/>
            </a:endParaRPr>
          </a:p>
          <a:p>
            <a:pPr marL="571500" indent="-571500">
              <a:buFont typeface="Arial" panose="020B0604020202020204" pitchFamily="34" charset="0"/>
              <a:buChar char="•"/>
            </a:pPr>
            <a:r>
              <a:rPr lang="en-US" sz="3600" dirty="0">
                <a:solidFill>
                  <a:schemeClr val="bg1"/>
                </a:solidFill>
                <a:latin typeface="Cambria" panose="02040503050406030204" pitchFamily="18" charset="0"/>
              </a:rPr>
              <a:t>What was it like? </a:t>
            </a:r>
          </a:p>
          <a:p>
            <a:pPr marL="571500" indent="-571500">
              <a:buFont typeface="Arial" panose="020B0604020202020204" pitchFamily="34" charset="0"/>
              <a:buChar char="•"/>
            </a:pPr>
            <a:endParaRPr lang="en-US" sz="3600" dirty="0">
              <a:solidFill>
                <a:schemeClr val="bg1"/>
              </a:solidFill>
              <a:latin typeface="Cambria" panose="02040503050406030204" pitchFamily="18" charset="0"/>
            </a:endParaRPr>
          </a:p>
          <a:p>
            <a:pPr marL="571500" indent="-571500">
              <a:buFont typeface="Arial" panose="020B0604020202020204" pitchFamily="34" charset="0"/>
              <a:buChar char="•"/>
            </a:pPr>
            <a:r>
              <a:rPr lang="en-US" sz="3600" dirty="0">
                <a:solidFill>
                  <a:schemeClr val="bg1"/>
                </a:solidFill>
                <a:latin typeface="Cambria" panose="02040503050406030204" pitchFamily="18" charset="0"/>
              </a:rPr>
              <a:t>What made it hard? </a:t>
            </a:r>
          </a:p>
          <a:p>
            <a:pPr marL="571500" indent="-571500">
              <a:buFont typeface="Arial" panose="020B0604020202020204" pitchFamily="34" charset="0"/>
              <a:buChar char="•"/>
            </a:pPr>
            <a:endParaRPr lang="en-US" sz="3600" dirty="0">
              <a:solidFill>
                <a:schemeClr val="bg1"/>
              </a:solidFill>
              <a:latin typeface="Cambria" panose="02040503050406030204" pitchFamily="18" charset="0"/>
            </a:endParaRPr>
          </a:p>
          <a:p>
            <a:pPr marL="571500" indent="-571500">
              <a:buFont typeface="Arial" panose="020B0604020202020204" pitchFamily="34" charset="0"/>
              <a:buChar char="•"/>
            </a:pPr>
            <a:r>
              <a:rPr lang="en-US" sz="3600" dirty="0">
                <a:solidFill>
                  <a:schemeClr val="bg1"/>
                </a:solidFill>
                <a:latin typeface="Cambria" panose="02040503050406030204" pitchFamily="18" charset="0"/>
              </a:rPr>
              <a:t>What made it easy? </a:t>
            </a:r>
          </a:p>
          <a:p>
            <a:pPr marL="571500" indent="-571500">
              <a:buFont typeface="Arial" panose="020B0604020202020204" pitchFamily="34" charset="0"/>
              <a:buChar char="•"/>
            </a:pPr>
            <a:endParaRPr lang="en-US" sz="3600" dirty="0">
              <a:solidFill>
                <a:schemeClr val="bg1"/>
              </a:solidFill>
              <a:latin typeface="Cambria" panose="02040503050406030204" pitchFamily="18" charset="0"/>
            </a:endParaRPr>
          </a:p>
          <a:p>
            <a:pPr marL="571500" indent="-571500">
              <a:buFont typeface="Arial" panose="020B0604020202020204" pitchFamily="34" charset="0"/>
              <a:buChar char="•"/>
            </a:pPr>
            <a:r>
              <a:rPr lang="en-US" sz="3600" dirty="0">
                <a:solidFill>
                  <a:schemeClr val="bg1"/>
                </a:solidFill>
                <a:latin typeface="Cambria" panose="02040503050406030204" pitchFamily="18" charset="0"/>
              </a:rPr>
              <a:t>What does it make you want to do when you get back to your campus? </a:t>
            </a:r>
          </a:p>
          <a:p>
            <a:pPr marL="571500" indent="-571500">
              <a:buFont typeface="Arial" panose="020B0604020202020204" pitchFamily="34" charset="0"/>
              <a:buChar char="•"/>
            </a:pPr>
            <a:endParaRPr lang="en-US" sz="2800" dirty="0">
              <a:solidFill>
                <a:schemeClr val="bg1"/>
              </a:solidFill>
              <a:latin typeface="Cambria" panose="02040503050406030204" pitchFamily="18" charset="0"/>
            </a:endParaRPr>
          </a:p>
          <a:p>
            <a:pPr marL="571500" indent="-571500">
              <a:buFont typeface="Arial" panose="020B0604020202020204" pitchFamily="34" charset="0"/>
              <a:buChar char="•"/>
            </a:pPr>
            <a:endParaRPr lang="en-US" sz="2800" dirty="0">
              <a:solidFill>
                <a:schemeClr val="bg1"/>
              </a:solidFill>
              <a:latin typeface="Cambria" panose="02040503050406030204" pitchFamily="18" charset="0"/>
            </a:endParaRPr>
          </a:p>
          <a:p>
            <a:endParaRPr lang="en-US" b="1" dirty="0">
              <a:solidFill>
                <a:schemeClr val="bg1"/>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578865" y="1122947"/>
            <a:ext cx="3262983" cy="4923924"/>
          </a:xfrm>
          <a:prstGeom prst="rect">
            <a:avLst/>
          </a:prstGeom>
        </p:spPr>
      </p:pic>
    </p:spTree>
    <p:extLst>
      <p:ext uri="{BB962C8B-B14F-4D97-AF65-F5344CB8AC3E}">
        <p14:creationId xmlns:p14="http://schemas.microsoft.com/office/powerpoint/2010/main" val="1922753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462" y="2142534"/>
            <a:ext cx="10515600" cy="3192726"/>
          </a:xfrm>
        </p:spPr>
        <p:txBody>
          <a:bodyPr>
            <a:normAutofit/>
          </a:bodyPr>
          <a:lstStyle/>
          <a:p>
            <a:pPr marL="0" indent="0" algn="ctr">
              <a:buNone/>
            </a:pPr>
            <a:r>
              <a:rPr lang="en-US" sz="7200" b="1" dirty="0">
                <a:solidFill>
                  <a:schemeClr val="accent1"/>
                </a:solidFill>
                <a:latin typeface="Cambria" panose="02040503050406030204" pitchFamily="18" charset="0"/>
              </a:rPr>
              <a:t>CTE Rebranding Campaign</a:t>
            </a:r>
            <a:endParaRPr lang="en-US" sz="7200" dirty="0">
              <a:solidFill>
                <a:schemeClr val="accent1"/>
              </a:solidFill>
              <a:latin typeface="Cambria" panose="02040503050406030204" pitchFamily="18" charset="0"/>
            </a:endParaRPr>
          </a:p>
        </p:txBody>
      </p:sp>
    </p:spTree>
    <p:extLst>
      <p:ext uri="{BB962C8B-B14F-4D97-AF65-F5344CB8AC3E}">
        <p14:creationId xmlns:p14="http://schemas.microsoft.com/office/powerpoint/2010/main" val="1767592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093" y="3451438"/>
            <a:ext cx="11122925" cy="2465803"/>
          </a:xfrm>
          <a:prstGeom prst="rect">
            <a:avLst/>
          </a:prstGeom>
          <a:noFill/>
        </p:spPr>
        <p:txBody>
          <a:bodyPr wrap="square" rtlCol="0">
            <a:spAutoFit/>
          </a:bodyPr>
          <a:lstStyle/>
          <a:p>
            <a:pPr lvl="0">
              <a:lnSpc>
                <a:spcPct val="90000"/>
              </a:lnSpc>
              <a:spcBef>
                <a:spcPts val="1000"/>
              </a:spcBef>
              <a:spcAft>
                <a:spcPts val="1200"/>
              </a:spcAft>
            </a:pPr>
            <a:r>
              <a:rPr lang="en-US" sz="3300" i="1" dirty="0">
                <a:solidFill>
                  <a:schemeClr val="tx2"/>
                </a:solidFill>
                <a:latin typeface="Cambria" panose="02040503050406030204" pitchFamily="18" charset="0"/>
              </a:rPr>
              <a:t>First you are supposed to go to a four year college; if you can’t get in there, then you go to a community college so you can transfer to a four year college; and then, and only then, if you can’t or don’t want to do that, you can try a technical career.”</a:t>
            </a:r>
          </a:p>
          <a:p>
            <a:pPr lvl="0" algn="r">
              <a:lnSpc>
                <a:spcPct val="90000"/>
              </a:lnSpc>
              <a:spcBef>
                <a:spcPts val="1000"/>
              </a:spcBef>
              <a:spcAft>
                <a:spcPts val="1200"/>
              </a:spcAft>
            </a:pPr>
            <a:r>
              <a:rPr lang="en-US" sz="1900" dirty="0">
                <a:solidFill>
                  <a:schemeClr val="tx2"/>
                </a:solidFill>
                <a:latin typeface="Cambria" panose="02040503050406030204" pitchFamily="18" charset="0"/>
              </a:rPr>
              <a:t>Interview, Ogilvy Public Relations, 2016</a:t>
            </a:r>
          </a:p>
        </p:txBody>
      </p:sp>
      <p:pic>
        <p:nvPicPr>
          <p:cNvPr id="9" name="Picture 4" descr="Image result for image high school stud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185562" cy="278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6414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0" y="1892967"/>
            <a:ext cx="8614611" cy="4845469"/>
          </a:xfrm>
        </p:spPr>
        <p:txBody>
          <a:bodyPr>
            <a:normAutofit/>
          </a:bodyPr>
          <a:lstStyle/>
          <a:p>
            <a:r>
              <a:rPr lang="en-US" dirty="0">
                <a:latin typeface="Cambria" panose="02040503050406030204" pitchFamily="18" charset="0"/>
              </a:rPr>
              <a:t>Overall awareness of CTE programs in general is high, but familiarity and </a:t>
            </a:r>
            <a:r>
              <a:rPr lang="en-US" b="1" dirty="0">
                <a:solidFill>
                  <a:schemeClr val="accent1">
                    <a:lumMod val="75000"/>
                  </a:schemeClr>
                </a:solidFill>
                <a:latin typeface="Cambria" panose="02040503050406030204" pitchFamily="18" charset="0"/>
              </a:rPr>
              <a:t>specific understanding is low</a:t>
            </a:r>
          </a:p>
          <a:p>
            <a:r>
              <a:rPr lang="en-US" dirty="0">
                <a:latin typeface="Cambria" panose="02040503050406030204" pitchFamily="18" charset="0"/>
              </a:rPr>
              <a:t>Students agree that a CTE class or program could help them financially and lead to a job that interests them, and would consider taking classes, but </a:t>
            </a:r>
            <a:r>
              <a:rPr lang="en-US" b="1" dirty="0">
                <a:solidFill>
                  <a:schemeClr val="accent1">
                    <a:lumMod val="75000"/>
                  </a:schemeClr>
                </a:solidFill>
                <a:latin typeface="Cambria" panose="02040503050406030204" pitchFamily="18" charset="0"/>
              </a:rPr>
              <a:t>need more information before enrolling</a:t>
            </a:r>
            <a:endParaRPr lang="en-US" dirty="0">
              <a:solidFill>
                <a:schemeClr val="accent1">
                  <a:lumMod val="75000"/>
                </a:schemeClr>
              </a:solidFill>
              <a:latin typeface="Cambria" panose="02040503050406030204" pitchFamily="18" charset="0"/>
            </a:endParaRPr>
          </a:p>
          <a:p>
            <a:r>
              <a:rPr lang="en-US" dirty="0">
                <a:latin typeface="Cambria" panose="02040503050406030204" pitchFamily="18" charset="0"/>
              </a:rPr>
              <a:t>Students are most likely to seek out information </a:t>
            </a:r>
            <a:r>
              <a:rPr lang="en-US" b="1" dirty="0">
                <a:solidFill>
                  <a:schemeClr val="accent1">
                    <a:lumMod val="75000"/>
                  </a:schemeClr>
                </a:solidFill>
                <a:latin typeface="Cambria" panose="02040503050406030204" pitchFamily="18" charset="0"/>
              </a:rPr>
              <a:t>online</a:t>
            </a:r>
            <a:endParaRPr lang="en-US" dirty="0">
              <a:solidFill>
                <a:schemeClr val="accent1">
                  <a:lumMod val="75000"/>
                </a:schemeClr>
              </a:solidFill>
              <a:latin typeface="Cambria" panose="02040503050406030204" pitchFamily="18" charset="0"/>
            </a:endParaRPr>
          </a:p>
          <a:p>
            <a:pPr marL="0" indent="0" algn="r">
              <a:buNone/>
            </a:pPr>
            <a:endParaRPr lang="en-US" sz="2000" dirty="0">
              <a:solidFill>
                <a:schemeClr val="tx2"/>
              </a:solidFill>
              <a:latin typeface="Cambria" panose="02040503050406030204" pitchFamily="18" charset="0"/>
            </a:endParaRPr>
          </a:p>
          <a:p>
            <a:pPr marL="0" indent="0" algn="r">
              <a:buNone/>
            </a:pPr>
            <a:r>
              <a:rPr lang="en-US" sz="2000" dirty="0">
                <a:solidFill>
                  <a:schemeClr val="tx2"/>
                </a:solidFill>
                <a:latin typeface="Cambria" panose="02040503050406030204" pitchFamily="18" charset="0"/>
              </a:rPr>
              <a:t>Ogilvy Public Relations, 2016</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651760" cy="3523448"/>
          </a:xfrm>
          <a:prstGeom prst="rect">
            <a:avLst/>
          </a:prstGeom>
        </p:spPr>
      </p:pic>
      <p:sp>
        <p:nvSpPr>
          <p:cNvPr id="7" name="Rectangle 6"/>
          <p:cNvSpPr/>
          <p:nvPr/>
        </p:nvSpPr>
        <p:spPr>
          <a:xfrm>
            <a:off x="3275319" y="693639"/>
            <a:ext cx="7851159" cy="707886"/>
          </a:xfrm>
          <a:prstGeom prst="rect">
            <a:avLst/>
          </a:prstGeom>
        </p:spPr>
        <p:txBody>
          <a:bodyPr wrap="square">
            <a:spAutoFit/>
          </a:bodyPr>
          <a:lstStyle/>
          <a:p>
            <a:r>
              <a:rPr lang="en-US" sz="4000" b="1" dirty="0">
                <a:solidFill>
                  <a:schemeClr val="accent1">
                    <a:lumMod val="75000"/>
                  </a:schemeClr>
                </a:solidFill>
                <a:latin typeface="Cambria" panose="02040503050406030204" pitchFamily="18" charset="0"/>
              </a:rPr>
              <a:t>Findings from statewide study</a:t>
            </a:r>
          </a:p>
        </p:txBody>
      </p:sp>
    </p:spTree>
    <p:extLst>
      <p:ext uri="{BB962C8B-B14F-4D97-AF65-F5344CB8AC3E}">
        <p14:creationId xmlns:p14="http://schemas.microsoft.com/office/powerpoint/2010/main" val="2072380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5937" y="1138989"/>
            <a:ext cx="7567862" cy="4844716"/>
          </a:xfrm>
        </p:spPr>
        <p:txBody>
          <a:bodyPr/>
          <a:lstStyle/>
          <a:p>
            <a:r>
              <a:rPr lang="en-US" sz="3200" dirty="0">
                <a:latin typeface="Cambria" panose="02040503050406030204" pitchFamily="18" charset="0"/>
              </a:rPr>
              <a:t>Working with Ogilvy, the Chancellor’s Office is developing a </a:t>
            </a:r>
            <a:r>
              <a:rPr lang="en-US" sz="3200" b="1" dirty="0">
                <a:solidFill>
                  <a:schemeClr val="accent1">
                    <a:lumMod val="75000"/>
                  </a:schemeClr>
                </a:solidFill>
                <a:latin typeface="Cambria" panose="02040503050406030204" pitchFamily="18" charset="0"/>
              </a:rPr>
              <a:t>statewide brand </a:t>
            </a:r>
            <a:r>
              <a:rPr lang="en-US" sz="3200" dirty="0">
                <a:latin typeface="Cambria" panose="02040503050406030204" pitchFamily="18" charset="0"/>
              </a:rPr>
              <a:t>for CTE that can be adapted to serve local and sector-specific needs </a:t>
            </a:r>
          </a:p>
          <a:p>
            <a:r>
              <a:rPr lang="en-US" sz="3200" dirty="0">
                <a:latin typeface="Cambria" panose="02040503050406030204" pitchFamily="18" charset="0"/>
              </a:rPr>
              <a:t>This brand will be translated into </a:t>
            </a:r>
            <a:r>
              <a:rPr lang="en-US" sz="3200" b="1" dirty="0">
                <a:solidFill>
                  <a:schemeClr val="accent1">
                    <a:lumMod val="75000"/>
                  </a:schemeClr>
                </a:solidFill>
                <a:latin typeface="Cambria" panose="02040503050406030204" pitchFamily="18" charset="0"/>
              </a:rPr>
              <a:t>templates</a:t>
            </a:r>
            <a:r>
              <a:rPr lang="en-US" sz="3200" dirty="0">
                <a:latin typeface="Cambria" panose="02040503050406030204" pitchFamily="18" charset="0"/>
              </a:rPr>
              <a:t> that can be adapted for regional and local use</a:t>
            </a:r>
          </a:p>
          <a:p>
            <a:r>
              <a:rPr lang="en-US" sz="3200" dirty="0">
                <a:latin typeface="Cambria" panose="02040503050406030204" pitchFamily="18" charset="0"/>
              </a:rPr>
              <a:t>The campaign will launch in early </a:t>
            </a:r>
            <a:r>
              <a:rPr lang="en-US" sz="3200" b="1" dirty="0">
                <a:solidFill>
                  <a:schemeClr val="accent1">
                    <a:lumMod val="75000"/>
                  </a:schemeClr>
                </a:solidFill>
                <a:latin typeface="Cambria" panose="02040503050406030204" pitchFamily="18" charset="0"/>
              </a:rPr>
              <a:t>summer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5229" y="1535308"/>
            <a:ext cx="2651760" cy="3523441"/>
          </a:xfrm>
          <a:prstGeom prst="rect">
            <a:avLst/>
          </a:prstGeom>
        </p:spPr>
      </p:pic>
    </p:spTree>
    <p:extLst>
      <p:ext uri="{BB962C8B-B14F-4D97-AF65-F5344CB8AC3E}">
        <p14:creationId xmlns:p14="http://schemas.microsoft.com/office/powerpoint/2010/main" val="1459700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093" y="3451438"/>
            <a:ext cx="11122925" cy="2465803"/>
          </a:xfrm>
          <a:prstGeom prst="rect">
            <a:avLst/>
          </a:prstGeom>
          <a:noFill/>
        </p:spPr>
        <p:txBody>
          <a:bodyPr wrap="square" rtlCol="0">
            <a:spAutoFit/>
          </a:bodyPr>
          <a:lstStyle/>
          <a:p>
            <a:pPr lvl="0">
              <a:lnSpc>
                <a:spcPct val="90000"/>
              </a:lnSpc>
              <a:spcBef>
                <a:spcPts val="1000"/>
              </a:spcBef>
              <a:spcAft>
                <a:spcPts val="1200"/>
              </a:spcAft>
            </a:pPr>
            <a:r>
              <a:rPr lang="en-US" sz="3300" i="1" dirty="0">
                <a:solidFill>
                  <a:schemeClr val="tx2"/>
                </a:solidFill>
                <a:latin typeface="Cambria" panose="02040503050406030204" pitchFamily="18" charset="0"/>
              </a:rPr>
              <a:t>"The overall </a:t>
            </a:r>
            <a:r>
              <a:rPr lang="en-US" sz="3300" b="1" i="1" dirty="0">
                <a:solidFill>
                  <a:schemeClr val="accent1"/>
                </a:solidFill>
                <a:latin typeface="Cambria" panose="02040503050406030204" pitchFamily="18" charset="0"/>
              </a:rPr>
              <a:t>number of high school graduates will plateau</a:t>
            </a:r>
            <a:r>
              <a:rPr lang="en-US" sz="3300" i="1" dirty="0">
                <a:solidFill>
                  <a:schemeClr val="tx2"/>
                </a:solidFill>
                <a:latin typeface="Cambria" panose="02040503050406030204" pitchFamily="18" charset="0"/>
              </a:rPr>
              <a:t> for most of the next decade…. The average size of graduating classes between 2027 and 2032 is expected to be smaller than those in 2013." </a:t>
            </a:r>
          </a:p>
          <a:p>
            <a:pPr lvl="0" algn="r">
              <a:lnSpc>
                <a:spcPct val="90000"/>
              </a:lnSpc>
              <a:spcBef>
                <a:spcPts val="1000"/>
              </a:spcBef>
              <a:spcAft>
                <a:spcPts val="1200"/>
              </a:spcAft>
            </a:pPr>
            <a:r>
              <a:rPr lang="en-US" sz="1900" dirty="0">
                <a:solidFill>
                  <a:schemeClr val="tx2"/>
                </a:solidFill>
                <a:latin typeface="Cambria" panose="02040503050406030204" pitchFamily="18" charset="0"/>
              </a:rPr>
              <a:t>“Knocking at the College Door,” Western Interstate Commission for Higher Education (WICHE), 2016</a:t>
            </a:r>
          </a:p>
        </p:txBody>
      </p:sp>
      <p:pic>
        <p:nvPicPr>
          <p:cNvPr id="9" name="Picture 4" descr="Image result for image high school stud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185562" cy="278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90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90863"/>
            <a:ext cx="6224338" cy="5557616"/>
          </a:xfrm>
        </p:spPr>
        <p:txBody>
          <a:bodyPr>
            <a:normAutofit/>
          </a:bodyPr>
          <a:lstStyle/>
          <a:p>
            <a:r>
              <a:rPr lang="en-US" sz="2400" dirty="0">
                <a:latin typeface="Cambria" panose="02040503050406030204" pitchFamily="18" charset="0"/>
              </a:rPr>
              <a:t>The Chancellor’s Office will continue to work with Regional Chairs and PIOs on </a:t>
            </a:r>
            <a:r>
              <a:rPr lang="en-US" sz="2400" b="1" dirty="0">
                <a:solidFill>
                  <a:schemeClr val="accent1">
                    <a:lumMod val="75000"/>
                  </a:schemeClr>
                </a:solidFill>
                <a:latin typeface="Cambria" panose="02040503050406030204" pitchFamily="18" charset="0"/>
              </a:rPr>
              <a:t>synchronization</a:t>
            </a:r>
            <a:r>
              <a:rPr lang="en-US" sz="2400" dirty="0">
                <a:latin typeface="Cambria" panose="02040503050406030204" pitchFamily="18" charset="0"/>
              </a:rPr>
              <a:t> of activities</a:t>
            </a:r>
          </a:p>
          <a:p>
            <a:r>
              <a:rPr lang="en-US" sz="2400" b="1" dirty="0">
                <a:solidFill>
                  <a:schemeClr val="accent1">
                    <a:lumMod val="75000"/>
                  </a:schemeClr>
                </a:solidFill>
                <a:latin typeface="Cambria" panose="02040503050406030204" pitchFamily="18" charset="0"/>
              </a:rPr>
              <a:t>Statewide, $3 million </a:t>
            </a:r>
            <a:r>
              <a:rPr lang="en-US" sz="2400" dirty="0">
                <a:latin typeface="Cambria" panose="02040503050406030204" pitchFamily="18" charset="0"/>
              </a:rPr>
              <a:t>to be spent on campaign activities, including the development of templates for local use</a:t>
            </a:r>
          </a:p>
          <a:p>
            <a:r>
              <a:rPr lang="en-US" sz="2400" dirty="0">
                <a:latin typeface="Cambria" panose="02040503050406030204" pitchFamily="18" charset="0"/>
              </a:rPr>
              <a:t>Doing What Matters </a:t>
            </a:r>
            <a:r>
              <a:rPr lang="en-US" sz="2400" b="1" dirty="0">
                <a:solidFill>
                  <a:schemeClr val="accent1">
                    <a:lumMod val="75000"/>
                  </a:schemeClr>
                </a:solidFill>
                <a:latin typeface="Cambria" panose="02040503050406030204" pitchFamily="18" charset="0"/>
              </a:rPr>
              <a:t>regions</a:t>
            </a:r>
            <a:r>
              <a:rPr lang="en-US" sz="2400" dirty="0">
                <a:latin typeface="Cambria" panose="02040503050406030204" pitchFamily="18" charset="0"/>
              </a:rPr>
              <a:t> will be able to leverage this investment with an additional </a:t>
            </a:r>
            <a:r>
              <a:rPr lang="en-US" sz="2400" b="1" dirty="0">
                <a:solidFill>
                  <a:schemeClr val="accent1">
                    <a:lumMod val="75000"/>
                  </a:schemeClr>
                </a:solidFill>
                <a:latin typeface="Cambria" panose="02040503050406030204" pitchFamily="18" charset="0"/>
              </a:rPr>
              <a:t>$3 million </a:t>
            </a:r>
            <a:r>
              <a:rPr lang="en-US" sz="2400" dirty="0">
                <a:latin typeface="Cambria" panose="02040503050406030204" pitchFamily="18" charset="0"/>
              </a:rPr>
              <a:t>for outreach to employers and prospective students</a:t>
            </a:r>
          </a:p>
          <a:p>
            <a:r>
              <a:rPr lang="en-US" sz="2400" b="1" dirty="0">
                <a:solidFill>
                  <a:schemeClr val="accent1">
                    <a:lumMod val="75000"/>
                  </a:schemeClr>
                </a:solidFill>
                <a:latin typeface="Cambria" panose="02040503050406030204" pitchFamily="18" charset="0"/>
              </a:rPr>
              <a:t>Guidance</a:t>
            </a:r>
            <a:r>
              <a:rPr lang="en-US" sz="2400" dirty="0">
                <a:latin typeface="Cambria" panose="02040503050406030204" pitchFamily="18" charset="0"/>
              </a:rPr>
              <a:t> on how regions can contract directly with Ogilvy for local efforts coming next week from Chancellor’s Office </a:t>
            </a:r>
          </a:p>
          <a:p>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5569" y="806238"/>
            <a:ext cx="4114800" cy="3050914"/>
          </a:xfrm>
          <a:prstGeom prst="rect">
            <a:avLst/>
          </a:prstGeom>
        </p:spPr>
      </p:pic>
    </p:spTree>
    <p:extLst>
      <p:ext uri="{BB962C8B-B14F-4D97-AF65-F5344CB8AC3E}">
        <p14:creationId xmlns:p14="http://schemas.microsoft.com/office/powerpoint/2010/main" val="2696518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504" y="1805650"/>
            <a:ext cx="10515600" cy="3192726"/>
          </a:xfrm>
        </p:spPr>
        <p:txBody>
          <a:bodyPr>
            <a:normAutofit/>
          </a:bodyPr>
          <a:lstStyle/>
          <a:p>
            <a:pPr marL="0" indent="0" algn="ctr">
              <a:buNone/>
            </a:pPr>
            <a:r>
              <a:rPr lang="en-US" sz="7200" b="1" dirty="0">
                <a:solidFill>
                  <a:schemeClr val="accent1"/>
                </a:solidFill>
                <a:latin typeface="Cambria" panose="02040503050406030204" pitchFamily="18" charset="0"/>
              </a:rPr>
              <a:t>Tools to Help Students Find their Path</a:t>
            </a:r>
            <a:endParaRPr lang="en-US" sz="7200" dirty="0">
              <a:solidFill>
                <a:schemeClr val="accent1"/>
              </a:solidFill>
              <a:latin typeface="Cambria" panose="02040503050406030204" pitchFamily="18" charset="0"/>
            </a:endParaRPr>
          </a:p>
        </p:txBody>
      </p:sp>
    </p:spTree>
    <p:extLst>
      <p:ext uri="{BB962C8B-B14F-4D97-AF65-F5344CB8AC3E}">
        <p14:creationId xmlns:p14="http://schemas.microsoft.com/office/powerpoint/2010/main" val="41830092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937" y="657726"/>
            <a:ext cx="5467644" cy="5990753"/>
          </a:xfrm>
        </p:spPr>
        <p:txBody>
          <a:bodyPr>
            <a:normAutofit/>
          </a:bodyPr>
          <a:lstStyle/>
          <a:p>
            <a:pPr marL="0" indent="0" algn="ctr">
              <a:buNone/>
            </a:pPr>
            <a:r>
              <a:rPr lang="en-US" sz="5400" b="1" dirty="0">
                <a:solidFill>
                  <a:schemeClr val="accent1">
                    <a:lumMod val="75000"/>
                  </a:schemeClr>
                </a:solidFill>
                <a:latin typeface="Cambria" panose="02040503050406030204" pitchFamily="18" charset="0"/>
              </a:rPr>
              <a:t>CCC My Path</a:t>
            </a:r>
          </a:p>
          <a:p>
            <a:endParaRPr lang="en-US" dirty="0">
              <a:latin typeface="Cambria" panose="02040503050406030204" pitchFamily="18" charset="0"/>
            </a:endParaRPr>
          </a:p>
          <a:p>
            <a:r>
              <a:rPr lang="en-US" b="1" dirty="0">
                <a:solidFill>
                  <a:schemeClr val="accent1">
                    <a:lumMod val="75000"/>
                  </a:schemeClr>
                </a:solidFill>
                <a:latin typeface="Cambria" panose="02040503050406030204" pitchFamily="18" charset="0"/>
              </a:rPr>
              <a:t>Portal</a:t>
            </a:r>
            <a:r>
              <a:rPr lang="en-US" dirty="0">
                <a:latin typeface="Cambria" panose="02040503050406030204" pitchFamily="18" charset="0"/>
              </a:rPr>
              <a:t> to information that can support student decisions, before they enroll</a:t>
            </a:r>
          </a:p>
          <a:p>
            <a:r>
              <a:rPr lang="en-US" b="1" dirty="0">
                <a:solidFill>
                  <a:schemeClr val="accent1">
                    <a:lumMod val="75000"/>
                  </a:schemeClr>
                </a:solidFill>
                <a:latin typeface="Cambria" panose="02040503050406030204" pitchFamily="18" charset="0"/>
              </a:rPr>
              <a:t>Institution-specific accounts </a:t>
            </a:r>
            <a:r>
              <a:rPr lang="en-US" dirty="0">
                <a:latin typeface="Cambria" panose="02040503050406030204" pitchFamily="18" charset="0"/>
              </a:rPr>
              <a:t>can be used to aid students throughout their educations, in either a supplemental or replacement model</a:t>
            </a:r>
          </a:p>
          <a:p>
            <a:endParaRPr lang="en-US" dirty="0"/>
          </a:p>
          <a:p>
            <a:endParaRPr lang="en-US" dirty="0"/>
          </a:p>
        </p:txBody>
      </p:sp>
      <p:pic>
        <p:nvPicPr>
          <p:cNvPr id="4" name="Picture 3" descr="Screen Shot 2016-09-11 at 8.58.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9772" y="3320716"/>
            <a:ext cx="5007848" cy="3168315"/>
          </a:xfrm>
          <a:prstGeom prst="rect">
            <a:avLst/>
          </a:prstGeom>
        </p:spPr>
      </p:pic>
      <p:sp>
        <p:nvSpPr>
          <p:cNvPr id="6" name="TextBox 5"/>
          <p:cNvSpPr txBox="1"/>
          <p:nvPr/>
        </p:nvSpPr>
        <p:spPr>
          <a:xfrm>
            <a:off x="9192127" y="3368842"/>
            <a:ext cx="3689684" cy="707886"/>
          </a:xfrm>
          <a:prstGeom prst="rect">
            <a:avLst/>
          </a:prstGeom>
          <a:noFill/>
        </p:spPr>
        <p:txBody>
          <a:bodyPr wrap="square" rtlCol="0">
            <a:spAutoFit/>
          </a:bodyPr>
          <a:lstStyle/>
          <a:p>
            <a:r>
              <a:rPr lang="en-US" sz="4000" dirty="0">
                <a:solidFill>
                  <a:srgbClr val="FF0000"/>
                </a:solidFill>
                <a:latin typeface="Impact" panose="020B0806030902050204" pitchFamily="34" charset="0"/>
              </a:rPr>
              <a:t>Draft</a:t>
            </a:r>
          </a:p>
        </p:txBody>
      </p:sp>
    </p:spTree>
    <p:extLst>
      <p:ext uri="{BB962C8B-B14F-4D97-AF65-F5344CB8AC3E}">
        <p14:creationId xmlns:p14="http://schemas.microsoft.com/office/powerpoint/2010/main" val="962358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8280" t="38230" r="22509" b="30930"/>
          <a:stretch/>
        </p:blipFill>
        <p:spPr>
          <a:xfrm>
            <a:off x="504967" y="518615"/>
            <a:ext cx="7874758" cy="3084394"/>
          </a:xfrm>
          <a:prstGeom prst="rect">
            <a:avLst/>
          </a:prstGeom>
        </p:spPr>
      </p:pic>
      <p:pic>
        <p:nvPicPr>
          <p:cNvPr id="3" name="Picture 2"/>
          <p:cNvPicPr>
            <a:picLocks noChangeAspect="1"/>
          </p:cNvPicPr>
          <p:nvPr/>
        </p:nvPicPr>
        <p:blipFill rotWithShape="1">
          <a:blip r:embed="rId4"/>
          <a:srcRect l="24527" t="39049" r="28223" b="28064"/>
          <a:stretch/>
        </p:blipFill>
        <p:spPr>
          <a:xfrm>
            <a:off x="4162567" y="3179928"/>
            <a:ext cx="7560860" cy="3289111"/>
          </a:xfrm>
          <a:prstGeom prst="rect">
            <a:avLst/>
          </a:prstGeom>
        </p:spPr>
      </p:pic>
      <p:sp>
        <p:nvSpPr>
          <p:cNvPr id="4" name="TextBox 3"/>
          <p:cNvSpPr txBox="1"/>
          <p:nvPr/>
        </p:nvSpPr>
        <p:spPr>
          <a:xfrm>
            <a:off x="3342024" y="226227"/>
            <a:ext cx="7277850" cy="584775"/>
          </a:xfrm>
          <a:prstGeom prst="rect">
            <a:avLst/>
          </a:prstGeom>
          <a:noFill/>
        </p:spPr>
        <p:txBody>
          <a:bodyPr wrap="square" numCol="1" rtlCol="0">
            <a:spAutoFit/>
          </a:bodyPr>
          <a:lstStyle/>
          <a:p>
            <a:r>
              <a:rPr lang="en-US" sz="3200" b="1" dirty="0">
                <a:solidFill>
                  <a:schemeClr val="accent1">
                    <a:lumMod val="75000"/>
                  </a:schemeClr>
                </a:solidFill>
                <a:latin typeface="Cambria" panose="02040503050406030204" pitchFamily="18" charset="0"/>
              </a:rPr>
              <a:t>Career Coach (using EMSI data)</a:t>
            </a:r>
          </a:p>
        </p:txBody>
      </p:sp>
    </p:spTree>
    <p:extLst>
      <p:ext uri="{BB962C8B-B14F-4D97-AF65-F5344CB8AC3E}">
        <p14:creationId xmlns:p14="http://schemas.microsoft.com/office/powerpoint/2010/main" val="8660441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832401" y="1054019"/>
            <a:ext cx="7683801" cy="2452496"/>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accent1">
                    <a:lumMod val="75000"/>
                  </a:schemeClr>
                </a:solidFill>
                <a:latin typeface="Cambria" panose="02040503050406030204" pitchFamily="18" charset="0"/>
              </a:rPr>
              <a:t>Here to Career</a:t>
            </a:r>
          </a:p>
          <a:p>
            <a:endParaRPr lang="en-US" sz="1400" dirty="0">
              <a:latin typeface="Cambria" panose="02040503050406030204" pitchFamily="18" charset="0"/>
            </a:endParaRPr>
          </a:p>
          <a:p>
            <a:r>
              <a:rPr lang="en-US" dirty="0">
                <a:latin typeface="Cambria" panose="02040503050406030204" pitchFamily="18" charset="0"/>
              </a:rPr>
              <a:t>The 60 question </a:t>
            </a:r>
            <a:r>
              <a:rPr lang="en-US" b="1" dirty="0">
                <a:solidFill>
                  <a:schemeClr val="accent1">
                    <a:lumMod val="75000"/>
                  </a:schemeClr>
                </a:solidFill>
                <a:latin typeface="Cambria" panose="02040503050406030204" pitchFamily="18" charset="0"/>
              </a:rPr>
              <a:t>interest explorer quiz</a:t>
            </a:r>
            <a:r>
              <a:rPr lang="en-US" dirty="0">
                <a:solidFill>
                  <a:schemeClr val="accent1">
                    <a:lumMod val="75000"/>
                  </a:schemeClr>
                </a:solidFill>
                <a:latin typeface="Cambria" panose="02040503050406030204" pitchFamily="18" charset="0"/>
              </a:rPr>
              <a:t> </a:t>
            </a:r>
            <a:r>
              <a:rPr lang="en-US" dirty="0">
                <a:latin typeface="Cambria" panose="02040503050406030204" pitchFamily="18" charset="0"/>
              </a:rPr>
              <a:t>based on the O*NET Interest Profiler</a:t>
            </a:r>
          </a:p>
          <a:p>
            <a:r>
              <a:rPr lang="en-US" dirty="0">
                <a:latin typeface="Cambria" panose="02040503050406030204" pitchFamily="18" charset="0"/>
              </a:rPr>
              <a:t>View student </a:t>
            </a:r>
            <a:r>
              <a:rPr lang="en-US" b="1" dirty="0">
                <a:solidFill>
                  <a:schemeClr val="accent1">
                    <a:lumMod val="75000"/>
                  </a:schemeClr>
                </a:solidFill>
                <a:latin typeface="Cambria" panose="02040503050406030204" pitchFamily="18" charset="0"/>
              </a:rPr>
              <a:t>salaries</a:t>
            </a:r>
            <a:r>
              <a:rPr lang="en-US" b="1" dirty="0">
                <a:latin typeface="Cambria" panose="02040503050406030204" pitchFamily="18" charset="0"/>
              </a:rPr>
              <a:t> </a:t>
            </a:r>
            <a:r>
              <a:rPr lang="en-US" dirty="0">
                <a:latin typeface="Cambria" panose="02040503050406030204" pitchFamily="18" charset="0"/>
              </a:rPr>
              <a:t>before and after a student earn CCC degrees or certificates (using Salary Surfer data)</a:t>
            </a:r>
          </a:p>
          <a:p>
            <a:r>
              <a:rPr lang="en-US" dirty="0">
                <a:latin typeface="Cambria" panose="02040503050406030204" pitchFamily="18" charset="0"/>
              </a:rPr>
              <a:t>Successfully piloted in Inland Empire, now being developed for the </a:t>
            </a:r>
            <a:r>
              <a:rPr lang="en-US" b="1" dirty="0">
                <a:solidFill>
                  <a:schemeClr val="accent1">
                    <a:lumMod val="75000"/>
                  </a:schemeClr>
                </a:solidFill>
                <a:latin typeface="Cambria" panose="02040503050406030204" pitchFamily="18" charset="0"/>
              </a:rPr>
              <a:t>full state</a:t>
            </a:r>
          </a:p>
          <a:p>
            <a:r>
              <a:rPr lang="en-US" b="1" dirty="0">
                <a:solidFill>
                  <a:schemeClr val="accent1">
                    <a:lumMod val="75000"/>
                  </a:schemeClr>
                </a:solidFill>
                <a:latin typeface="Cambria" panose="02040503050406030204" pitchFamily="18" charset="0"/>
              </a:rPr>
              <a:t>Spanish</a:t>
            </a:r>
            <a:r>
              <a:rPr lang="en-US" dirty="0">
                <a:latin typeface="Cambria" panose="02040503050406030204" pitchFamily="18" charset="0"/>
              </a:rPr>
              <a:t> language version coming this spring</a:t>
            </a:r>
          </a:p>
          <a:p>
            <a:endParaRPr lang="en-US" sz="3200" dirty="0">
              <a:latin typeface="Cambria" panose="02040503050406030204" pitchFamily="18"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516202" y="1054019"/>
            <a:ext cx="3126552" cy="5257800"/>
          </a:xfrm>
          <a:prstGeom prst="rect">
            <a:avLst/>
          </a:prstGeom>
        </p:spPr>
      </p:pic>
      <p:sp>
        <p:nvSpPr>
          <p:cNvPr id="5" name="Rectangle 4"/>
          <p:cNvSpPr/>
          <p:nvPr/>
        </p:nvSpPr>
        <p:spPr>
          <a:xfrm>
            <a:off x="3028950" y="6311819"/>
            <a:ext cx="8915400" cy="369332"/>
          </a:xfrm>
          <a:prstGeom prst="rect">
            <a:avLst/>
          </a:prstGeom>
        </p:spPr>
        <p:txBody>
          <a:bodyPr wrap="square">
            <a:spAutoFit/>
          </a:bodyPr>
          <a:lstStyle/>
          <a:p>
            <a:r>
              <a:rPr lang="en-US" i="1" dirty="0">
                <a:hlinkClick r:id="rId3"/>
              </a:rPr>
              <a:t>https://foundationccc.org/what-we-do/workforce-development/here-to-career-mobile-app</a:t>
            </a:r>
            <a:endParaRPr lang="en-US" i="1" dirty="0"/>
          </a:p>
        </p:txBody>
      </p:sp>
    </p:spTree>
    <p:extLst>
      <p:ext uri="{BB962C8B-B14F-4D97-AF65-F5344CB8AC3E}">
        <p14:creationId xmlns:p14="http://schemas.microsoft.com/office/powerpoint/2010/main" val="11055738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699881"/>
            <a:ext cx="12191999" cy="914654"/>
          </a:xfrm>
        </p:spPr>
        <p:txBody>
          <a:bodyPr>
            <a:normAutofit/>
          </a:bodyPr>
          <a:lstStyle/>
          <a:p>
            <a:pPr marL="0" indent="0" algn="ctr">
              <a:buNone/>
            </a:pPr>
            <a:r>
              <a:rPr lang="en-US" sz="5200" b="1" dirty="0">
                <a:solidFill>
                  <a:schemeClr val="accent1">
                    <a:lumMod val="75000"/>
                  </a:schemeClr>
                </a:solidFill>
                <a:latin typeface="Cambria" panose="02040503050406030204" pitchFamily="18" charset="0"/>
              </a:rPr>
              <a:t>Salary Surfer</a:t>
            </a:r>
          </a:p>
          <a:p>
            <a:pPr marL="0" indent="0" algn="ctr">
              <a:buNone/>
            </a:pPr>
            <a:endParaRPr lang="en-US" sz="1200" dirty="0"/>
          </a:p>
          <a:p>
            <a:pPr marL="0" indent="0" algn="ctr">
              <a:buNone/>
            </a:pPr>
            <a:endParaRPr lang="en-US" sz="2000" i="1" dirty="0">
              <a:latin typeface="Cambria" panose="02040503050406030204" pitchFamily="18" charset="0"/>
            </a:endParaRPr>
          </a:p>
        </p:txBody>
      </p:sp>
      <p:pic>
        <p:nvPicPr>
          <p:cNvPr id="2" name="Picture 1"/>
          <p:cNvPicPr>
            <a:picLocks noChangeAspect="1"/>
          </p:cNvPicPr>
          <p:nvPr/>
        </p:nvPicPr>
        <p:blipFill rotWithShape="1">
          <a:blip r:embed="rId2"/>
          <a:srcRect l="26141" t="38031" r="25789" b="23681"/>
          <a:stretch/>
        </p:blipFill>
        <p:spPr>
          <a:xfrm>
            <a:off x="1710041" y="1766934"/>
            <a:ext cx="8771915" cy="3930041"/>
          </a:xfrm>
          <a:prstGeom prst="rect">
            <a:avLst/>
          </a:prstGeom>
        </p:spPr>
      </p:pic>
      <p:sp>
        <p:nvSpPr>
          <p:cNvPr id="3" name="Rectangle 2"/>
          <p:cNvSpPr/>
          <p:nvPr/>
        </p:nvSpPr>
        <p:spPr>
          <a:xfrm>
            <a:off x="7135269" y="6268729"/>
            <a:ext cx="4550861" cy="369332"/>
          </a:xfrm>
          <a:prstGeom prst="rect">
            <a:avLst/>
          </a:prstGeom>
        </p:spPr>
        <p:txBody>
          <a:bodyPr wrap="none">
            <a:spAutoFit/>
          </a:bodyPr>
          <a:lstStyle/>
          <a:p>
            <a:r>
              <a:rPr lang="en-US" i="1" dirty="0">
                <a:hlinkClick r:id="rId3"/>
              </a:rPr>
              <a:t>http://salarysurfer.cccco.edu/SalarySurfer.aspx</a:t>
            </a:r>
            <a:endParaRPr lang="en-US" i="1" dirty="0"/>
          </a:p>
        </p:txBody>
      </p:sp>
    </p:spTree>
    <p:extLst>
      <p:ext uri="{BB962C8B-B14F-4D97-AF65-F5344CB8AC3E}">
        <p14:creationId xmlns:p14="http://schemas.microsoft.com/office/powerpoint/2010/main" val="25631947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7726" y="657726"/>
            <a:ext cx="6015790" cy="5990753"/>
          </a:xfrm>
        </p:spPr>
        <p:txBody>
          <a:bodyPr>
            <a:normAutofit/>
          </a:bodyPr>
          <a:lstStyle/>
          <a:p>
            <a:pPr marL="0" indent="0" algn="ctr">
              <a:buNone/>
            </a:pPr>
            <a:r>
              <a:rPr lang="en-US" sz="5400" b="1" dirty="0">
                <a:solidFill>
                  <a:schemeClr val="accent1">
                    <a:lumMod val="75000"/>
                  </a:schemeClr>
                </a:solidFill>
                <a:latin typeface="Cambria" panose="02040503050406030204" pitchFamily="18" charset="0"/>
              </a:rPr>
              <a:t>Salary Surfer</a:t>
            </a:r>
          </a:p>
          <a:p>
            <a:endParaRPr lang="en-US" dirty="0">
              <a:latin typeface="Cambria" panose="02040503050406030204" pitchFamily="18" charset="0"/>
            </a:endParaRPr>
          </a:p>
          <a:p>
            <a:r>
              <a:rPr lang="en-US" b="1" dirty="0">
                <a:solidFill>
                  <a:schemeClr val="accent1">
                    <a:lumMod val="75000"/>
                  </a:schemeClr>
                </a:solidFill>
                <a:latin typeface="Cambria" panose="02040503050406030204" pitchFamily="18" charset="0"/>
              </a:rPr>
              <a:t>100 short videos </a:t>
            </a:r>
            <a:r>
              <a:rPr lang="en-US" dirty="0">
                <a:latin typeface="Cambria" panose="02040503050406030204" pitchFamily="18" charset="0"/>
              </a:rPr>
              <a:t>describing the certificate and degree programs in Salary Surfer (20 already done)</a:t>
            </a:r>
          </a:p>
          <a:p>
            <a:r>
              <a:rPr lang="en-US" dirty="0">
                <a:latin typeface="Cambria" panose="02040503050406030204" pitchFamily="18" charset="0"/>
              </a:rPr>
              <a:t>Videos will be available to colleges to </a:t>
            </a:r>
            <a:r>
              <a:rPr lang="en-US" b="1" dirty="0">
                <a:solidFill>
                  <a:schemeClr val="accent1">
                    <a:lumMod val="75000"/>
                  </a:schemeClr>
                </a:solidFill>
                <a:latin typeface="Cambria" panose="02040503050406030204" pitchFamily="18" charset="0"/>
              </a:rPr>
              <a:t>co-brand</a:t>
            </a:r>
            <a:r>
              <a:rPr lang="en-US" dirty="0">
                <a:latin typeface="Cambria" panose="02040503050406030204" pitchFamily="18" charset="0"/>
              </a:rPr>
              <a:t> for local marketing efforts, social media, and also embedded into Here to Career mobile app.</a:t>
            </a:r>
          </a:p>
          <a:p>
            <a:endParaRPr lang="en-US" dirty="0"/>
          </a:p>
          <a:p>
            <a:pPr marL="0" indent="0" algn="ctr">
              <a:buNone/>
            </a:pPr>
            <a:r>
              <a:rPr lang="en-US" i="1" dirty="0">
                <a:latin typeface="Cambria" panose="02040503050406030204" pitchFamily="18" charset="0"/>
              </a:rPr>
              <a:t>Example video</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6375" y="3352799"/>
            <a:ext cx="4014224" cy="2598821"/>
          </a:xfrm>
          <a:prstGeom prst="rect">
            <a:avLst/>
          </a:prstGeom>
          <a:ln w="190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8437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504" y="1805650"/>
            <a:ext cx="10515600" cy="3192726"/>
          </a:xfrm>
        </p:spPr>
        <p:txBody>
          <a:bodyPr>
            <a:normAutofit/>
          </a:bodyPr>
          <a:lstStyle/>
          <a:p>
            <a:pPr marL="0" indent="0" algn="ctr">
              <a:buNone/>
            </a:pPr>
            <a:r>
              <a:rPr lang="en-US" sz="7200" b="1" dirty="0">
                <a:solidFill>
                  <a:schemeClr val="accent1"/>
                </a:solidFill>
                <a:latin typeface="Cambria" panose="02040503050406030204" pitchFamily="18" charset="0"/>
              </a:rPr>
              <a:t>Finding data on students, progress, and economic outcomes</a:t>
            </a:r>
            <a:endParaRPr lang="en-US" sz="7200" dirty="0">
              <a:solidFill>
                <a:schemeClr val="accent1"/>
              </a:solidFill>
              <a:latin typeface="Cambria" panose="02040503050406030204" pitchFamily="18" charset="0"/>
            </a:endParaRPr>
          </a:p>
        </p:txBody>
      </p:sp>
    </p:spTree>
    <p:extLst>
      <p:ext uri="{BB962C8B-B14F-4D97-AF65-F5344CB8AC3E}">
        <p14:creationId xmlns:p14="http://schemas.microsoft.com/office/powerpoint/2010/main" val="8974366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48930" y="1295810"/>
            <a:ext cx="8513805" cy="5171651"/>
          </a:xfrm>
          <a:prstGeom prst="rect">
            <a:avLst/>
          </a:prstGeom>
        </p:spPr>
      </p:pic>
      <p:sp>
        <p:nvSpPr>
          <p:cNvPr id="3" name="Rectangle 2"/>
          <p:cNvSpPr/>
          <p:nvPr/>
        </p:nvSpPr>
        <p:spPr>
          <a:xfrm>
            <a:off x="6803273" y="3338925"/>
            <a:ext cx="1331495" cy="3689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6" name="TextBox 5"/>
          <p:cNvSpPr txBox="1"/>
          <p:nvPr/>
        </p:nvSpPr>
        <p:spPr>
          <a:xfrm>
            <a:off x="0" y="420130"/>
            <a:ext cx="12192000" cy="584775"/>
          </a:xfrm>
          <a:prstGeom prst="rect">
            <a:avLst/>
          </a:prstGeom>
          <a:noFill/>
        </p:spPr>
        <p:txBody>
          <a:bodyPr wrap="square" rtlCol="0">
            <a:spAutoFit/>
          </a:bodyPr>
          <a:lstStyle/>
          <a:p>
            <a:pPr algn="ctr"/>
            <a:r>
              <a:rPr lang="en-US" sz="3200" b="1" dirty="0">
                <a:solidFill>
                  <a:schemeClr val="accent1">
                    <a:lumMod val="75000"/>
                  </a:schemeClr>
                </a:solidFill>
                <a:latin typeface="Cambria" panose="02040503050406030204" pitchFamily="18" charset="0"/>
              </a:rPr>
              <a:t>Identify your current market</a:t>
            </a:r>
          </a:p>
        </p:txBody>
      </p:sp>
    </p:spTree>
    <p:extLst>
      <p:ext uri="{BB962C8B-B14F-4D97-AF65-F5344CB8AC3E}">
        <p14:creationId xmlns:p14="http://schemas.microsoft.com/office/powerpoint/2010/main" val="3043873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7654" y="1280515"/>
            <a:ext cx="8822724" cy="5381009"/>
          </a:xfrm>
          <a:prstGeom prst="rect">
            <a:avLst/>
          </a:prstGeom>
        </p:spPr>
      </p:pic>
      <p:sp>
        <p:nvSpPr>
          <p:cNvPr id="3" name="Rectangle 2"/>
          <p:cNvSpPr/>
          <p:nvPr/>
        </p:nvSpPr>
        <p:spPr>
          <a:xfrm>
            <a:off x="6780985" y="3231292"/>
            <a:ext cx="2770788" cy="5128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5" name="TextBox 4"/>
          <p:cNvSpPr txBox="1"/>
          <p:nvPr/>
        </p:nvSpPr>
        <p:spPr>
          <a:xfrm>
            <a:off x="0" y="420130"/>
            <a:ext cx="12192000" cy="584775"/>
          </a:xfrm>
          <a:prstGeom prst="rect">
            <a:avLst/>
          </a:prstGeom>
          <a:noFill/>
        </p:spPr>
        <p:txBody>
          <a:bodyPr wrap="square" rtlCol="0">
            <a:spAutoFit/>
          </a:bodyPr>
          <a:lstStyle/>
          <a:p>
            <a:pPr algn="ctr"/>
            <a:r>
              <a:rPr lang="en-US" sz="3200" b="1" dirty="0">
                <a:solidFill>
                  <a:schemeClr val="accent1">
                    <a:lumMod val="75000"/>
                  </a:schemeClr>
                </a:solidFill>
                <a:latin typeface="Cambria" panose="02040503050406030204" pitchFamily="18" charset="0"/>
              </a:rPr>
              <a:t>Identify your current market</a:t>
            </a:r>
          </a:p>
        </p:txBody>
      </p:sp>
    </p:spTree>
    <p:extLst>
      <p:ext uri="{BB962C8B-B14F-4D97-AF65-F5344CB8AC3E}">
        <p14:creationId xmlns:p14="http://schemas.microsoft.com/office/powerpoint/2010/main" val="110038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217" y="3238897"/>
            <a:ext cx="11082064" cy="2559162"/>
          </a:xfrm>
          <a:prstGeom prst="rect">
            <a:avLst/>
          </a:prstGeom>
          <a:noFill/>
        </p:spPr>
        <p:txBody>
          <a:bodyPr wrap="square" rtlCol="0">
            <a:spAutoFit/>
          </a:bodyPr>
          <a:lstStyle/>
          <a:p>
            <a:pPr lvl="0">
              <a:lnSpc>
                <a:spcPct val="90000"/>
              </a:lnSpc>
              <a:spcBef>
                <a:spcPts val="1000"/>
              </a:spcBef>
              <a:spcAft>
                <a:spcPts val="1200"/>
              </a:spcAft>
            </a:pPr>
            <a:r>
              <a:rPr lang="en-US" sz="3200" dirty="0">
                <a:solidFill>
                  <a:schemeClr val="tx2"/>
                </a:solidFill>
                <a:latin typeface="Cambria" panose="02040503050406030204" pitchFamily="18" charset="0"/>
              </a:rPr>
              <a:t>Significant numbers </a:t>
            </a:r>
            <a:r>
              <a:rPr lang="en-US" sz="3300" b="1" i="1" dirty="0">
                <a:solidFill>
                  <a:schemeClr val="accent1"/>
                </a:solidFill>
                <a:latin typeface="Cambria" panose="02040503050406030204" pitchFamily="18" charset="0"/>
              </a:rPr>
              <a:t>enrolled in adult education </a:t>
            </a:r>
            <a:r>
              <a:rPr lang="en-US" sz="3200" dirty="0">
                <a:solidFill>
                  <a:schemeClr val="tx2"/>
                </a:solidFill>
                <a:latin typeface="Cambria" panose="02040503050406030204" pitchFamily="18" charset="0"/>
              </a:rPr>
              <a:t>in 2015-16:</a:t>
            </a:r>
          </a:p>
          <a:p>
            <a:pPr marL="457200" lvl="0" indent="-457200">
              <a:lnSpc>
                <a:spcPct val="90000"/>
              </a:lnSpc>
              <a:spcBef>
                <a:spcPts val="1000"/>
              </a:spcBef>
              <a:spcAft>
                <a:spcPts val="1200"/>
              </a:spcAft>
              <a:buFont typeface="Arial" panose="020B0604020202020204" pitchFamily="34" charset="0"/>
              <a:buChar char="•"/>
            </a:pPr>
            <a:r>
              <a:rPr lang="de-DE" sz="2800" dirty="0">
                <a:solidFill>
                  <a:schemeClr val="tx2"/>
                </a:solidFill>
                <a:latin typeface="Cambria" panose="02040503050406030204" pitchFamily="18" charset="0"/>
              </a:rPr>
              <a:t>1 million in Adult Basic Education/Adult Secondary Education</a:t>
            </a:r>
          </a:p>
          <a:p>
            <a:pPr marL="457200" lvl="0" indent="-457200">
              <a:lnSpc>
                <a:spcPct val="90000"/>
              </a:lnSpc>
              <a:spcBef>
                <a:spcPts val="1000"/>
              </a:spcBef>
              <a:spcAft>
                <a:spcPts val="1200"/>
              </a:spcAft>
              <a:buFont typeface="Arial" panose="020B0604020202020204" pitchFamily="34" charset="0"/>
              <a:buChar char="•"/>
            </a:pPr>
            <a:r>
              <a:rPr lang="de-DE" sz="2800" dirty="0">
                <a:solidFill>
                  <a:schemeClr val="tx2"/>
                </a:solidFill>
                <a:latin typeface="Cambria" panose="02040503050406030204" pitchFamily="18" charset="0"/>
              </a:rPr>
              <a:t>700,000 in ESL</a:t>
            </a:r>
          </a:p>
          <a:p>
            <a:pPr marL="457200" lvl="0" indent="-457200">
              <a:lnSpc>
                <a:spcPct val="90000"/>
              </a:lnSpc>
              <a:spcBef>
                <a:spcPts val="1000"/>
              </a:spcBef>
              <a:spcAft>
                <a:spcPts val="1200"/>
              </a:spcAft>
              <a:buFont typeface="Arial" panose="020B0604020202020204" pitchFamily="34" charset="0"/>
              <a:buChar char="•"/>
            </a:pPr>
            <a:r>
              <a:rPr lang="de-DE" sz="2800" dirty="0">
                <a:solidFill>
                  <a:schemeClr val="tx2"/>
                </a:solidFill>
                <a:latin typeface="Cambria" panose="02040503050406030204" pitchFamily="18" charset="0"/>
              </a:rPr>
              <a:t>400,000 in CTE</a:t>
            </a:r>
          </a:p>
        </p:txBody>
      </p:sp>
      <p:pic>
        <p:nvPicPr>
          <p:cNvPr id="3074" name="Picture 2" descr="Image result for adult male esl student"/>
          <p:cNvPicPr>
            <a:picLocks noChangeAspect="1" noChangeArrowheads="1"/>
          </p:cNvPicPr>
          <p:nvPr/>
        </p:nvPicPr>
        <p:blipFill rotWithShape="1">
          <a:blip r:embed="rId2">
            <a:extLst>
              <a:ext uri="{28A0092B-C50C-407E-A947-70E740481C1C}">
                <a14:useLocalDpi xmlns:a14="http://schemas.microsoft.com/office/drawing/2010/main" val="0"/>
              </a:ext>
            </a:extLst>
          </a:blip>
          <a:srcRect t="956" r="40370" b="657"/>
          <a:stretch/>
        </p:blipFill>
        <p:spPr bwMode="auto">
          <a:xfrm>
            <a:off x="4185562" y="0"/>
            <a:ext cx="3975799" cy="28114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99453" y="6211669"/>
            <a:ext cx="4467828" cy="646331"/>
          </a:xfrm>
          <a:prstGeom prst="rect">
            <a:avLst/>
          </a:prstGeom>
          <a:noFill/>
        </p:spPr>
        <p:txBody>
          <a:bodyPr wrap="square" rtlCol="0">
            <a:spAutoFit/>
          </a:bodyPr>
          <a:lstStyle/>
          <a:p>
            <a:pPr algn="r"/>
            <a:r>
              <a:rPr lang="en-US" dirty="0">
                <a:solidFill>
                  <a:schemeClr val="tx2"/>
                </a:solidFill>
                <a:latin typeface="Cambria" panose="02040503050406030204" pitchFamily="18" charset="0"/>
              </a:rPr>
              <a:t>Analysis for the 2015-16 AEBG Report</a:t>
            </a:r>
          </a:p>
          <a:p>
            <a:pPr algn="r"/>
            <a:endParaRPr lang="en-US" dirty="0"/>
          </a:p>
        </p:txBody>
      </p:sp>
    </p:spTree>
    <p:extLst>
      <p:ext uri="{BB962C8B-B14F-4D97-AF65-F5344CB8AC3E}">
        <p14:creationId xmlns:p14="http://schemas.microsoft.com/office/powerpoint/2010/main" val="415527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4724" y="1212679"/>
            <a:ext cx="8810366" cy="5139380"/>
          </a:xfrm>
          <a:prstGeom prst="rect">
            <a:avLst/>
          </a:prstGeom>
        </p:spPr>
      </p:pic>
      <p:sp>
        <p:nvSpPr>
          <p:cNvPr id="5" name="TextBox 4"/>
          <p:cNvSpPr txBox="1"/>
          <p:nvPr/>
        </p:nvSpPr>
        <p:spPr>
          <a:xfrm>
            <a:off x="0" y="420130"/>
            <a:ext cx="12192000" cy="584775"/>
          </a:xfrm>
          <a:prstGeom prst="rect">
            <a:avLst/>
          </a:prstGeom>
          <a:noFill/>
        </p:spPr>
        <p:txBody>
          <a:bodyPr wrap="square" rtlCol="0">
            <a:spAutoFit/>
          </a:bodyPr>
          <a:lstStyle/>
          <a:p>
            <a:pPr algn="ctr"/>
            <a:r>
              <a:rPr lang="en-US" sz="3200" b="1" dirty="0">
                <a:solidFill>
                  <a:schemeClr val="accent1">
                    <a:lumMod val="75000"/>
                  </a:schemeClr>
                </a:solidFill>
                <a:latin typeface="Cambria" panose="02040503050406030204" pitchFamily="18" charset="0"/>
              </a:rPr>
              <a:t>Identify your current market</a:t>
            </a:r>
          </a:p>
        </p:txBody>
      </p:sp>
    </p:spTree>
    <p:extLst>
      <p:ext uri="{BB962C8B-B14F-4D97-AF65-F5344CB8AC3E}">
        <p14:creationId xmlns:p14="http://schemas.microsoft.com/office/powerpoint/2010/main" val="41450555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20130"/>
            <a:ext cx="12192000" cy="584775"/>
          </a:xfrm>
          <a:prstGeom prst="rect">
            <a:avLst/>
          </a:prstGeom>
          <a:noFill/>
        </p:spPr>
        <p:txBody>
          <a:bodyPr wrap="square" rtlCol="0">
            <a:spAutoFit/>
          </a:bodyPr>
          <a:lstStyle/>
          <a:p>
            <a:pPr algn="ctr"/>
            <a:r>
              <a:rPr lang="en-US" sz="3200" b="1" dirty="0">
                <a:solidFill>
                  <a:schemeClr val="accent1">
                    <a:lumMod val="75000"/>
                  </a:schemeClr>
                </a:solidFill>
                <a:latin typeface="Cambria" panose="02040503050406030204" pitchFamily="18" charset="0"/>
              </a:rPr>
              <a:t>Identify your current market</a:t>
            </a:r>
          </a:p>
        </p:txBody>
      </p:sp>
      <p:pic>
        <p:nvPicPr>
          <p:cNvPr id="2" name="Picture 1"/>
          <p:cNvPicPr>
            <a:picLocks noChangeAspect="1"/>
          </p:cNvPicPr>
          <p:nvPr/>
        </p:nvPicPr>
        <p:blipFill>
          <a:blip r:embed="rId2"/>
          <a:stretch>
            <a:fillRect/>
          </a:stretch>
        </p:blipFill>
        <p:spPr>
          <a:xfrm>
            <a:off x="2190750" y="1474958"/>
            <a:ext cx="7810500" cy="4352925"/>
          </a:xfrm>
          <a:prstGeom prst="rect">
            <a:avLst/>
          </a:prstGeom>
        </p:spPr>
      </p:pic>
    </p:spTree>
    <p:extLst>
      <p:ext uri="{BB962C8B-B14F-4D97-AF65-F5344CB8AC3E}">
        <p14:creationId xmlns:p14="http://schemas.microsoft.com/office/powerpoint/2010/main" val="30897073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0195" y="1641110"/>
            <a:ext cx="11114956" cy="4117137"/>
          </a:xfrm>
          <a:prstGeom prst="rect">
            <a:avLst/>
          </a:prstGeom>
        </p:spPr>
      </p:pic>
      <p:sp>
        <p:nvSpPr>
          <p:cNvPr id="4" name="TextBox 3"/>
          <p:cNvSpPr txBox="1"/>
          <p:nvPr/>
        </p:nvSpPr>
        <p:spPr>
          <a:xfrm>
            <a:off x="0" y="420130"/>
            <a:ext cx="12192000" cy="584775"/>
          </a:xfrm>
          <a:prstGeom prst="rect">
            <a:avLst/>
          </a:prstGeom>
          <a:noFill/>
        </p:spPr>
        <p:txBody>
          <a:bodyPr wrap="square" rtlCol="0">
            <a:spAutoFit/>
          </a:bodyPr>
          <a:lstStyle/>
          <a:p>
            <a:pPr algn="ctr"/>
            <a:r>
              <a:rPr lang="en-US" sz="3200" b="1" dirty="0">
                <a:solidFill>
                  <a:schemeClr val="accent1">
                    <a:lumMod val="75000"/>
                  </a:schemeClr>
                </a:solidFill>
                <a:latin typeface="Cambria" panose="02040503050406030204" pitchFamily="18" charset="0"/>
              </a:rPr>
              <a:t>Determine students pathway progress</a:t>
            </a:r>
          </a:p>
        </p:txBody>
      </p:sp>
    </p:spTree>
    <p:extLst>
      <p:ext uri="{BB962C8B-B14F-4D97-AF65-F5344CB8AC3E}">
        <p14:creationId xmlns:p14="http://schemas.microsoft.com/office/powerpoint/2010/main" val="18410462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4402" y="1680524"/>
            <a:ext cx="10990274" cy="3947211"/>
          </a:xfrm>
          <a:prstGeom prst="rect">
            <a:avLst/>
          </a:prstGeom>
        </p:spPr>
      </p:pic>
      <p:sp>
        <p:nvSpPr>
          <p:cNvPr id="4" name="TextBox 3"/>
          <p:cNvSpPr txBox="1"/>
          <p:nvPr/>
        </p:nvSpPr>
        <p:spPr>
          <a:xfrm>
            <a:off x="0" y="420130"/>
            <a:ext cx="12192000" cy="584775"/>
          </a:xfrm>
          <a:prstGeom prst="rect">
            <a:avLst/>
          </a:prstGeom>
          <a:noFill/>
        </p:spPr>
        <p:txBody>
          <a:bodyPr wrap="square" rtlCol="0">
            <a:spAutoFit/>
          </a:bodyPr>
          <a:lstStyle/>
          <a:p>
            <a:pPr algn="ctr"/>
            <a:r>
              <a:rPr lang="en-US" sz="3200" b="1" dirty="0">
                <a:solidFill>
                  <a:schemeClr val="accent1">
                    <a:lumMod val="75000"/>
                  </a:schemeClr>
                </a:solidFill>
                <a:latin typeface="Cambria" panose="02040503050406030204" pitchFamily="18" charset="0"/>
              </a:rPr>
              <a:t>Determine students pathway progress</a:t>
            </a:r>
          </a:p>
        </p:txBody>
      </p:sp>
    </p:spTree>
    <p:extLst>
      <p:ext uri="{BB962C8B-B14F-4D97-AF65-F5344CB8AC3E}">
        <p14:creationId xmlns:p14="http://schemas.microsoft.com/office/powerpoint/2010/main" val="1274702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20130"/>
            <a:ext cx="12192000" cy="584775"/>
          </a:xfrm>
          <a:prstGeom prst="rect">
            <a:avLst/>
          </a:prstGeom>
          <a:noFill/>
        </p:spPr>
        <p:txBody>
          <a:bodyPr wrap="square" rtlCol="0">
            <a:spAutoFit/>
          </a:bodyPr>
          <a:lstStyle/>
          <a:p>
            <a:pPr algn="ctr"/>
            <a:r>
              <a:rPr lang="en-US" sz="3200" b="1" dirty="0">
                <a:solidFill>
                  <a:schemeClr val="accent1">
                    <a:lumMod val="75000"/>
                  </a:schemeClr>
                </a:solidFill>
                <a:latin typeface="Cambria" panose="02040503050406030204" pitchFamily="18" charset="0"/>
              </a:rPr>
              <a:t>Identify long-term educational options</a:t>
            </a:r>
          </a:p>
        </p:txBody>
      </p:sp>
      <p:pic>
        <p:nvPicPr>
          <p:cNvPr id="2" name="Picture 1"/>
          <p:cNvPicPr>
            <a:picLocks noChangeAspect="1"/>
          </p:cNvPicPr>
          <p:nvPr/>
        </p:nvPicPr>
        <p:blipFill>
          <a:blip r:embed="rId2"/>
          <a:stretch>
            <a:fillRect/>
          </a:stretch>
        </p:blipFill>
        <p:spPr>
          <a:xfrm>
            <a:off x="856735" y="2058161"/>
            <a:ext cx="10478530" cy="4007975"/>
          </a:xfrm>
          <a:prstGeom prst="rect">
            <a:avLst/>
          </a:prstGeom>
        </p:spPr>
      </p:pic>
      <p:pic>
        <p:nvPicPr>
          <p:cNvPr id="5" name="Picture 4"/>
          <p:cNvPicPr>
            <a:picLocks noChangeAspect="1"/>
          </p:cNvPicPr>
          <p:nvPr/>
        </p:nvPicPr>
        <p:blipFill rotWithShape="1">
          <a:blip r:embed="rId3"/>
          <a:srcRect t="17350" b="27449"/>
          <a:stretch/>
        </p:blipFill>
        <p:spPr>
          <a:xfrm>
            <a:off x="988540" y="1309818"/>
            <a:ext cx="8896865" cy="443430"/>
          </a:xfrm>
          <a:prstGeom prst="rect">
            <a:avLst/>
          </a:prstGeom>
        </p:spPr>
      </p:pic>
    </p:spTree>
    <p:extLst>
      <p:ext uri="{BB962C8B-B14F-4D97-AF65-F5344CB8AC3E}">
        <p14:creationId xmlns:p14="http://schemas.microsoft.com/office/powerpoint/2010/main" val="37199456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9751" y="1753247"/>
            <a:ext cx="8909221" cy="4675456"/>
          </a:xfrm>
          <a:prstGeom prst="rect">
            <a:avLst/>
          </a:prstGeom>
        </p:spPr>
      </p:pic>
      <p:pic>
        <p:nvPicPr>
          <p:cNvPr id="5" name="Picture 4"/>
          <p:cNvPicPr>
            <a:picLocks noChangeAspect="1"/>
          </p:cNvPicPr>
          <p:nvPr/>
        </p:nvPicPr>
        <p:blipFill rotWithShape="1">
          <a:blip r:embed="rId4"/>
          <a:srcRect t="17350" b="27449"/>
          <a:stretch/>
        </p:blipFill>
        <p:spPr>
          <a:xfrm>
            <a:off x="1112107" y="1309818"/>
            <a:ext cx="8896865" cy="443430"/>
          </a:xfrm>
          <a:prstGeom prst="rect">
            <a:avLst/>
          </a:prstGeom>
        </p:spPr>
      </p:pic>
      <p:sp>
        <p:nvSpPr>
          <p:cNvPr id="6" name="TextBox 5"/>
          <p:cNvSpPr txBox="1"/>
          <p:nvPr/>
        </p:nvSpPr>
        <p:spPr>
          <a:xfrm>
            <a:off x="0" y="500951"/>
            <a:ext cx="12192000" cy="584775"/>
          </a:xfrm>
          <a:prstGeom prst="rect">
            <a:avLst/>
          </a:prstGeom>
          <a:noFill/>
        </p:spPr>
        <p:txBody>
          <a:bodyPr wrap="square" rtlCol="0">
            <a:spAutoFit/>
          </a:bodyPr>
          <a:lstStyle/>
          <a:p>
            <a:pPr algn="ctr"/>
            <a:r>
              <a:rPr lang="en-US" sz="3200" b="1" dirty="0">
                <a:solidFill>
                  <a:schemeClr val="accent1">
                    <a:lumMod val="75000"/>
                  </a:schemeClr>
                </a:solidFill>
                <a:latin typeface="Cambria" panose="02040503050406030204" pitchFamily="18" charset="0"/>
              </a:rPr>
              <a:t>Understand economic outcomes</a:t>
            </a:r>
          </a:p>
        </p:txBody>
      </p:sp>
    </p:spTree>
    <p:extLst>
      <p:ext uri="{BB962C8B-B14F-4D97-AF65-F5344CB8AC3E}">
        <p14:creationId xmlns:p14="http://schemas.microsoft.com/office/powerpoint/2010/main" val="6567803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1794" y="1844186"/>
            <a:ext cx="7628881" cy="4872226"/>
          </a:xfrm>
          <a:prstGeom prst="rect">
            <a:avLst/>
          </a:prstGeom>
        </p:spPr>
      </p:pic>
      <p:pic>
        <p:nvPicPr>
          <p:cNvPr id="5" name="Picture 4"/>
          <p:cNvPicPr>
            <a:picLocks noChangeAspect="1"/>
          </p:cNvPicPr>
          <p:nvPr/>
        </p:nvPicPr>
        <p:blipFill rotWithShape="1">
          <a:blip r:embed="rId3"/>
          <a:srcRect t="17350"/>
          <a:stretch/>
        </p:blipFill>
        <p:spPr>
          <a:xfrm>
            <a:off x="2001794" y="1189703"/>
            <a:ext cx="7376984" cy="550506"/>
          </a:xfrm>
          <a:prstGeom prst="rect">
            <a:avLst/>
          </a:prstGeom>
        </p:spPr>
      </p:pic>
      <p:sp>
        <p:nvSpPr>
          <p:cNvPr id="6" name="TextBox 5"/>
          <p:cNvSpPr txBox="1"/>
          <p:nvPr/>
        </p:nvSpPr>
        <p:spPr>
          <a:xfrm>
            <a:off x="0" y="500951"/>
            <a:ext cx="12192000" cy="584775"/>
          </a:xfrm>
          <a:prstGeom prst="rect">
            <a:avLst/>
          </a:prstGeom>
          <a:noFill/>
        </p:spPr>
        <p:txBody>
          <a:bodyPr wrap="square" rtlCol="0">
            <a:spAutoFit/>
          </a:bodyPr>
          <a:lstStyle/>
          <a:p>
            <a:pPr algn="ctr"/>
            <a:r>
              <a:rPr lang="en-US" sz="3200" b="1" dirty="0">
                <a:solidFill>
                  <a:schemeClr val="accent1">
                    <a:lumMod val="75000"/>
                  </a:schemeClr>
                </a:solidFill>
                <a:latin typeface="Cambria" panose="02040503050406030204" pitchFamily="18" charset="0"/>
              </a:rPr>
              <a:t>Understand economic outcomes</a:t>
            </a:r>
          </a:p>
        </p:txBody>
      </p:sp>
    </p:spTree>
    <p:extLst>
      <p:ext uri="{BB962C8B-B14F-4D97-AF65-F5344CB8AC3E}">
        <p14:creationId xmlns:p14="http://schemas.microsoft.com/office/powerpoint/2010/main" val="17446057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62433" y="1705661"/>
            <a:ext cx="7760042" cy="4877479"/>
          </a:xfrm>
          <a:prstGeom prst="rect">
            <a:avLst/>
          </a:prstGeom>
        </p:spPr>
      </p:pic>
      <p:sp>
        <p:nvSpPr>
          <p:cNvPr id="4" name="Rectangle 3"/>
          <p:cNvSpPr/>
          <p:nvPr/>
        </p:nvSpPr>
        <p:spPr>
          <a:xfrm>
            <a:off x="2380575" y="2458994"/>
            <a:ext cx="2809263" cy="3830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6" name="Rectangle 5"/>
          <p:cNvSpPr/>
          <p:nvPr/>
        </p:nvSpPr>
        <p:spPr>
          <a:xfrm>
            <a:off x="9378778" y="4559643"/>
            <a:ext cx="61784" cy="321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srcRect t="17350"/>
          <a:stretch/>
        </p:blipFill>
        <p:spPr>
          <a:xfrm>
            <a:off x="2353962" y="1155155"/>
            <a:ext cx="7376984" cy="550506"/>
          </a:xfrm>
          <a:prstGeom prst="rect">
            <a:avLst/>
          </a:prstGeom>
        </p:spPr>
      </p:pic>
      <p:sp>
        <p:nvSpPr>
          <p:cNvPr id="8" name="TextBox 7"/>
          <p:cNvSpPr txBox="1"/>
          <p:nvPr/>
        </p:nvSpPr>
        <p:spPr>
          <a:xfrm>
            <a:off x="0" y="500951"/>
            <a:ext cx="12192000" cy="584775"/>
          </a:xfrm>
          <a:prstGeom prst="rect">
            <a:avLst/>
          </a:prstGeom>
          <a:noFill/>
        </p:spPr>
        <p:txBody>
          <a:bodyPr wrap="square" rtlCol="0">
            <a:spAutoFit/>
          </a:bodyPr>
          <a:lstStyle/>
          <a:p>
            <a:pPr algn="ctr"/>
            <a:r>
              <a:rPr lang="en-US" sz="3200" b="1" dirty="0">
                <a:solidFill>
                  <a:schemeClr val="accent1">
                    <a:lumMod val="75000"/>
                  </a:schemeClr>
                </a:solidFill>
                <a:latin typeface="Cambria" panose="02040503050406030204" pitchFamily="18" charset="0"/>
              </a:rPr>
              <a:t>Understand economic outcomes</a:t>
            </a:r>
          </a:p>
        </p:txBody>
      </p:sp>
    </p:spTree>
    <p:extLst>
      <p:ext uri="{BB962C8B-B14F-4D97-AF65-F5344CB8AC3E}">
        <p14:creationId xmlns:p14="http://schemas.microsoft.com/office/powerpoint/2010/main" val="26742475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image live dem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807786" y="2079207"/>
            <a:ext cx="2895600"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0046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42950" y="718670"/>
            <a:ext cx="10829424" cy="4924425"/>
          </a:xfrm>
          <a:prstGeom prst="rect">
            <a:avLst/>
          </a:prstGeom>
        </p:spPr>
        <p:txBody>
          <a:bodyPr wrap="square" numCol="1">
            <a:spAutoFit/>
          </a:bodyPr>
          <a:lstStyle/>
          <a:p>
            <a:endParaRPr lang="en-US" sz="3200" b="1" dirty="0">
              <a:solidFill>
                <a:schemeClr val="bg1"/>
              </a:solidFill>
              <a:latin typeface="Cambria" panose="02040503050406030204" pitchFamily="18" charset="0"/>
            </a:endParaRPr>
          </a:p>
          <a:p>
            <a:r>
              <a:rPr lang="en-US" sz="5400" dirty="0">
                <a:solidFill>
                  <a:schemeClr val="bg1"/>
                </a:solidFill>
                <a:latin typeface="Cambria" panose="02040503050406030204" pitchFamily="18" charset="0"/>
              </a:rPr>
              <a:t>Small Group Work: </a:t>
            </a:r>
          </a:p>
          <a:p>
            <a:r>
              <a:rPr lang="en-US" sz="5400" dirty="0">
                <a:solidFill>
                  <a:schemeClr val="bg1"/>
                </a:solidFill>
                <a:latin typeface="Cambria" panose="02040503050406030204" pitchFamily="18" charset="0"/>
              </a:rPr>
              <a:t>Student Progress and Outcomes</a:t>
            </a:r>
          </a:p>
          <a:p>
            <a:pPr marL="571500" indent="-571500">
              <a:buFont typeface="Arial" panose="020B0604020202020204" pitchFamily="34" charset="0"/>
              <a:buChar char="•"/>
            </a:pPr>
            <a:endParaRPr lang="en-US" sz="5400" dirty="0">
              <a:solidFill>
                <a:schemeClr val="bg1"/>
              </a:solidFill>
              <a:latin typeface="Cambria" panose="02040503050406030204" pitchFamily="18" charset="0"/>
            </a:endParaRPr>
          </a:p>
          <a:p>
            <a:pPr marL="571500" indent="-571500">
              <a:buFont typeface="Arial" panose="020B0604020202020204" pitchFamily="34" charset="0"/>
              <a:buChar char="•"/>
            </a:pPr>
            <a:endParaRPr lang="en-US" sz="4400" dirty="0">
              <a:solidFill>
                <a:schemeClr val="bg1"/>
              </a:solidFill>
              <a:latin typeface="Cambria" panose="02040503050406030204" pitchFamily="18" charset="0"/>
            </a:endParaRPr>
          </a:p>
          <a:p>
            <a:pPr marL="571500" indent="-571500">
              <a:buFont typeface="Arial" panose="020B0604020202020204" pitchFamily="34" charset="0"/>
              <a:buChar char="•"/>
            </a:pPr>
            <a:endParaRPr lang="en-US" sz="4400" dirty="0">
              <a:solidFill>
                <a:schemeClr val="bg1"/>
              </a:solidFill>
              <a:latin typeface="Cambria" panose="02040503050406030204" pitchFamily="18" charset="0"/>
            </a:endParaRPr>
          </a:p>
          <a:p>
            <a:endParaRPr lang="en-US" sz="3200" b="1" dirty="0">
              <a:solidFill>
                <a:schemeClr val="bg1"/>
              </a:solidFill>
              <a:latin typeface="Cambria" panose="02040503050406030204" pitchFamily="18" charset="0"/>
            </a:endParaRPr>
          </a:p>
        </p:txBody>
      </p:sp>
      <p:pic>
        <p:nvPicPr>
          <p:cNvPr id="3" name="Picture 2"/>
          <p:cNvPicPr>
            <a:picLocks noChangeAspect="1"/>
          </p:cNvPicPr>
          <p:nvPr/>
        </p:nvPicPr>
        <p:blipFill>
          <a:blip r:embed="rId2"/>
          <a:stretch>
            <a:fillRect/>
          </a:stretch>
        </p:blipFill>
        <p:spPr>
          <a:xfrm>
            <a:off x="6747986" y="3790950"/>
            <a:ext cx="5444014" cy="3067050"/>
          </a:xfrm>
          <a:prstGeom prst="rect">
            <a:avLst/>
          </a:prstGeom>
        </p:spPr>
      </p:pic>
    </p:spTree>
    <p:extLst>
      <p:ext uri="{BB962C8B-B14F-4D97-AF65-F5344CB8AC3E}">
        <p14:creationId xmlns:p14="http://schemas.microsoft.com/office/powerpoint/2010/main" val="1659011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998" y="3219426"/>
            <a:ext cx="11122925" cy="2922851"/>
          </a:xfrm>
          <a:prstGeom prst="rect">
            <a:avLst/>
          </a:prstGeom>
          <a:noFill/>
        </p:spPr>
        <p:txBody>
          <a:bodyPr wrap="square" rtlCol="0">
            <a:spAutoFit/>
          </a:bodyPr>
          <a:lstStyle/>
          <a:p>
            <a:pPr lvl="0">
              <a:lnSpc>
                <a:spcPct val="90000"/>
              </a:lnSpc>
              <a:spcBef>
                <a:spcPts val="1000"/>
              </a:spcBef>
              <a:spcAft>
                <a:spcPts val="1200"/>
              </a:spcAft>
            </a:pPr>
            <a:r>
              <a:rPr lang="en-US" sz="3300" i="1" dirty="0">
                <a:solidFill>
                  <a:schemeClr val="tx2"/>
                </a:solidFill>
                <a:latin typeface="Cambria" panose="02040503050406030204" pitchFamily="18" charset="0"/>
              </a:rPr>
              <a:t>Among 31 institutions around the state not currently providing any form of noncredit, </a:t>
            </a:r>
            <a:r>
              <a:rPr lang="en-US" sz="3300" b="1" i="1" dirty="0">
                <a:solidFill>
                  <a:schemeClr val="accent1"/>
                </a:solidFill>
                <a:latin typeface="Cambria" panose="02040503050406030204" pitchFamily="18" charset="0"/>
              </a:rPr>
              <a:t>close to half plan to begin offering noncredit</a:t>
            </a:r>
            <a:r>
              <a:rPr lang="en-US" sz="3300" i="1" dirty="0">
                <a:solidFill>
                  <a:schemeClr val="tx2"/>
                </a:solidFill>
                <a:latin typeface="Cambria" panose="02040503050406030204" pitchFamily="18" charset="0"/>
              </a:rPr>
              <a:t> within the next two years. Forty-five percent plan to offer ESL for the first time within two years and 39% plan to offer CTE for the first time within two years.</a:t>
            </a:r>
          </a:p>
          <a:p>
            <a:pPr lvl="0" algn="r">
              <a:lnSpc>
                <a:spcPct val="90000"/>
              </a:lnSpc>
              <a:spcBef>
                <a:spcPts val="1000"/>
              </a:spcBef>
              <a:spcAft>
                <a:spcPts val="1200"/>
              </a:spcAft>
            </a:pPr>
            <a:r>
              <a:rPr lang="en-US" sz="1900" dirty="0">
                <a:solidFill>
                  <a:schemeClr val="tx2"/>
                </a:solidFill>
                <a:latin typeface="Cambria" panose="02040503050406030204" pitchFamily="18" charset="0"/>
              </a:rPr>
              <a:t>The Past, Present and Future of  Noncredit Education in California, 2016</a:t>
            </a:r>
          </a:p>
        </p:txBody>
      </p:sp>
      <p:pic>
        <p:nvPicPr>
          <p:cNvPr id="4" name="Picture 2" descr="Image result for image older stud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023553" y="0"/>
            <a:ext cx="4168447" cy="278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08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5051" y="1250066"/>
            <a:ext cx="10515600" cy="5285712"/>
          </a:xfrm>
        </p:spPr>
        <p:txBody>
          <a:bodyPr>
            <a:normAutofit/>
          </a:bodyPr>
          <a:lstStyle/>
          <a:p>
            <a:pPr lvl="0"/>
            <a:r>
              <a:rPr lang="en-US" sz="4000" dirty="0">
                <a:solidFill>
                  <a:schemeClr val="bg1"/>
                </a:solidFill>
                <a:latin typeface="Cambria" panose="02040503050406030204" pitchFamily="18" charset="0"/>
              </a:rPr>
              <a:t>Gather with your college or other participants and use the worksheet to look up information on student progress and outcomes at your college.</a:t>
            </a:r>
            <a:endParaRPr lang="en-US" sz="3600" dirty="0">
              <a:solidFill>
                <a:schemeClr val="bg1"/>
              </a:solidFill>
              <a:latin typeface="Cambria" panose="02040503050406030204" pitchFamily="18" charset="0"/>
            </a:endParaRPr>
          </a:p>
          <a:p>
            <a:pPr lvl="0"/>
            <a:endParaRPr lang="en-US" sz="4000" dirty="0">
              <a:solidFill>
                <a:schemeClr val="bg1"/>
              </a:solidFill>
              <a:latin typeface="Cambria" panose="02040503050406030204" pitchFamily="18" charset="0"/>
            </a:endParaRPr>
          </a:p>
          <a:p>
            <a:pPr lvl="0"/>
            <a:r>
              <a:rPr lang="en-US" sz="4000" dirty="0">
                <a:solidFill>
                  <a:schemeClr val="bg1"/>
                </a:solidFill>
                <a:latin typeface="Cambria" panose="02040503050406030204" pitchFamily="18" charset="0"/>
              </a:rPr>
              <a:t>You have 20 minutes.</a:t>
            </a:r>
          </a:p>
          <a:p>
            <a:pPr marL="0" indent="0">
              <a:buNone/>
            </a:pPr>
            <a:endParaRPr lang="en-US" dirty="0"/>
          </a:p>
        </p:txBody>
      </p:sp>
    </p:spTree>
    <p:extLst>
      <p:ext uri="{BB962C8B-B14F-4D97-AF65-F5344CB8AC3E}">
        <p14:creationId xmlns:p14="http://schemas.microsoft.com/office/powerpoint/2010/main" val="31930319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095273" y="702469"/>
            <a:ext cx="7419710" cy="5416868"/>
          </a:xfrm>
          <a:prstGeom prst="rect">
            <a:avLst/>
          </a:prstGeom>
        </p:spPr>
        <p:txBody>
          <a:bodyPr wrap="square" numCol="1">
            <a:spAutoFit/>
          </a:bodyPr>
          <a:lstStyle/>
          <a:p>
            <a:endParaRPr lang="en-US" sz="1100" b="1" dirty="0">
              <a:solidFill>
                <a:schemeClr val="bg1"/>
              </a:solidFill>
              <a:latin typeface="Cambria" panose="02040503050406030204" pitchFamily="18" charset="0"/>
            </a:endParaRPr>
          </a:p>
          <a:p>
            <a:pPr marL="571500" indent="-571500">
              <a:buFont typeface="Arial" panose="020B0604020202020204" pitchFamily="34" charset="0"/>
              <a:buChar char="•"/>
            </a:pPr>
            <a:endParaRPr lang="en-US" sz="2000" dirty="0">
              <a:solidFill>
                <a:schemeClr val="bg1"/>
              </a:solidFill>
              <a:latin typeface="Cambria" panose="02040503050406030204" pitchFamily="18" charset="0"/>
            </a:endParaRPr>
          </a:p>
          <a:p>
            <a:pPr marL="342900" indent="-342900">
              <a:buFont typeface="Arial" panose="020B0604020202020204" pitchFamily="34" charset="0"/>
              <a:buChar char="•"/>
            </a:pPr>
            <a:endParaRPr lang="en-US" sz="2000" dirty="0">
              <a:solidFill>
                <a:schemeClr val="bg1"/>
              </a:solidFill>
              <a:latin typeface="Cambria" panose="02040503050406030204" pitchFamily="18" charset="0"/>
            </a:endParaRPr>
          </a:p>
          <a:p>
            <a:pPr marL="342900" indent="-342900">
              <a:buFont typeface="Arial" panose="020B0604020202020204" pitchFamily="34" charset="0"/>
              <a:buChar char="•"/>
            </a:pPr>
            <a:r>
              <a:rPr lang="en-US" sz="2800" dirty="0">
                <a:solidFill>
                  <a:schemeClr val="bg1"/>
                </a:solidFill>
                <a:latin typeface="Cambria" panose="02040503050406030204" pitchFamily="18" charset="0"/>
              </a:rPr>
              <a:t>How could you use information about the types of students you are serving, their progress within a program, and their economic outcomes to make the case for changing college policies and practices?</a:t>
            </a:r>
          </a:p>
          <a:p>
            <a:pPr marL="342900" indent="-342900">
              <a:buFont typeface="Arial" panose="020B0604020202020204" pitchFamily="34" charset="0"/>
              <a:buChar char="•"/>
            </a:pPr>
            <a:endParaRPr lang="en-US" sz="2800" dirty="0">
              <a:solidFill>
                <a:schemeClr val="bg1"/>
              </a:solidFill>
              <a:latin typeface="Cambria" panose="02040503050406030204" pitchFamily="18" charset="0"/>
            </a:endParaRPr>
          </a:p>
          <a:p>
            <a:pPr marL="342900" indent="-342900">
              <a:buFont typeface="Arial" panose="020B0604020202020204" pitchFamily="34" charset="0"/>
              <a:buChar char="•"/>
            </a:pPr>
            <a:r>
              <a:rPr lang="en-US" sz="2800" dirty="0">
                <a:solidFill>
                  <a:schemeClr val="bg1"/>
                </a:solidFill>
                <a:latin typeface="Cambria" panose="02040503050406030204" pitchFamily="18" charset="0"/>
              </a:rPr>
              <a:t>How could you frame the argument for these changes, using the likely impact on enrollments? </a:t>
            </a:r>
          </a:p>
          <a:p>
            <a:pPr marL="571500" indent="-571500">
              <a:buFont typeface="Arial" panose="020B0604020202020204" pitchFamily="34" charset="0"/>
              <a:buChar char="•"/>
            </a:pPr>
            <a:endParaRPr lang="en-US" sz="1600" dirty="0">
              <a:solidFill>
                <a:schemeClr val="bg1"/>
              </a:solidFill>
              <a:latin typeface="Cambria" panose="02040503050406030204" pitchFamily="18" charset="0"/>
            </a:endParaRPr>
          </a:p>
          <a:p>
            <a:pPr marL="571500" indent="-571500">
              <a:buFont typeface="Arial" panose="020B0604020202020204" pitchFamily="34" charset="0"/>
              <a:buChar char="•"/>
            </a:pPr>
            <a:endParaRPr lang="en-US" sz="1600" dirty="0">
              <a:solidFill>
                <a:schemeClr val="bg1"/>
              </a:solidFill>
              <a:latin typeface="Cambria" panose="02040503050406030204" pitchFamily="18" charset="0"/>
            </a:endParaRPr>
          </a:p>
          <a:p>
            <a:endParaRPr lang="en-US" sz="1100" b="1" dirty="0">
              <a:solidFill>
                <a:schemeClr val="bg1"/>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578865" y="1122947"/>
            <a:ext cx="3262983" cy="4923924"/>
          </a:xfrm>
          <a:prstGeom prst="rect">
            <a:avLst/>
          </a:prstGeom>
        </p:spPr>
      </p:pic>
    </p:spTree>
    <p:extLst>
      <p:ext uri="{BB962C8B-B14F-4D97-AF65-F5344CB8AC3E}">
        <p14:creationId xmlns:p14="http://schemas.microsoft.com/office/powerpoint/2010/main" val="3331181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045846" y="2197637"/>
            <a:ext cx="6445040" cy="2108269"/>
          </a:xfrm>
          <a:prstGeom prst="rect">
            <a:avLst/>
          </a:prstGeom>
        </p:spPr>
        <p:txBody>
          <a:bodyPr wrap="square" numCol="1">
            <a:spAutoFit/>
          </a:bodyPr>
          <a:lstStyle/>
          <a:p>
            <a:endParaRPr lang="en-US" sz="1600" b="1" dirty="0">
              <a:solidFill>
                <a:schemeClr val="bg1"/>
              </a:solidFill>
              <a:latin typeface="Cambria" panose="02040503050406030204" pitchFamily="18" charset="0"/>
            </a:endParaRPr>
          </a:p>
          <a:p>
            <a:r>
              <a:rPr lang="en-US" sz="3600" dirty="0">
                <a:solidFill>
                  <a:schemeClr val="bg1"/>
                </a:solidFill>
                <a:latin typeface="Cambria" panose="02040503050406030204" pitchFamily="18" charset="0"/>
              </a:rPr>
              <a:t>What will you do based on what you learned today?</a:t>
            </a:r>
          </a:p>
          <a:p>
            <a:pPr marL="571500" indent="-571500">
              <a:buFont typeface="Arial" panose="020B0604020202020204" pitchFamily="34" charset="0"/>
              <a:buChar char="•"/>
            </a:pPr>
            <a:endParaRPr lang="en-US" sz="1600" dirty="0">
              <a:solidFill>
                <a:schemeClr val="bg1"/>
              </a:solidFill>
              <a:latin typeface="Cambria" panose="02040503050406030204" pitchFamily="18" charset="0"/>
            </a:endParaRPr>
          </a:p>
          <a:p>
            <a:pPr marL="571500" indent="-571500">
              <a:buFont typeface="Arial" panose="020B0604020202020204" pitchFamily="34" charset="0"/>
              <a:buChar char="•"/>
            </a:pPr>
            <a:endParaRPr lang="en-US" sz="1600" dirty="0">
              <a:solidFill>
                <a:schemeClr val="bg1"/>
              </a:solidFill>
              <a:latin typeface="Cambria" panose="02040503050406030204" pitchFamily="18" charset="0"/>
            </a:endParaRPr>
          </a:p>
          <a:p>
            <a:endParaRPr lang="en-US" sz="1100" b="1" dirty="0">
              <a:solidFill>
                <a:schemeClr val="bg1"/>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578865" y="1122947"/>
            <a:ext cx="3262983" cy="4923924"/>
          </a:xfrm>
          <a:prstGeom prst="rect">
            <a:avLst/>
          </a:prstGeom>
        </p:spPr>
      </p:pic>
    </p:spTree>
    <p:extLst>
      <p:ext uri="{BB962C8B-B14F-4D97-AF65-F5344CB8AC3E}">
        <p14:creationId xmlns:p14="http://schemas.microsoft.com/office/powerpoint/2010/main" val="12870105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121" y="2196246"/>
            <a:ext cx="10515600" cy="4351338"/>
          </a:xfrm>
        </p:spPr>
        <p:txBody>
          <a:bodyPr numCol="1">
            <a:normAutofit/>
          </a:bodyPr>
          <a:lstStyle/>
          <a:p>
            <a:pPr marL="0" indent="0" algn="ctr">
              <a:buNone/>
            </a:pPr>
            <a:r>
              <a:rPr lang="en-US" sz="8000" b="1" dirty="0">
                <a:solidFill>
                  <a:schemeClr val="accent1"/>
                </a:solidFill>
                <a:latin typeface="Cambria" panose="02040503050406030204" pitchFamily="18" charset="0"/>
              </a:rPr>
              <a:t>Build Your Skills</a:t>
            </a:r>
          </a:p>
          <a:p>
            <a:pPr marL="0" indent="0" algn="ctr">
              <a:buNone/>
            </a:pPr>
            <a:r>
              <a:rPr lang="en-US" sz="8000" dirty="0">
                <a:solidFill>
                  <a:schemeClr val="accent1"/>
                </a:solidFill>
                <a:latin typeface="Cambria" panose="02040503050406030204" pitchFamily="18" charset="0"/>
              </a:rPr>
              <a:t>Online resources</a:t>
            </a:r>
          </a:p>
        </p:txBody>
      </p:sp>
    </p:spTree>
    <p:extLst>
      <p:ext uri="{BB962C8B-B14F-4D97-AF65-F5344CB8AC3E}">
        <p14:creationId xmlns:p14="http://schemas.microsoft.com/office/powerpoint/2010/main" val="1709059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0119" t="22762" r="22024" b="7524"/>
          <a:stretch/>
        </p:blipFill>
        <p:spPr>
          <a:xfrm>
            <a:off x="2034086" y="376295"/>
            <a:ext cx="7696200" cy="5795905"/>
          </a:xfrm>
          <a:prstGeom prst="rect">
            <a:avLst/>
          </a:prstGeom>
        </p:spPr>
      </p:pic>
      <p:sp>
        <p:nvSpPr>
          <p:cNvPr id="3" name="TextBox 2"/>
          <p:cNvSpPr txBox="1"/>
          <p:nvPr/>
        </p:nvSpPr>
        <p:spPr>
          <a:xfrm>
            <a:off x="6837531" y="6373504"/>
            <a:ext cx="5008728" cy="338554"/>
          </a:xfrm>
          <a:prstGeom prst="rect">
            <a:avLst/>
          </a:prstGeom>
          <a:noFill/>
        </p:spPr>
        <p:txBody>
          <a:bodyPr wrap="square" numCol="1" rtlCol="0">
            <a:spAutoFit/>
          </a:bodyPr>
          <a:lstStyle/>
          <a:p>
            <a:r>
              <a:rPr lang="en-US" sz="1600" i="1" dirty="0">
                <a:latin typeface="Cambria" panose="02040503050406030204" pitchFamily="18" charset="0"/>
              </a:rPr>
              <a:t>http://doingwhatmatters.cccco.edu/LaunchBoard.aspx</a:t>
            </a:r>
          </a:p>
        </p:txBody>
      </p:sp>
      <p:sp>
        <p:nvSpPr>
          <p:cNvPr id="5" name="Rectangle 4"/>
          <p:cNvSpPr/>
          <p:nvPr/>
        </p:nvSpPr>
        <p:spPr>
          <a:xfrm>
            <a:off x="4128450" y="2511187"/>
            <a:ext cx="1753736" cy="12010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Tree>
    <p:extLst>
      <p:ext uri="{BB962C8B-B14F-4D97-AF65-F5344CB8AC3E}">
        <p14:creationId xmlns:p14="http://schemas.microsoft.com/office/powerpoint/2010/main" val="11185126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395" t="25949" r="27370" b="11279"/>
          <a:stretch/>
        </p:blipFill>
        <p:spPr>
          <a:xfrm>
            <a:off x="2019869" y="232011"/>
            <a:ext cx="8038532" cy="6277971"/>
          </a:xfrm>
          <a:prstGeom prst="rect">
            <a:avLst/>
          </a:prstGeom>
        </p:spPr>
      </p:pic>
      <p:sp>
        <p:nvSpPr>
          <p:cNvPr id="3" name="TextBox 2"/>
          <p:cNvSpPr txBox="1"/>
          <p:nvPr/>
        </p:nvSpPr>
        <p:spPr>
          <a:xfrm rot="16200000">
            <a:off x="8570795" y="3399611"/>
            <a:ext cx="5882185" cy="338554"/>
          </a:xfrm>
          <a:prstGeom prst="rect">
            <a:avLst/>
          </a:prstGeom>
          <a:noFill/>
        </p:spPr>
        <p:txBody>
          <a:bodyPr wrap="square" numCol="1" rtlCol="0">
            <a:spAutoFit/>
          </a:bodyPr>
          <a:lstStyle/>
          <a:p>
            <a:r>
              <a:rPr lang="en-US" sz="1600" i="1" dirty="0">
                <a:latin typeface="Cambria" panose="02040503050406030204" pitchFamily="18" charset="0"/>
              </a:rPr>
              <a:t>http://doingwhatmatters.cccco.edu/LaunchBoard/Resources.aspx</a:t>
            </a:r>
          </a:p>
        </p:txBody>
      </p:sp>
    </p:spTree>
    <p:extLst>
      <p:ext uri="{BB962C8B-B14F-4D97-AF65-F5344CB8AC3E}">
        <p14:creationId xmlns:p14="http://schemas.microsoft.com/office/powerpoint/2010/main" val="33924304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6116" y="883318"/>
            <a:ext cx="11108380" cy="5626664"/>
          </a:xfrm>
        </p:spPr>
        <p:txBody>
          <a:bodyPr numCol="1">
            <a:normAutofit fontScale="77500" lnSpcReduction="20000"/>
          </a:bodyPr>
          <a:lstStyle/>
          <a:p>
            <a:pPr marL="0" indent="0">
              <a:buNone/>
            </a:pPr>
            <a:r>
              <a:rPr lang="en-US" sz="4600" b="1" dirty="0">
                <a:solidFill>
                  <a:schemeClr val="accent1"/>
                </a:solidFill>
                <a:latin typeface="Cambria" panose="02040503050406030204" pitchFamily="18" charset="0"/>
              </a:rPr>
              <a:t>Access this presentation:</a:t>
            </a:r>
            <a:r>
              <a:rPr lang="en-US" sz="4800" dirty="0">
                <a:solidFill>
                  <a:schemeClr val="accent1">
                    <a:lumMod val="60000"/>
                    <a:lumOff val="40000"/>
                  </a:schemeClr>
                </a:solidFill>
                <a:latin typeface="Cambria" panose="02040503050406030204" pitchFamily="18" charset="0"/>
              </a:rPr>
              <a:t> </a:t>
            </a:r>
            <a:r>
              <a:rPr lang="en-US" sz="4800" dirty="0">
                <a:latin typeface="Cambria" panose="02040503050406030204" pitchFamily="18" charset="0"/>
                <a:hlinkClick r:id="rId2" action="ppaction://hlinkfile"/>
              </a:rPr>
              <a:t>bit.ly/ctedataunlocked2017</a:t>
            </a:r>
            <a:r>
              <a:rPr lang="en-US" sz="4800" dirty="0">
                <a:latin typeface="Cambria" panose="02040503050406030204" pitchFamily="18" charset="0"/>
              </a:rPr>
              <a:t> </a:t>
            </a:r>
          </a:p>
          <a:p>
            <a:pPr marL="0" indent="0">
              <a:buNone/>
            </a:pPr>
            <a:endParaRPr lang="en-US" sz="4600" b="1" dirty="0">
              <a:latin typeface="Cambria" panose="02040503050406030204" pitchFamily="18" charset="0"/>
            </a:endParaRPr>
          </a:p>
          <a:p>
            <a:pPr marL="0" indent="0">
              <a:buNone/>
            </a:pPr>
            <a:r>
              <a:rPr lang="en-US" sz="4600" b="1" dirty="0">
                <a:solidFill>
                  <a:schemeClr val="accent1"/>
                </a:solidFill>
                <a:latin typeface="Cambria" panose="02040503050406030204" pitchFamily="18" charset="0"/>
              </a:rPr>
              <a:t>Find Out More:</a:t>
            </a:r>
          </a:p>
          <a:p>
            <a:pPr marL="0" indent="0">
              <a:lnSpc>
                <a:spcPct val="120000"/>
              </a:lnSpc>
              <a:buNone/>
            </a:pPr>
            <a:endParaRPr lang="en-US" sz="2000" b="1" dirty="0">
              <a:latin typeface="Cambria" panose="02040503050406030204" pitchFamily="18" charset="0"/>
            </a:endParaRPr>
          </a:p>
          <a:p>
            <a:pPr marL="0" indent="0">
              <a:lnSpc>
                <a:spcPct val="120000"/>
              </a:lnSpc>
              <a:spcBef>
                <a:spcPts val="0"/>
              </a:spcBef>
              <a:buNone/>
            </a:pPr>
            <a:r>
              <a:rPr lang="en-US" sz="4500" b="1" dirty="0">
                <a:latin typeface="Cambria" panose="02040503050406030204" pitchFamily="18" charset="0"/>
              </a:rPr>
              <a:t>LaunchBoard:</a:t>
            </a:r>
          </a:p>
          <a:p>
            <a:pPr marL="0" indent="0">
              <a:lnSpc>
                <a:spcPct val="120000"/>
              </a:lnSpc>
              <a:spcBef>
                <a:spcPts val="0"/>
              </a:spcBef>
              <a:buNone/>
            </a:pPr>
            <a:r>
              <a:rPr lang="en-US" sz="4500" dirty="0">
                <a:latin typeface="Cambria" panose="02040503050406030204" pitchFamily="18" charset="0"/>
                <a:hlinkClick r:id="rId3" action="ppaction://hlinkfile"/>
              </a:rPr>
              <a:t>doingwhatmatters.cccco.edu/LaunchBoard.aspx </a:t>
            </a:r>
            <a:endParaRPr lang="en-US" sz="4500" dirty="0">
              <a:latin typeface="Cambria" panose="02040503050406030204" pitchFamily="18" charset="0"/>
            </a:endParaRPr>
          </a:p>
          <a:p>
            <a:pPr marL="0" indent="0">
              <a:lnSpc>
                <a:spcPct val="120000"/>
              </a:lnSpc>
              <a:spcBef>
                <a:spcPts val="0"/>
              </a:spcBef>
              <a:buNone/>
            </a:pPr>
            <a:endParaRPr lang="en-US" sz="4500" dirty="0">
              <a:latin typeface="Cambria" panose="02040503050406030204" pitchFamily="18" charset="0"/>
            </a:endParaRPr>
          </a:p>
          <a:p>
            <a:pPr marL="0" indent="0">
              <a:lnSpc>
                <a:spcPct val="120000"/>
              </a:lnSpc>
              <a:spcBef>
                <a:spcPts val="0"/>
              </a:spcBef>
              <a:buNone/>
            </a:pPr>
            <a:r>
              <a:rPr lang="en-US" sz="4500" b="1" dirty="0">
                <a:latin typeface="Cambria" panose="02040503050406030204" pitchFamily="18" charset="0"/>
              </a:rPr>
              <a:t>Guided Pathways Information: </a:t>
            </a:r>
            <a:r>
              <a:rPr lang="en-US" sz="4500" dirty="0">
                <a:latin typeface="Cambria" panose="02040503050406030204" pitchFamily="18" charset="0"/>
                <a:hlinkClick r:id="rId4" action="ppaction://hlinkfile"/>
              </a:rPr>
              <a:t>caguidedpathways.org</a:t>
            </a:r>
            <a:r>
              <a:rPr lang="en-US" sz="4500" dirty="0">
                <a:latin typeface="Cambria" panose="02040503050406030204" pitchFamily="18" charset="0"/>
              </a:rPr>
              <a:t> </a:t>
            </a:r>
          </a:p>
          <a:p>
            <a:pPr marL="0" indent="0">
              <a:lnSpc>
                <a:spcPct val="120000"/>
              </a:lnSpc>
              <a:spcBef>
                <a:spcPts val="0"/>
              </a:spcBef>
              <a:buNone/>
            </a:pPr>
            <a:endParaRPr lang="en-US" sz="4500" dirty="0">
              <a:latin typeface="Cambria" panose="02040503050406030204" pitchFamily="18" charset="0"/>
            </a:endParaRPr>
          </a:p>
          <a:p>
            <a:pPr marL="0" indent="0">
              <a:lnSpc>
                <a:spcPct val="120000"/>
              </a:lnSpc>
              <a:spcBef>
                <a:spcPts val="0"/>
              </a:spcBef>
              <a:buNone/>
            </a:pPr>
            <a:r>
              <a:rPr lang="en-US" sz="4500" b="1" dirty="0">
                <a:latin typeface="Cambria" panose="02040503050406030204" pitchFamily="18" charset="0"/>
              </a:rPr>
              <a:t>Code Alignment Pilot: </a:t>
            </a:r>
            <a:r>
              <a:rPr lang="en-US" sz="4500" dirty="0">
                <a:latin typeface="Cambria" panose="02040503050406030204" pitchFamily="18" charset="0"/>
                <a:hlinkClick r:id="rId5" action="ppaction://hlinkfile"/>
              </a:rPr>
              <a:t>bit.ly/</a:t>
            </a:r>
            <a:r>
              <a:rPr lang="en-US" sz="4500" dirty="0" err="1">
                <a:latin typeface="Cambria" panose="02040503050406030204" pitchFamily="18" charset="0"/>
                <a:hlinkClick r:id="rId5" action="ppaction://hlinkfile"/>
              </a:rPr>
              <a:t>CodeAlignmentPilot</a:t>
            </a:r>
            <a:r>
              <a:rPr lang="en-US" sz="4500" dirty="0">
                <a:latin typeface="Cambria" panose="02040503050406030204" pitchFamily="18" charset="0"/>
              </a:rPr>
              <a:t> </a:t>
            </a:r>
          </a:p>
          <a:p>
            <a:pPr marL="0" indent="0">
              <a:lnSpc>
                <a:spcPct val="120000"/>
              </a:lnSpc>
              <a:spcBef>
                <a:spcPts val="0"/>
              </a:spcBef>
              <a:buNone/>
            </a:pPr>
            <a:endParaRPr lang="en-US" sz="4500" dirty="0">
              <a:solidFill>
                <a:srgbClr val="000000"/>
              </a:solidFill>
              <a:latin typeface="Cambria" panose="02040503050406030204" pitchFamily="18" charset="0"/>
            </a:endParaRPr>
          </a:p>
          <a:p>
            <a:pPr marL="0" indent="0">
              <a:lnSpc>
                <a:spcPct val="120000"/>
              </a:lnSpc>
              <a:spcBef>
                <a:spcPts val="0"/>
              </a:spcBef>
              <a:buNone/>
            </a:pPr>
            <a:endParaRPr lang="en-US" sz="4500" dirty="0">
              <a:solidFill>
                <a:srgbClr val="000000"/>
              </a:solidFill>
              <a:latin typeface="Cambria" panose="02040503050406030204" pitchFamily="18" charset="0"/>
            </a:endParaRPr>
          </a:p>
          <a:p>
            <a:pPr marL="0" indent="0">
              <a:lnSpc>
                <a:spcPct val="120000"/>
              </a:lnSpc>
              <a:spcBef>
                <a:spcPts val="0"/>
              </a:spcBef>
              <a:buNone/>
            </a:pPr>
            <a:endParaRPr lang="en-US" sz="4500" dirty="0">
              <a:solidFill>
                <a:srgbClr val="000000"/>
              </a:solidFill>
              <a:latin typeface="Cambria" panose="02040503050406030204" pitchFamily="18" charset="0"/>
            </a:endParaRPr>
          </a:p>
          <a:p>
            <a:pPr marL="0" indent="0">
              <a:lnSpc>
                <a:spcPct val="120000"/>
              </a:lnSpc>
              <a:spcBef>
                <a:spcPts val="0"/>
              </a:spcBef>
              <a:buNone/>
            </a:pPr>
            <a:endParaRPr lang="en-US" sz="4500" dirty="0">
              <a:solidFill>
                <a:srgbClr val="000000"/>
              </a:solidFill>
              <a:latin typeface="Cambria" panose="02040503050406030204" pitchFamily="18" charset="0"/>
            </a:endParaRPr>
          </a:p>
          <a:p>
            <a:pPr marL="0" indent="0">
              <a:lnSpc>
                <a:spcPct val="120000"/>
              </a:lnSpc>
              <a:buNone/>
            </a:pPr>
            <a:endParaRPr lang="en-US" sz="4500" dirty="0">
              <a:latin typeface="Cambria" panose="02040503050406030204" pitchFamily="18" charset="0"/>
            </a:endParaRPr>
          </a:p>
          <a:p>
            <a:pPr marL="0" indent="0">
              <a:buNone/>
            </a:pPr>
            <a:endParaRPr lang="en-US" sz="8000" dirty="0">
              <a:latin typeface="Cambria" panose="02040503050406030204" pitchFamily="18" charset="0"/>
            </a:endParaRPr>
          </a:p>
        </p:txBody>
      </p:sp>
    </p:spTree>
    <p:extLst>
      <p:ext uri="{BB962C8B-B14F-4D97-AF65-F5344CB8AC3E}">
        <p14:creationId xmlns:p14="http://schemas.microsoft.com/office/powerpoint/2010/main" val="1867781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5343</TotalTime>
  <Words>3574</Words>
  <Application>Microsoft Office PowerPoint</Application>
  <PresentationFormat>Widescreen</PresentationFormat>
  <Paragraphs>395</Paragraphs>
  <Slides>96</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96</vt:i4>
      </vt:variant>
    </vt:vector>
  </HeadingPairs>
  <TitlesOfParts>
    <vt:vector size="103" baseType="lpstr">
      <vt:lpstr>Arial</vt:lpstr>
      <vt:lpstr>Calibri</vt:lpstr>
      <vt:lpstr>Calibri Light</vt:lpstr>
      <vt:lpstr>Cambria</vt:lpstr>
      <vt:lpstr>Copperplate Gothic Bold</vt:lpstr>
      <vt:lpstr>Impact</vt:lpstr>
      <vt:lpstr>Office Theme</vt:lpstr>
      <vt:lpstr>CTE Data Unlocked:  Tools for Growing Enrollment and Strengthening  CTE Pathways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where guided pathways come in</vt:lpstr>
      <vt:lpstr>A different business model</vt:lpstr>
      <vt:lpstr>A different business model</vt:lpstr>
      <vt:lpstr>PowerPoint Presentation</vt:lpstr>
      <vt:lpstr>Provides options to advance in  higher education and careers</vt:lpstr>
      <vt:lpstr>PowerPoint Presentation</vt:lpstr>
      <vt:lpstr>Clarify the Path</vt:lpstr>
      <vt:lpstr>Enter the Path</vt:lpstr>
      <vt:lpstr>Stay on the Path</vt:lpstr>
      <vt:lpstr>Ensure Learning</vt:lpstr>
      <vt:lpstr>PowerPoint Presentation</vt:lpstr>
      <vt:lpstr>Help students figure out their options</vt:lpstr>
      <vt:lpstr>Help students figure out their options</vt:lpstr>
      <vt:lpstr>Help students cross our silos</vt:lpstr>
      <vt:lpstr>Help students cross our silos</vt:lpstr>
      <vt:lpstr>Make sure basic skills isn’t a barrier</vt:lpstr>
      <vt:lpstr>PowerPoint Presentation</vt:lpstr>
      <vt:lpstr>PowerPoint Presentation</vt:lpstr>
      <vt:lpstr>PowerPoint Presentation</vt:lpstr>
      <vt:lpstr>Make sure basic skills isn’t a barrier</vt:lpstr>
      <vt:lpstr>Help students see the value of transfer courses</vt:lpstr>
      <vt:lpstr>PowerPoint Presentation</vt:lpstr>
      <vt:lpstr>Investigate underlying assumptions</vt:lpstr>
      <vt:lpstr>Recognize the role of the liberal arts</vt:lpstr>
      <vt:lpstr>Design for true stackability</vt:lpstr>
      <vt:lpstr>Plan for long-term career pathways</vt:lpstr>
      <vt:lpstr>PowerPoint Presentation</vt:lpstr>
      <vt:lpstr>Guided pathways grow FTES</vt:lpstr>
      <vt:lpstr>GSU Graduation Rates by Race &amp; Ethnicity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Transition Points in the Pipeline</dc:title>
  <dc:creator>Kathy Booth</dc:creator>
  <cp:lastModifiedBy>Slimp, Ronnie</cp:lastModifiedBy>
  <cp:revision>226</cp:revision>
  <dcterms:created xsi:type="dcterms:W3CDTF">2016-06-01T20:54:47Z</dcterms:created>
  <dcterms:modified xsi:type="dcterms:W3CDTF">2017-03-03T23:14:37Z</dcterms:modified>
</cp:coreProperties>
</file>