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6" r:id="rId4"/>
    <p:sldId id="264" r:id="rId5"/>
    <p:sldId id="267" r:id="rId6"/>
    <p:sldId id="268" r:id="rId7"/>
    <p:sldId id="281" r:id="rId8"/>
    <p:sldId id="282" r:id="rId9"/>
    <p:sldId id="283" r:id="rId10"/>
    <p:sldId id="284" r:id="rId11"/>
    <p:sldId id="285" r:id="rId12"/>
    <p:sldId id="263" r:id="rId13"/>
    <p:sldId id="257" r:id="rId14"/>
    <p:sldId id="269" r:id="rId15"/>
    <p:sldId id="270" r:id="rId16"/>
    <p:sldId id="271" r:id="rId17"/>
    <p:sldId id="274" r:id="rId18"/>
    <p:sldId id="279" r:id="rId19"/>
    <p:sldId id="280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02"/>
    <p:restoredTop sz="94617"/>
  </p:normalViewPr>
  <p:slideViewPr>
    <p:cSldViewPr snapToGrid="0" snapToObjects="1">
      <p:cViewPr varScale="1">
        <p:scale>
          <a:sx n="81" d="100"/>
          <a:sy n="81" d="100"/>
        </p:scale>
        <p:origin x="1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1652-EB7E-EA40-B1EA-CD72FC86A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939E30-0E10-3F45-9023-16F66BFFC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5EAA0-0B5D-3944-A895-EFAA74C4A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D4EA-94F6-AE4B-B816-1BF398B92B8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59D59-BB49-7F43-9637-C537E6AE2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1CC26-B3C3-2049-9561-C5E709CB5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8589-E9BD-8A4B-BA7A-EB21EA1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0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2F7E-C33E-D447-89EE-66FE28CA1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4A2BEA-D308-EC42-8633-D955B656C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1A1BA-7F47-CE41-BD76-3A90BD961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D4EA-94F6-AE4B-B816-1BF398B92B8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A2FDB-0B89-4846-B34F-CD846F64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06863-5409-CD48-8294-D6CBBF3E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8589-E9BD-8A4B-BA7A-EB21EA1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38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F715D4-7A85-B440-A4E1-9F7F45541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404D5D-F3B4-1A45-9906-FE80C4F80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B83D7-8D3B-D143-B27A-90D6957B8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D4EA-94F6-AE4B-B816-1BF398B92B8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5797F-C0D7-6B4B-91E6-18D9629DB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2CA3A-97CE-0747-AD8E-0FB79BF57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8589-E9BD-8A4B-BA7A-EB21EA1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79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5F01C-F404-724B-B591-6B555D87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3AE23-62D7-C44F-A223-8C351F2D3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ACDD6-129F-1645-8592-8897CB8B3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D4EA-94F6-AE4B-B816-1BF398B92B8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5D27D-BA7D-224C-A1AC-0037FE663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5A32F-11F9-0741-8CDC-AB4FB4A77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8589-E9BD-8A4B-BA7A-EB21EA1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16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10C7F-9009-F744-902A-072B4F099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6057E-E5F0-F341-894F-34DD2A623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78600-4BF3-8D47-B233-7623FC806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D4EA-94F6-AE4B-B816-1BF398B92B8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01F7D-9FA3-0748-A7B1-BF4596F59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05D80-878A-8E48-9545-C6C440A3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8589-E9BD-8A4B-BA7A-EB21EA1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83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B47CA-1872-FD44-B253-862D9E7EE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333C-3D5D-1D40-88E3-022117595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BE484-9D5E-4147-8895-0600FFC44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E3910-4673-744B-A1FE-669C502CF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D4EA-94F6-AE4B-B816-1BF398B92B8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85427-BC5A-4044-9EF7-7AADE651E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2618D-9B04-B84B-A81C-52BC17B0A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8589-E9BD-8A4B-BA7A-EB21EA1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3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B5E7-06D3-3F4B-97B3-54C84FF8A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93ABF-7787-9044-9606-A3F9CFF25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9E6A0-6340-2946-BCAA-025523FBE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6F3381-38DA-0A41-A0C1-D3440D1D3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FEA18C-5003-8341-8A8F-CC0C431A1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CEE68F-A3BA-E24B-85EF-2E9A11699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D4EA-94F6-AE4B-B816-1BF398B92B8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B3ABBA-F5C3-B747-87A7-1FE668AF5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23E578-9FD1-9E4C-9827-C28903CC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8589-E9BD-8A4B-BA7A-EB21EA1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85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B64F4-B270-A24C-8006-269AC5E19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5D68DC-BFAD-B149-8233-05738852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D4EA-94F6-AE4B-B816-1BF398B92B8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2EE9D-E962-6945-8AB5-AD0A7E1A3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B9D57-685A-0E41-817E-981C55B5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8589-E9BD-8A4B-BA7A-EB21EA1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2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FE623D-6CEE-954E-9263-598EA5F3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D4EA-94F6-AE4B-B816-1BF398B92B8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CCFC1B-FA65-7740-90E4-8F0A1220E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58344-AF96-8641-B84A-662BE77A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8589-E9BD-8A4B-BA7A-EB21EA1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5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6AF4C-A7D8-2343-81D5-C2A81482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09676-2880-F94D-BDF2-259C65068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4DD64E-1B66-714A-BC3C-FEB85DF36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88C408-2BDD-384B-9B2A-C02CE152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D4EA-94F6-AE4B-B816-1BF398B92B8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E80C-8C39-8942-9357-FF870D8A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76E4D-4867-5F45-84C3-32F9574DC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8589-E9BD-8A4B-BA7A-EB21EA1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2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F8817-B2BF-4A43-B320-7ED586EEA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C1D9F3-613B-A549-A787-7662D9AB7F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24E4D6-00F9-6D42-8408-AA1F8F2EE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32D32-AF53-EE46-AFC6-596163E24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7D4EA-94F6-AE4B-B816-1BF398B92B8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C09ED-F636-4C44-B989-59BD08A3E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7E79E-7959-134A-B010-5FA2C048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C8589-E9BD-8A4B-BA7A-EB21EA1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5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BE130D-A6F8-374D-A0DA-3E05FAB53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9825D-24B6-2941-A9D0-E9E12E99A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0F9D6-830B-2341-888D-83E2712B0D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7D4EA-94F6-AE4B-B816-1BF398B92B8C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24F85-312E-1A4A-887B-D2C6F65BF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2C891-E1B1-9244-ACFE-174912E29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C8589-E9BD-8A4B-BA7A-EB21EA1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4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phiffer.org/hlbh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904D50-F94F-B44C-8EDD-F1CE8B498BBE}"/>
              </a:ext>
            </a:extLst>
          </p:cNvPr>
          <p:cNvSpPr txBox="1"/>
          <p:nvPr/>
        </p:nvSpPr>
        <p:spPr>
          <a:xfrm>
            <a:off x="3378264" y="-184666"/>
            <a:ext cx="5597494" cy="4555093"/>
          </a:xfrm>
          <a:prstGeom prst="rect">
            <a:avLst/>
          </a:prstGeom>
          <a:noFill/>
        </p:spPr>
        <p:txBody>
          <a:bodyPr vert="horz" wrap="none" tIns="914400" bIns="914400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spc="300" dirty="0">
                <a:solidFill>
                  <a:schemeClr val="accent1"/>
                </a:solidFill>
              </a:rPr>
              <a:t>CREATIVE THINKING </a:t>
            </a:r>
          </a:p>
          <a:p>
            <a:pPr algn="ctr"/>
            <a:endParaRPr lang="en-US" sz="4400" spc="300" dirty="0"/>
          </a:p>
          <a:p>
            <a:pPr algn="ctr"/>
            <a:endParaRPr lang="en-US" sz="4400" spc="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852F41-233B-674A-870A-4A450ED82A7A}"/>
              </a:ext>
            </a:extLst>
          </p:cNvPr>
          <p:cNvSpPr txBox="1"/>
          <p:nvPr/>
        </p:nvSpPr>
        <p:spPr>
          <a:xfrm>
            <a:off x="851827" y="2991669"/>
            <a:ext cx="1065036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STIMULATING CREATIVITY IN STUDENTS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>
                <a:solidFill>
                  <a:schemeClr val="accent1"/>
                </a:solidFill>
              </a:rPr>
              <a:t> ……..Begins With…….</a:t>
            </a:r>
          </a:p>
          <a:p>
            <a:pPr algn="ctr"/>
            <a:endParaRPr lang="en-US" sz="3600" dirty="0"/>
          </a:p>
          <a:p>
            <a:pPr algn="ctr"/>
            <a:r>
              <a:rPr lang="en-US" sz="4000" dirty="0">
                <a:solidFill>
                  <a:srgbClr val="00B050"/>
                </a:solidFill>
              </a:rPr>
              <a:t>CREATIVE ASSIGNMENTS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6173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936AAE-C587-7647-8206-999DAA42C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58" y="0"/>
            <a:ext cx="9733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74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AB91D6-0BE0-AA4D-A1B5-24DA68E5A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93" y="0"/>
            <a:ext cx="9564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94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2667" y="863222"/>
            <a:ext cx="3603585" cy="1991227"/>
          </a:xfrm>
        </p:spPr>
        <p:txBody>
          <a:bodyPr/>
          <a:lstStyle/>
          <a:p>
            <a:r>
              <a:rPr lang="en-US" dirty="0"/>
              <a:t>Laurie Anderson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4555" y="3023906"/>
            <a:ext cx="3603585" cy="863469"/>
          </a:xfrm>
        </p:spPr>
        <p:txBody>
          <a:bodyPr>
            <a:normAutofit/>
          </a:bodyPr>
          <a:lstStyle/>
          <a:p>
            <a:r>
              <a:rPr lang="en-US" dirty="0"/>
              <a:t>Sound, Performance, Language, </a:t>
            </a:r>
            <a:r>
              <a:rPr lang="en-US"/>
              <a:t>Visual Imagery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870" y="1192892"/>
            <a:ext cx="6033998" cy="4525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8332" y="4148730"/>
            <a:ext cx="3379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(b. 1947) American “avant-garde” artist, composer, musician, film director.  Her medium is performance art, music, and multi-media.  She is a pioneer of electronic music, inventing devices and creating her own sounds.</a:t>
            </a:r>
          </a:p>
        </p:txBody>
      </p:sp>
    </p:spTree>
    <p:extLst>
      <p:ext uri="{BB962C8B-B14F-4D97-AF65-F5344CB8AC3E}">
        <p14:creationId xmlns:p14="http://schemas.microsoft.com/office/powerpoint/2010/main" val="913562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7741" y="3022820"/>
            <a:ext cx="4363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" action="ppaction://noaction"/>
              </a:rPr>
              <a:t>Laurie Anderson: Stories from the Nerve Bible (audio pieces)</a:t>
            </a:r>
          </a:p>
          <a:p>
            <a:pPr algn="ctr"/>
            <a:r>
              <a:rPr lang="en-US" dirty="0">
                <a:hlinkClick r:id="" action="ppaction://noaction"/>
              </a:rPr>
              <a:t>(25:09)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1367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904D50-F94F-B44C-8EDD-F1CE8B498BBE}"/>
              </a:ext>
            </a:extLst>
          </p:cNvPr>
          <p:cNvSpPr txBox="1"/>
          <p:nvPr/>
        </p:nvSpPr>
        <p:spPr>
          <a:xfrm>
            <a:off x="5212966" y="-617803"/>
            <a:ext cx="1928093" cy="4555093"/>
          </a:xfrm>
          <a:prstGeom prst="rect">
            <a:avLst/>
          </a:prstGeom>
          <a:noFill/>
        </p:spPr>
        <p:txBody>
          <a:bodyPr vert="horz" wrap="none" tIns="914400" bIns="914400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spc="300" dirty="0">
                <a:solidFill>
                  <a:schemeClr val="accent1"/>
                </a:solidFill>
              </a:rPr>
              <a:t>STEP 3</a:t>
            </a:r>
          </a:p>
          <a:p>
            <a:pPr algn="ctr"/>
            <a:endParaRPr lang="en-US" sz="4400" spc="300" dirty="0"/>
          </a:p>
          <a:p>
            <a:pPr algn="ctr"/>
            <a:endParaRPr lang="en-US" sz="4400" spc="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852F41-233B-674A-870A-4A450ED82A7A}"/>
              </a:ext>
            </a:extLst>
          </p:cNvPr>
          <p:cNvSpPr txBox="1"/>
          <p:nvPr/>
        </p:nvSpPr>
        <p:spPr>
          <a:xfrm>
            <a:off x="851828" y="1659743"/>
            <a:ext cx="106503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IN-CLASS GROUP INTERACTIVE ACTIVITY</a:t>
            </a:r>
          </a:p>
          <a:p>
            <a:pPr algn="ctr"/>
            <a:endParaRPr lang="en-US" sz="3600" dirty="0"/>
          </a:p>
          <a:p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AA140D-E663-044E-846D-9D8FAEE584F9}"/>
              </a:ext>
            </a:extLst>
          </p:cNvPr>
          <p:cNvSpPr/>
          <p:nvPr/>
        </p:nvSpPr>
        <p:spPr>
          <a:xfrm>
            <a:off x="1972375" y="2413795"/>
            <a:ext cx="84092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Discussion Questions</a:t>
            </a:r>
          </a:p>
          <a:p>
            <a:pPr algn="ctr"/>
            <a:r>
              <a:rPr lang="en-US" sz="3600" dirty="0"/>
              <a:t>Create a list of </a:t>
            </a:r>
            <a:r>
              <a:rPr lang="en-US" sz="3600" b="1" i="1" dirty="0"/>
              <a:t>discussion questions </a:t>
            </a:r>
            <a:r>
              <a:rPr lang="en-US" sz="3600" dirty="0"/>
              <a:t>that the students will discuss in groups</a:t>
            </a:r>
          </a:p>
          <a:p>
            <a:pPr algn="ctr"/>
            <a:r>
              <a:rPr lang="en-US" sz="3600" b="1" i="1" dirty="0"/>
              <a:t>Group Activity:</a:t>
            </a:r>
          </a:p>
          <a:p>
            <a:pPr algn="ctr"/>
            <a:r>
              <a:rPr lang="en-US" sz="3600" dirty="0"/>
              <a:t>Break out into groups of ”_____”</a:t>
            </a:r>
          </a:p>
          <a:p>
            <a:pPr algn="ctr"/>
            <a:r>
              <a:rPr lang="en-US" sz="3600" dirty="0"/>
              <a:t>The instructor facilitates 5 minute discussions on each question</a:t>
            </a:r>
          </a:p>
          <a:p>
            <a:pPr algn="ctr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25062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904D50-F94F-B44C-8EDD-F1CE8B498BBE}"/>
              </a:ext>
            </a:extLst>
          </p:cNvPr>
          <p:cNvSpPr txBox="1"/>
          <p:nvPr/>
        </p:nvSpPr>
        <p:spPr>
          <a:xfrm>
            <a:off x="5212966" y="-617803"/>
            <a:ext cx="1928093" cy="4555093"/>
          </a:xfrm>
          <a:prstGeom prst="rect">
            <a:avLst/>
          </a:prstGeom>
          <a:noFill/>
        </p:spPr>
        <p:txBody>
          <a:bodyPr vert="horz" wrap="none" tIns="914400" bIns="914400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spc="300" dirty="0">
                <a:solidFill>
                  <a:schemeClr val="accent1"/>
                </a:solidFill>
              </a:rPr>
              <a:t>STEP 4</a:t>
            </a:r>
          </a:p>
          <a:p>
            <a:pPr algn="ctr"/>
            <a:endParaRPr lang="en-US" sz="4400" spc="300" dirty="0"/>
          </a:p>
          <a:p>
            <a:pPr algn="ctr"/>
            <a:endParaRPr lang="en-US" sz="4400" spc="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852F41-233B-674A-870A-4A450ED82A7A}"/>
              </a:ext>
            </a:extLst>
          </p:cNvPr>
          <p:cNvSpPr txBox="1"/>
          <p:nvPr/>
        </p:nvSpPr>
        <p:spPr>
          <a:xfrm>
            <a:off x="851827" y="1931627"/>
            <a:ext cx="10650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THE CREATIVE ASSIGNMENT</a:t>
            </a:r>
            <a:endParaRPr lang="en-US" sz="3600" dirty="0"/>
          </a:p>
          <a:p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AA140D-E663-044E-846D-9D8FAEE584F9}"/>
              </a:ext>
            </a:extLst>
          </p:cNvPr>
          <p:cNvSpPr/>
          <p:nvPr/>
        </p:nvSpPr>
        <p:spPr>
          <a:xfrm>
            <a:off x="1972375" y="2413795"/>
            <a:ext cx="8409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dirty="0"/>
          </a:p>
          <a:p>
            <a:pPr algn="ctr"/>
            <a:endParaRPr lang="en-US" sz="36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EF9A6C-3FE5-8C4E-8048-69CCF5D5CCAC}"/>
              </a:ext>
            </a:extLst>
          </p:cNvPr>
          <p:cNvSpPr/>
          <p:nvPr/>
        </p:nvSpPr>
        <p:spPr>
          <a:xfrm>
            <a:off x="1556884" y="2885734"/>
            <a:ext cx="928837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BUILD THE CREATIVE ASSIGNMENT BASED ON 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THE INITIAL </a:t>
            </a:r>
            <a:r>
              <a:rPr lang="en-US" sz="3600" u="sng" dirty="0"/>
              <a:t>BRAINSTORMING IDEAS </a:t>
            </a:r>
          </a:p>
          <a:p>
            <a:pPr algn="ctr"/>
            <a:r>
              <a:rPr lang="en-US" sz="3600" b="1" i="1" dirty="0"/>
              <a:t>COMBINED WITH </a:t>
            </a:r>
          </a:p>
          <a:p>
            <a:pPr algn="ctr"/>
            <a:r>
              <a:rPr lang="en-US" sz="3600" dirty="0"/>
              <a:t>THE SELECTIVE HIGH-QUALITY WORK </a:t>
            </a:r>
            <a:r>
              <a:rPr lang="en-US" sz="3600" u="sng" dirty="0"/>
              <a:t>PRESENTATION</a:t>
            </a:r>
          </a:p>
          <a:p>
            <a:pPr algn="ctr"/>
            <a:endParaRPr lang="en-US" sz="3600" dirty="0"/>
          </a:p>
          <a:p>
            <a:pPr algn="ctr"/>
            <a:r>
              <a:rPr lang="en-US" sz="3600" b="1" dirty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14445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2897-4267-7147-A9CA-5DF86FB7D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24"/>
            <a:ext cx="10515600" cy="1325563"/>
          </a:xfrm>
        </p:spPr>
        <p:txBody>
          <a:bodyPr/>
          <a:lstStyle/>
          <a:p>
            <a:pPr algn="ctr"/>
            <a:r>
              <a:rPr lang="en-US" b="1" spc="300" dirty="0">
                <a:solidFill>
                  <a:schemeClr val="accent1"/>
                </a:solidFill>
              </a:rPr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DE50B-9D77-4D4D-805D-1415558FD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2487"/>
            <a:ext cx="10515600" cy="508050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b="1" dirty="0"/>
              <a:t>ASSIGNMENT: </a:t>
            </a:r>
            <a:r>
              <a:rPr lang="en-US" dirty="0"/>
              <a:t>A NARRATIVE WALK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PROJECT DESCRIPTION: </a:t>
            </a:r>
          </a:p>
          <a:p>
            <a:r>
              <a:rPr lang="en-US" dirty="0"/>
              <a:t>CHOOSE A LOCATION WHERE YOU WILL BE WALKING AND RECORDING YOURSELF WHILE SPEAKING ABOUT A TOPIC OF RELEVANCE TO YOU. </a:t>
            </a:r>
          </a:p>
          <a:p>
            <a:r>
              <a:rPr lang="en-US" dirty="0"/>
              <a:t>RELEVANCE CAN BE FROM A PERSONAL, SOCIAL, OR HISTORIC PERSPECTIVE. </a:t>
            </a:r>
          </a:p>
          <a:p>
            <a:r>
              <a:rPr lang="en-US" dirty="0"/>
              <a:t>INCLUDE PRINTED PHOTOGRAPHS INSTRUCTING YOUR LISTENERS TO REFERENCE AT VARIOUS MOMENTS IN THE AUDIO STORY.</a:t>
            </a:r>
          </a:p>
          <a:p>
            <a:r>
              <a:rPr lang="en-US" dirty="0"/>
              <a:t>RETRACE YOUR STEPS AND CREATE A MAP FOR YOUR LISTENERS</a:t>
            </a:r>
          </a:p>
          <a:p>
            <a:r>
              <a:rPr lang="en-US" dirty="0"/>
              <a:t>THE PROJECT WILL BE NARRATED BY THE STUDENT, THEN EACH STUDENT WILL BECOME A LISTENER OF ANOTHER STUDENT’S PROJECTS.  </a:t>
            </a:r>
          </a:p>
          <a:p>
            <a:r>
              <a:rPr lang="en-US" dirty="0"/>
              <a:t>THE NARRATOR BECOME THE LISTENER</a:t>
            </a:r>
          </a:p>
          <a:p>
            <a:r>
              <a:rPr lang="en-US" dirty="0"/>
              <a:t>CONCEPTUAL EXPERIENCE: WALKING IN EACH OTHER’S SHOES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462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904D50-F94F-B44C-8EDD-F1CE8B498BBE}"/>
              </a:ext>
            </a:extLst>
          </p:cNvPr>
          <p:cNvSpPr txBox="1"/>
          <p:nvPr/>
        </p:nvSpPr>
        <p:spPr>
          <a:xfrm>
            <a:off x="5212966" y="-617803"/>
            <a:ext cx="1928093" cy="4555093"/>
          </a:xfrm>
          <a:prstGeom prst="rect">
            <a:avLst/>
          </a:prstGeom>
          <a:noFill/>
        </p:spPr>
        <p:txBody>
          <a:bodyPr vert="horz" wrap="none" tIns="914400" bIns="914400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spc="300" dirty="0">
                <a:solidFill>
                  <a:schemeClr val="accent1"/>
                </a:solidFill>
              </a:rPr>
              <a:t>STEP 5</a:t>
            </a:r>
          </a:p>
          <a:p>
            <a:pPr algn="ctr"/>
            <a:endParaRPr lang="en-US" sz="4400" spc="300" dirty="0"/>
          </a:p>
          <a:p>
            <a:pPr algn="ctr"/>
            <a:endParaRPr lang="en-US" sz="4400" spc="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852F41-233B-674A-870A-4A450ED82A7A}"/>
              </a:ext>
            </a:extLst>
          </p:cNvPr>
          <p:cNvSpPr txBox="1"/>
          <p:nvPr/>
        </p:nvSpPr>
        <p:spPr>
          <a:xfrm>
            <a:off x="851827" y="1931627"/>
            <a:ext cx="1065036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THE RESULTS: 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STUDENTS THINKING CREATIVELY </a:t>
            </a:r>
          </a:p>
          <a:p>
            <a:pPr algn="ctr"/>
            <a:endParaRPr lang="en-US" sz="3600" b="1" dirty="0">
              <a:solidFill>
                <a:srgbClr val="00B050"/>
              </a:solidFill>
            </a:endParaRP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 </a:t>
            </a:r>
            <a:endParaRPr lang="en-US" sz="3600" dirty="0"/>
          </a:p>
          <a:p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AA140D-E663-044E-846D-9D8FAEE584F9}"/>
              </a:ext>
            </a:extLst>
          </p:cNvPr>
          <p:cNvSpPr/>
          <p:nvPr/>
        </p:nvSpPr>
        <p:spPr>
          <a:xfrm>
            <a:off x="1972375" y="2413795"/>
            <a:ext cx="8409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dirty="0"/>
          </a:p>
          <a:p>
            <a:pPr algn="ctr"/>
            <a:endParaRPr lang="en-US" sz="36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EF9A6C-3FE5-8C4E-8048-69CCF5D5CCAC}"/>
              </a:ext>
            </a:extLst>
          </p:cNvPr>
          <p:cNvSpPr/>
          <p:nvPr/>
        </p:nvSpPr>
        <p:spPr>
          <a:xfrm>
            <a:off x="381801" y="2613873"/>
            <a:ext cx="115904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chemeClr val="accent6"/>
              </a:solidFill>
            </a:endParaRPr>
          </a:p>
          <a:p>
            <a:pPr algn="ctr"/>
            <a:r>
              <a:rPr lang="en-US" sz="3600" b="1" dirty="0"/>
              <a:t>STUDENT PRESENTATIONS</a:t>
            </a:r>
          </a:p>
          <a:p>
            <a:pPr algn="ctr"/>
            <a:endParaRPr lang="en-US" sz="3600" b="1" dirty="0"/>
          </a:p>
          <a:p>
            <a:pPr algn="ctr"/>
            <a:endParaRPr lang="en-US" sz="2400" b="1" dirty="0"/>
          </a:p>
          <a:p>
            <a:endParaRPr lang="en-US" dirty="0"/>
          </a:p>
        </p:txBody>
      </p:sp>
      <p:pic>
        <p:nvPicPr>
          <p:cNvPr id="5" name="Gabriel_Siguenza_Lucid_Dream.mp3">
            <a:hlinkClick r:id="" action="ppaction://media"/>
            <a:extLst>
              <a:ext uri="{FF2B5EF4-FFF2-40B4-BE49-F238E27FC236}">
                <a16:creationId xmlns:a16="http://schemas.microsoft.com/office/drawing/2014/main" id="{8685C9A3-7B52-EE42-81C0-F3BACA23E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0611" y="4259249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D2F955-D811-C845-B43E-C88295FE356C}"/>
              </a:ext>
            </a:extLst>
          </p:cNvPr>
          <p:cNvSpPr txBox="1"/>
          <p:nvPr/>
        </p:nvSpPr>
        <p:spPr>
          <a:xfrm>
            <a:off x="2653290" y="6025055"/>
            <a:ext cx="7047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Gabriel Siguenza, Lucid Dream, 2018 Audio Work 08:45</a:t>
            </a:r>
          </a:p>
        </p:txBody>
      </p:sp>
    </p:spTree>
    <p:extLst>
      <p:ext uri="{BB962C8B-B14F-4D97-AF65-F5344CB8AC3E}">
        <p14:creationId xmlns:p14="http://schemas.microsoft.com/office/powerpoint/2010/main" val="293390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DA6C74-4462-1946-A2F2-12ACCCF9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189" y="-85726"/>
            <a:ext cx="12416589" cy="698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36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5D74B2-CE7B-D445-A5B6-359E8D8C0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6806"/>
            <a:ext cx="12392525" cy="92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68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904D50-F94F-B44C-8EDD-F1CE8B498BBE}"/>
              </a:ext>
            </a:extLst>
          </p:cNvPr>
          <p:cNvSpPr txBox="1"/>
          <p:nvPr/>
        </p:nvSpPr>
        <p:spPr>
          <a:xfrm>
            <a:off x="5212966" y="-184666"/>
            <a:ext cx="1928093" cy="4555093"/>
          </a:xfrm>
          <a:prstGeom prst="rect">
            <a:avLst/>
          </a:prstGeom>
          <a:noFill/>
        </p:spPr>
        <p:txBody>
          <a:bodyPr vert="horz" wrap="none" tIns="914400" bIns="914400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spc="300" dirty="0">
                <a:solidFill>
                  <a:schemeClr val="accent1"/>
                </a:solidFill>
              </a:rPr>
              <a:t>STEP 1</a:t>
            </a:r>
          </a:p>
          <a:p>
            <a:pPr algn="ctr"/>
            <a:endParaRPr lang="en-US" sz="4400" spc="300" dirty="0"/>
          </a:p>
          <a:p>
            <a:pPr algn="ctr"/>
            <a:endParaRPr lang="en-US" sz="4400" spc="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852F41-233B-674A-870A-4A450ED82A7A}"/>
              </a:ext>
            </a:extLst>
          </p:cNvPr>
          <p:cNvSpPr txBox="1"/>
          <p:nvPr/>
        </p:nvSpPr>
        <p:spPr>
          <a:xfrm>
            <a:off x="851828" y="2508379"/>
            <a:ext cx="106503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BRAINSTORMING</a:t>
            </a:r>
          </a:p>
          <a:p>
            <a:pPr algn="ctr"/>
            <a:r>
              <a:rPr lang="en-US" sz="3600" dirty="0"/>
              <a:t>MAKE A LIST OF </a:t>
            </a:r>
          </a:p>
          <a:p>
            <a:pPr algn="ctr"/>
            <a:r>
              <a:rPr lang="en-US" sz="3600" b="1" i="1" dirty="0"/>
              <a:t>OUT OF THE BOX  - NEW VISION IDEAS</a:t>
            </a:r>
          </a:p>
          <a:p>
            <a:pPr algn="ctr"/>
            <a:r>
              <a:rPr lang="en-US" sz="3600" dirty="0"/>
              <a:t>FOR AN ASSIGNMENT IN YOUR </a:t>
            </a:r>
            <a:r>
              <a:rPr lang="en-US" sz="3600" u="sng" dirty="0"/>
              <a:t>DISCIPLINE </a:t>
            </a:r>
            <a:r>
              <a:rPr lang="en-US" sz="3600" dirty="0"/>
              <a:t>TO TEACH A </a:t>
            </a:r>
            <a:r>
              <a:rPr lang="en-US" sz="3600" u="sng" dirty="0"/>
              <a:t>PARTICULAR SUBJECT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9046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23B2CD-9B8D-D143-BCEA-46D393A4A0EA}"/>
              </a:ext>
            </a:extLst>
          </p:cNvPr>
          <p:cNvSpPr txBox="1"/>
          <p:nvPr/>
        </p:nvSpPr>
        <p:spPr>
          <a:xfrm>
            <a:off x="2997653" y="831272"/>
            <a:ext cx="6911571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pc="300" dirty="0">
                <a:solidFill>
                  <a:schemeClr val="accent1"/>
                </a:solidFill>
              </a:rPr>
              <a:t>STEP 1 </a:t>
            </a:r>
          </a:p>
          <a:p>
            <a:pPr algn="ctr"/>
            <a:r>
              <a:rPr lang="en-US" sz="3600" spc="300" dirty="0">
                <a:solidFill>
                  <a:schemeClr val="accent6"/>
                </a:solidFill>
              </a:rPr>
              <a:t>BRAINSTORMING</a:t>
            </a:r>
          </a:p>
          <a:p>
            <a:pPr algn="ctr"/>
            <a:r>
              <a:rPr lang="en-US" sz="3600" spc="300" dirty="0">
                <a:solidFill>
                  <a:schemeClr val="accent1"/>
                </a:solidFill>
              </a:rPr>
              <a:t>STEP 2</a:t>
            </a:r>
          </a:p>
          <a:p>
            <a:pPr algn="ctr"/>
            <a:r>
              <a:rPr lang="en-US" sz="3600" spc="300" dirty="0">
                <a:solidFill>
                  <a:schemeClr val="accent6"/>
                </a:solidFill>
              </a:rPr>
              <a:t>PRESENTATION</a:t>
            </a:r>
          </a:p>
          <a:p>
            <a:pPr algn="ctr"/>
            <a:r>
              <a:rPr lang="en-US" sz="3600" spc="300" dirty="0">
                <a:solidFill>
                  <a:schemeClr val="accent1"/>
                </a:solidFill>
              </a:rPr>
              <a:t>STEP 3</a:t>
            </a:r>
          </a:p>
          <a:p>
            <a:pPr algn="ctr"/>
            <a:r>
              <a:rPr lang="en-US" sz="3600" spc="300" dirty="0">
                <a:solidFill>
                  <a:schemeClr val="accent6"/>
                </a:solidFill>
              </a:rPr>
              <a:t>GROUP ACTIVITY</a:t>
            </a:r>
          </a:p>
          <a:p>
            <a:pPr algn="ctr"/>
            <a:r>
              <a:rPr lang="en-US" sz="3600" spc="300" dirty="0">
                <a:solidFill>
                  <a:schemeClr val="accent1"/>
                </a:solidFill>
              </a:rPr>
              <a:t>STEP 4 </a:t>
            </a:r>
          </a:p>
          <a:p>
            <a:pPr algn="ctr"/>
            <a:r>
              <a:rPr lang="en-US" sz="3600" spc="300" dirty="0">
                <a:solidFill>
                  <a:schemeClr val="accent6"/>
                </a:solidFill>
              </a:rPr>
              <a:t>CREATIVE ASSIGNMENT</a:t>
            </a:r>
          </a:p>
          <a:p>
            <a:pPr algn="ctr"/>
            <a:r>
              <a:rPr lang="en-US" sz="3600" spc="300" dirty="0">
                <a:solidFill>
                  <a:schemeClr val="accent1"/>
                </a:solidFill>
              </a:rPr>
              <a:t>STEP 5</a:t>
            </a:r>
          </a:p>
          <a:p>
            <a:pPr algn="ctr"/>
            <a:r>
              <a:rPr lang="en-US" sz="3600" spc="300" dirty="0">
                <a:solidFill>
                  <a:schemeClr val="accent6"/>
                </a:solidFill>
              </a:rPr>
              <a:t>STUDENT CREATIVE THINKING </a:t>
            </a:r>
          </a:p>
        </p:txBody>
      </p:sp>
    </p:spTree>
    <p:extLst>
      <p:ext uri="{BB962C8B-B14F-4D97-AF65-F5344CB8AC3E}">
        <p14:creationId xmlns:p14="http://schemas.microsoft.com/office/powerpoint/2010/main" val="3792321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2897-4267-7147-A9CA-5DF86FB7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spc="300" dirty="0">
                <a:solidFill>
                  <a:schemeClr val="accent1"/>
                </a:solidFill>
              </a:rPr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DE50B-9D77-4D4D-805D-1415558FD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/>
              <a:t>DICIPLINE: </a:t>
            </a:r>
            <a:r>
              <a:rPr lang="en-US" dirty="0"/>
              <a:t>DIGITAL MEDIA FOR THE VISUAL ARTIST</a:t>
            </a:r>
          </a:p>
          <a:p>
            <a:pPr marL="0" indent="0" algn="ctr">
              <a:buNone/>
            </a:pPr>
            <a:r>
              <a:rPr lang="en-US" b="1" dirty="0"/>
              <a:t>SUBJECT: </a:t>
            </a:r>
            <a:r>
              <a:rPr lang="en-US" dirty="0"/>
              <a:t>AUDIO ART</a:t>
            </a:r>
          </a:p>
          <a:p>
            <a:pPr marL="0" indent="0" algn="ctr">
              <a:buNone/>
            </a:pPr>
            <a:r>
              <a:rPr lang="en-US" b="1" dirty="0"/>
              <a:t>RELEVANT EXAMPLES: </a:t>
            </a:r>
            <a:r>
              <a:rPr lang="en-US" dirty="0"/>
              <a:t>AUDIO ARTISTS’ PROJECTS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chemeClr val="accent6"/>
                </a:solidFill>
              </a:rPr>
              <a:t>CREATIVE ASSIGNMENT BRAINSTORMING IDEAS:</a:t>
            </a:r>
          </a:p>
          <a:p>
            <a:pPr marL="0" indent="0" algn="ctr">
              <a:buNone/>
            </a:pPr>
            <a:endParaRPr lang="en-US" b="1" dirty="0">
              <a:solidFill>
                <a:schemeClr val="accent6"/>
              </a:solidFill>
            </a:endParaRPr>
          </a:p>
          <a:p>
            <a:pPr algn="ctr"/>
            <a:r>
              <a:rPr lang="en-US" i="1" dirty="0"/>
              <a:t>EXPERIENCING SPACE, TIME, &amp; EXPERIENCE THROUGH SOUND</a:t>
            </a:r>
          </a:p>
          <a:p>
            <a:pPr algn="ctr"/>
            <a:r>
              <a:rPr lang="en-US" i="1" dirty="0"/>
              <a:t>COMBINING STORY TELLING AND WALKING</a:t>
            </a:r>
          </a:p>
          <a:p>
            <a:pPr algn="ctr"/>
            <a:r>
              <a:rPr lang="en-US" i="1" dirty="0"/>
              <a:t>TALKING WHILE WALKING</a:t>
            </a:r>
          </a:p>
          <a:p>
            <a:pPr algn="ctr"/>
            <a:r>
              <a:rPr lang="en-US" i="1" dirty="0"/>
              <a:t>LISTENING WHILE WALKING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891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904D50-F94F-B44C-8EDD-F1CE8B498BBE}"/>
              </a:ext>
            </a:extLst>
          </p:cNvPr>
          <p:cNvSpPr txBox="1"/>
          <p:nvPr/>
        </p:nvSpPr>
        <p:spPr>
          <a:xfrm>
            <a:off x="5212966" y="-617803"/>
            <a:ext cx="1928093" cy="4555093"/>
          </a:xfrm>
          <a:prstGeom prst="rect">
            <a:avLst/>
          </a:prstGeom>
          <a:noFill/>
        </p:spPr>
        <p:txBody>
          <a:bodyPr vert="horz" wrap="none" tIns="914400" bIns="914400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spc="300" dirty="0">
                <a:solidFill>
                  <a:schemeClr val="accent1"/>
                </a:solidFill>
              </a:rPr>
              <a:t>STEP 2</a:t>
            </a:r>
          </a:p>
          <a:p>
            <a:pPr algn="ctr"/>
            <a:endParaRPr lang="en-US" sz="4400" spc="300" dirty="0"/>
          </a:p>
          <a:p>
            <a:pPr algn="ctr"/>
            <a:endParaRPr lang="en-US" sz="4400" spc="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852F41-233B-674A-870A-4A450ED82A7A}"/>
              </a:ext>
            </a:extLst>
          </p:cNvPr>
          <p:cNvSpPr txBox="1"/>
          <p:nvPr/>
        </p:nvSpPr>
        <p:spPr>
          <a:xfrm>
            <a:off x="851828" y="1659743"/>
            <a:ext cx="106503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PRESENTATION</a:t>
            </a:r>
          </a:p>
          <a:p>
            <a:pPr algn="ctr"/>
            <a:r>
              <a:rPr lang="en-US" sz="3600" dirty="0"/>
              <a:t>BUILD A RELEVANT PRESENTATION OF</a:t>
            </a:r>
          </a:p>
          <a:p>
            <a:pPr algn="ctr"/>
            <a:r>
              <a:rPr lang="en-US" sz="3600" dirty="0"/>
              <a:t> </a:t>
            </a:r>
            <a:r>
              <a:rPr lang="en-US" sz="3600" b="1" i="1" dirty="0"/>
              <a:t>HIGH QUALITY WORK</a:t>
            </a:r>
          </a:p>
          <a:p>
            <a:pPr algn="ctr"/>
            <a:r>
              <a:rPr lang="en-US" sz="3600" b="1" dirty="0"/>
              <a:t> </a:t>
            </a:r>
            <a:r>
              <a:rPr lang="en-US" sz="3600" dirty="0"/>
              <a:t>IN YOUR DISCIPLINE TO GIVE STUDENTS A </a:t>
            </a:r>
          </a:p>
          <a:p>
            <a:pPr algn="ctr"/>
            <a:r>
              <a:rPr lang="en-US" sz="3600" b="1" i="1" dirty="0"/>
              <a:t>CONTEXT </a:t>
            </a:r>
          </a:p>
          <a:p>
            <a:pPr algn="ctr"/>
            <a:r>
              <a:rPr lang="en-US" sz="3600" dirty="0"/>
              <a:t>PRIOR TO THE ASSIGNMENT WHICH CAN BE REFERENCED AS AN EXAMPLE TOWARD THEIR OWN INTERPRETIVE AND CREATIVE RESULTS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55966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2667" y="863222"/>
            <a:ext cx="3603585" cy="1991227"/>
          </a:xfrm>
        </p:spPr>
        <p:txBody>
          <a:bodyPr/>
          <a:lstStyle/>
          <a:p>
            <a:r>
              <a:rPr lang="en-US" dirty="0"/>
              <a:t>Janet Cardiff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4555" y="3023906"/>
            <a:ext cx="3603585" cy="863469"/>
          </a:xfrm>
        </p:spPr>
        <p:txBody>
          <a:bodyPr>
            <a:normAutofit/>
          </a:bodyPr>
          <a:lstStyle/>
          <a:p>
            <a:r>
              <a:rPr lang="en-US" dirty="0"/>
              <a:t>Sound, Performance, Language, </a:t>
            </a:r>
            <a:r>
              <a:rPr lang="en-US"/>
              <a:t>Visual Imagery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767" y="1192891"/>
            <a:ext cx="5571593" cy="4525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8332" y="3887375"/>
            <a:ext cx="33798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Janet Cardiff is a Canadian artist who works chiefly with sound and sound installations; especially a form she calls audio walks. She works in collaboration with her husband and partner George Bures Miller. Cardiff and Miller currently live and work in British Columbia, Canada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16153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8667" y="2974694"/>
            <a:ext cx="5080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/>
              </a:rPr>
              <a:t>Janet Cardiff: Her Long Black Hair Audio Walk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(10:18)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092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2A1814-3984-BD40-B300-60860B8F4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231" y="-1764"/>
            <a:ext cx="8307673" cy="685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79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7772F8-F39A-B143-8175-B2DEC7F8F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27" y="0"/>
            <a:ext cx="10194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35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73E0EA-7E6A-4440-8F2D-471A23326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790" y="86249"/>
            <a:ext cx="9635694" cy="67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45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469</Words>
  <Application>Microsoft Office PowerPoint</Application>
  <PresentationFormat>Widescreen</PresentationFormat>
  <Paragraphs>90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EXAMPLE</vt:lpstr>
      <vt:lpstr>PowerPoint Presentation</vt:lpstr>
      <vt:lpstr>Janet Cardiff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Laurie Anderson</vt:lpstr>
      <vt:lpstr>PowerPoint Presentation</vt:lpstr>
      <vt:lpstr>PowerPoint Presentation</vt:lpstr>
      <vt:lpstr>PowerPoint Presentation</vt:lpstr>
      <vt:lpstr>EXAMPLE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Lamia Khorshid</dc:creator>
  <cp:lastModifiedBy>Leslie Wisdom</cp:lastModifiedBy>
  <cp:revision>17</cp:revision>
  <dcterms:created xsi:type="dcterms:W3CDTF">2019-05-02T23:35:50Z</dcterms:created>
  <dcterms:modified xsi:type="dcterms:W3CDTF">2019-05-21T17:21:16Z</dcterms:modified>
</cp:coreProperties>
</file>