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2" r:id="rId1"/>
  </p:sldMasterIdLst>
  <p:notesMasterIdLst>
    <p:notesMasterId r:id="rId23"/>
  </p:notesMasterIdLst>
  <p:handoutMasterIdLst>
    <p:handoutMasterId r:id="rId24"/>
  </p:handoutMasterIdLst>
  <p:sldIdLst>
    <p:sldId id="299" r:id="rId2"/>
    <p:sldId id="258" r:id="rId3"/>
    <p:sldId id="300" r:id="rId4"/>
    <p:sldId id="257" r:id="rId5"/>
    <p:sldId id="279" r:id="rId6"/>
    <p:sldId id="386" r:id="rId7"/>
    <p:sldId id="387" r:id="rId8"/>
    <p:sldId id="294" r:id="rId9"/>
    <p:sldId id="284" r:id="rId10"/>
    <p:sldId id="288" r:id="rId11"/>
    <p:sldId id="283" r:id="rId12"/>
    <p:sldId id="290" r:id="rId13"/>
    <p:sldId id="296" r:id="rId14"/>
    <p:sldId id="297" r:id="rId15"/>
    <p:sldId id="393" r:id="rId16"/>
    <p:sldId id="298" r:id="rId17"/>
    <p:sldId id="291" r:id="rId18"/>
    <p:sldId id="292" r:id="rId19"/>
    <p:sldId id="293" r:id="rId20"/>
    <p:sldId id="394" r:id="rId21"/>
    <p:sldId id="3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64" autoAdjust="0"/>
    <p:restoredTop sz="85495" autoAdjust="0"/>
  </p:normalViewPr>
  <p:slideViewPr>
    <p:cSldViewPr snapToGrid="0">
      <p:cViewPr varScale="1">
        <p:scale>
          <a:sx n="66" d="100"/>
          <a:sy n="66" d="100"/>
        </p:scale>
        <p:origin x="1146" y="60"/>
      </p:cViewPr>
      <p:guideLst>
        <p:guide orient="horz" pos="2160"/>
        <p:guide pos="3840"/>
      </p:guideLst>
    </p:cSldViewPr>
  </p:slideViewPr>
  <p:outlineViewPr>
    <p:cViewPr>
      <p:scale>
        <a:sx n="33" d="100"/>
        <a:sy n="33" d="100"/>
      </p:scale>
      <p:origin x="0" y="-14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F868B-4313-4C92-BDA2-364FDEEE130F}" type="datetimeFigureOut">
              <a:rPr lang="en-US" smtClean="0"/>
              <a:pPr/>
              <a:t>5/14/2019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DAB34-FB9C-42BE-9B3F-DD93AD1728D1}" type="slidenum">
              <a:rPr lang="en-US" smtClean="0"/>
              <a:pPr/>
              <a:t>‹#›</a:t>
            </a:fld>
            <a:endParaRPr lang="en-US" dirty="0"/>
          </a:p>
        </p:txBody>
      </p:sp>
    </p:spTree>
    <p:extLst>
      <p:ext uri="{BB962C8B-B14F-4D97-AF65-F5344CB8AC3E}">
        <p14:creationId xmlns:p14="http://schemas.microsoft.com/office/powerpoint/2010/main" val="203883572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D2937-62B3-4D2F-8D89-0536FE2B1DAB}" type="datetimeFigureOut">
              <a:rPr lang="en-US" smtClean="0"/>
              <a:pPr/>
              <a:t>5/14/2019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FDB7A-952C-418B-B3BF-4D94AB940FD4}" type="slidenum">
              <a:rPr lang="en-US" smtClean="0"/>
              <a:pPr/>
              <a:t>‹#›</a:t>
            </a:fld>
            <a:endParaRPr lang="en-US" dirty="0"/>
          </a:p>
        </p:txBody>
      </p:sp>
    </p:spTree>
    <p:extLst>
      <p:ext uri="{BB962C8B-B14F-4D97-AF65-F5344CB8AC3E}">
        <p14:creationId xmlns:p14="http://schemas.microsoft.com/office/powerpoint/2010/main" val="969917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students the first two points in bold are two</a:t>
            </a:r>
            <a:r>
              <a:rPr lang="en-US" baseline="0" dirty="0"/>
              <a:t> of the four primary traits of Digital Fluency that will be the focus of this lesson.</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2088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video to ensure students</a:t>
            </a:r>
            <a:r>
              <a:rPr lang="en-US" baseline="0" dirty="0"/>
              <a:t> understand what LinkedIn is and its value to them as students. The video is imbedded in the slide but can also be accessed here: https://youtu.be/YWp6AN00D_c</a:t>
            </a:r>
          </a:p>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02859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a:t>
            </a:r>
            <a:r>
              <a:rPr lang="en-US" baseline="0" dirty="0"/>
              <a:t> resource The Student’s Guide to LinkedIn produced by LinkedIn.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26243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is embedded in slide but can also be accessed here https://www.youtube.com/watch?v=B8WZxYFaSmI</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54842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Give students the accompanying handouts “Students Guide to LinkedIn” and “Building a Great Student Profile”. </a:t>
            </a:r>
            <a:r>
              <a:rPr lang="en-US" dirty="0"/>
              <a:t>Pull up the Students Jobs 101 page to show learners the resources available to help them use </a:t>
            </a:r>
            <a:r>
              <a:rPr lang="en-US" baseline="0" dirty="0"/>
              <a:t>LinkedIn. Reference the LinkedIn Students app they can download for free to get personalized recommendations on reading material, companies to follow, careers to research and jobs to consider all based on their education. Lastly, pull up the LinkedIn in Higher Education website to show students the additional resources to help them use LinkedIn and build a profile. There are tons of great videos they can watch. </a:t>
            </a:r>
          </a:p>
          <a:p>
            <a:endParaRPr lang="en-US" baseline="0" dirty="0"/>
          </a:p>
          <a:p>
            <a:r>
              <a:rPr lang="en-US" baseline="0" dirty="0"/>
              <a:t>Note- LinkedIn also provides resources for higher education professionals https://university.linkedin.com/higher-ed-professionals. Tools include tip sheets and videos on topics such as conducting profile reviews with students, using university pages, and marketing materials for campus use.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2050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9133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2026EB36-E56D-E84A-86F8-B939939DF0BC}" type="slidenum">
              <a:rPr lang="en-US" smtClean="0"/>
              <a:t>20</a:t>
            </a:fld>
            <a:endParaRPr lang="en-US"/>
          </a:p>
        </p:txBody>
      </p:sp>
    </p:spTree>
    <p:extLst>
      <p:ext uri="{BB962C8B-B14F-4D97-AF65-F5344CB8AC3E}">
        <p14:creationId xmlns:p14="http://schemas.microsoft.com/office/powerpoint/2010/main" val="271515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videos are hyperlinked on the </a:t>
            </a:r>
            <a:r>
              <a:rPr lang="en-US" dirty="0" err="1"/>
              <a:t>NWoW</a:t>
            </a:r>
            <a:r>
              <a:rPr lang="en-US" dirty="0"/>
              <a:t>-LinkedIn Crosswalk document, which can be found under the College section at</a:t>
            </a:r>
            <a:r>
              <a:rPr lang="en-US" baseline="0" dirty="0"/>
              <a:t> </a:t>
            </a:r>
            <a:r>
              <a:rPr lang="en-US" baseline="0" dirty="0" err="1"/>
              <a:t>www.newworldofwork.org</a:t>
            </a:r>
            <a:r>
              <a:rPr lang="en-US" baseline="0" dirty="0"/>
              <a:t>. The Crosswalk also provides suggestions for funding to access the videos.</a:t>
            </a:r>
            <a:endParaRPr lang="en-US" dirty="0"/>
          </a:p>
        </p:txBody>
      </p:sp>
      <p:sp>
        <p:nvSpPr>
          <p:cNvPr id="4" name="Slide Number Placeholder 3"/>
          <p:cNvSpPr>
            <a:spLocks noGrp="1"/>
          </p:cNvSpPr>
          <p:nvPr>
            <p:ph type="sldNum" sz="quarter" idx="10"/>
          </p:nvPr>
        </p:nvSpPr>
        <p:spPr/>
        <p:txBody>
          <a:bodyPr/>
          <a:lstStyle/>
          <a:p>
            <a:fld id="{3A3EB832-3C5A-4B27-B9FD-B452F4341BF4}" type="slidenum">
              <a:rPr lang="en-US" smtClean="0"/>
              <a:pPr/>
              <a:t>21</a:t>
            </a:fld>
            <a:endParaRPr lang="en-US"/>
          </a:p>
        </p:txBody>
      </p:sp>
    </p:spTree>
    <p:extLst>
      <p:ext uri="{BB962C8B-B14F-4D97-AF65-F5344CB8AC3E}">
        <p14:creationId xmlns:p14="http://schemas.microsoft.com/office/powerpoint/2010/main" val="383899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2088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Video is</a:t>
            </a:r>
            <a:r>
              <a:rPr lang="en-US" baseline="0" dirty="0"/>
              <a:t> hyperlinked on image but can also be accessed here </a:t>
            </a:r>
            <a:r>
              <a:rPr lang="en-US" dirty="0"/>
              <a:t>https://youtu.be/PWa8-43kE-Q</a:t>
            </a:r>
          </a:p>
          <a:p>
            <a:r>
              <a:rPr lang="en-US" dirty="0"/>
              <a:t>Video</a:t>
            </a:r>
            <a:r>
              <a:rPr lang="en-US" baseline="0" dirty="0"/>
              <a:t> is 7</a:t>
            </a:r>
            <a:r>
              <a:rPr lang="en-US" baseline="30000" dirty="0"/>
              <a:t>th</a:t>
            </a:r>
            <a:r>
              <a:rPr lang="en-US" baseline="0" dirty="0"/>
              <a:t> version of the Social Media Revolution Series by Erik Qualman. </a:t>
            </a:r>
          </a:p>
          <a:p>
            <a:r>
              <a:rPr lang="en-US" baseline="0" dirty="0"/>
              <a:t>Advances in technology and global connections give way to new forms of social media and their use to connect us in our personal and professional lives. The use of social media is no longer optional, but required to stay connected in our global community. Now we must determine how we will use technology and social media appropriately. Advances in technology and the growing use of platforms and social media allow us to create online reputations that will help us be successful in the new world of work.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2088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a:t>
            </a:r>
            <a:r>
              <a:rPr lang="en-US" baseline="0" dirty="0"/>
              <a:t> and social media are becoming increasingly important in our hyper-connected world, and as more digital natives enter the workforce, this is especially true in the job search. You can use social media to build an online presence by sharing your background, demonstrating your experience, and showing your personality. </a:t>
            </a:r>
            <a:r>
              <a:rPr lang="en-US" dirty="0"/>
              <a:t>Your</a:t>
            </a:r>
            <a:r>
              <a:rPr lang="en-US" baseline="0" dirty="0"/>
              <a:t> online presence conveys who you are to the world, both personally and professionally. Remember, what you share online is available for all to see, even prospective employers. Employers do search candidates online, and your online presence could be the difference between getting the job and being eliminated for consideration. </a:t>
            </a:r>
          </a:p>
          <a:p>
            <a:r>
              <a:rPr lang="en-US" baseline="0" dirty="0"/>
              <a:t>Your online presence includes social media, even personal platforms such as Instagram, Facebook and Twitter are open game for employers. Be mindful of what you post, and think through how it might reflect on you before you post. </a:t>
            </a:r>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Social media can also be used as a job search tool because many companies are using social media to brand their company culture. Social media is a great tool to use when researching a company. This gives job seekers the opportunity to research company culture, identify trends and hot topics in the industry, identify management changes, and connect with professionals in the organization.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7982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NWoW Digital Fluency “What Not</a:t>
            </a:r>
            <a:r>
              <a:rPr lang="en-US" baseline="0" dirty="0"/>
              <a:t> to Do” Video. Video is hyperlinked on the image and can also be accessed here https://www.youtube.com/watch?v=nujXijLKDoY</a:t>
            </a:r>
          </a:p>
          <a:p>
            <a:endParaRPr lang="en-US" baseline="0" dirty="0"/>
          </a:p>
          <a:p>
            <a:r>
              <a:rPr lang="en-US" baseline="0" dirty="0"/>
              <a:t>Point out to students these are exaggerated, but often times people make basic mistakes on social media that negatively influence how others see their abilities and skills. On the next slide, focus on positive examples of how individuals have successfully used social media in professional promotion. </a:t>
            </a:r>
          </a:p>
          <a:p>
            <a:endParaRPr lang="en-US" baseline="0" dirty="0"/>
          </a:p>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65728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we are</a:t>
            </a:r>
            <a:r>
              <a:rPr lang="en-US" baseline="0" dirty="0"/>
              <a:t> aware of our online presence and we create and maintain a professional online presence that will impress. Ask students to use their mobile device, or share if they do not have one, to Google their name and see what they find. Have a class discussion on what they find. Let them know that if they found content that could be considered inappropriate by a recruiter, you will discuss tips on “cleaning up the digital dirt.” Also tell the class you will discuss strategies on using social media positively and ways they can strengthen their online reputation.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3523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Tell</a:t>
            </a:r>
            <a:r>
              <a:rPr lang="en-US" sz="1200" kern="1200" baseline="0" dirty="0">
                <a:solidFill>
                  <a:schemeClr val="tx1"/>
                </a:solidFill>
                <a:effectLst/>
                <a:latin typeface="+mn-lt"/>
                <a:ea typeface="+mn-ea"/>
                <a:cs typeface="+mn-cs"/>
              </a:rPr>
              <a:t> students to i</a:t>
            </a:r>
            <a:r>
              <a:rPr lang="en-US" sz="1200" kern="1200" dirty="0">
                <a:solidFill>
                  <a:schemeClr val="tx1"/>
                </a:solidFill>
                <a:effectLst/>
                <a:latin typeface="+mn-lt"/>
                <a:ea typeface="+mn-ea"/>
                <a:cs typeface="+mn-cs"/>
              </a:rPr>
              <a:t>nclude an abundance of positive attributes and characteristics in their profiles such as leadership, membership and affiliations, community activities, interests and hobbies. Also, be positive when communicating in a post or message. Finally, supporting and recommending other people’s work, sharing helpful information and contributing to discussions are other ways a job seeker can show they are authentic, polite and positive. Incomplete</a:t>
            </a:r>
            <a:r>
              <a:rPr lang="en-US" sz="1200" kern="1200" baseline="0" dirty="0">
                <a:solidFill>
                  <a:schemeClr val="tx1"/>
                </a:solidFill>
                <a:effectLst/>
                <a:latin typeface="+mn-lt"/>
                <a:ea typeface="+mn-ea"/>
                <a:cs typeface="+mn-cs"/>
              </a:rPr>
              <a:t> profiles can communicate to recruiters that you would not follow through or complete projects in your work.</a:t>
            </a:r>
            <a:endParaRPr lang="en-US" sz="1200" kern="1200" dirty="0">
              <a:solidFill>
                <a:schemeClr val="tx1"/>
              </a:solidFill>
              <a:effectLst/>
              <a:latin typeface="+mn-lt"/>
              <a:ea typeface="+mn-ea"/>
              <a:cs typeface="+mn-cs"/>
            </a:endParaRPr>
          </a:p>
          <a:p>
            <a:endParaRPr lang="en-US" altLang="en-US" dirty="0">
              <a:latin typeface="Arial" charset="0"/>
              <a:ea typeface="ＭＳ Ｐゴシック" charset="-128"/>
            </a:endParaRPr>
          </a:p>
        </p:txBody>
      </p:sp>
      <p:sp>
        <p:nvSpPr>
          <p:cNvPr id="358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EE6189B-B5E7-A24A-8D58-887E34DA5B1E}" type="slidenum">
              <a:rPr lang="en-US" altLang="en-US" sz="1200"/>
              <a:pPr/>
              <a:t>10</a:t>
            </a:fld>
            <a:endParaRPr lang="en-US" altLang="en-US" sz="1200" dirty="0"/>
          </a:p>
        </p:txBody>
      </p:sp>
    </p:spTree>
    <p:extLst>
      <p:ext uri="{BB962C8B-B14F-4D97-AF65-F5344CB8AC3E}">
        <p14:creationId xmlns:p14="http://schemas.microsoft.com/office/powerpoint/2010/main" val="106117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Jobvite</a:t>
            </a:r>
            <a:r>
              <a:rPr lang="en-US" baseline="0" dirty="0"/>
              <a:t> Recruiter Nation Report 2016, the Annual Social Recruiting Survey, the overwhelming majority of recruiters (87%) find LinkedIn most effective when vetting candidates during the hiring process. </a:t>
            </a:r>
          </a:p>
          <a:p>
            <a:endParaRPr lang="en-US" baseline="0" dirty="0"/>
          </a:p>
          <a:p>
            <a:r>
              <a:rPr lang="en-US" baseline="0" dirty="0"/>
              <a:t>Everything posted on the internet is written in pen, not pencil. It can not be “erased” even if it’s deleted. It’s important to be conscientious about what we post as well as what our networks post about us. Proactively managing social media presence and our online reputation is a must. A good rule of thumb is to post content you would be comfortable addressing in an interview. Refrain from posts that are emotionally charged especially as they relate to politics, details about your personal life, work complaints. Keep content positive, light and fun.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12570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Introduce LinkedIn and reiterate some of the key aspects that make LinkedIn different from other social networking sites like Facebook or Instagram. LinkedIn is a networking site for your professional life. It allows users to connect with others, learn about trends and news in their field, search and apply for jobs and internships. Students and recent graduates are the fastest growing users of LinkedIn. Reassure students that if they are hearing about LinkedIn for the first time, it’s understandable as many students are still learning about the tool. Let them know it’s an exciting tool to help students develop as professionals and bridge what they’re doing in school to the world of work. Explain that the next section of the presentation will include resources on how students can use LinkedIn.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1737288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0106A4-E632-4439-9C96-3416F78AA506}" type="datetime1">
              <a:rPr lang="en-US" smtClean="0"/>
              <a:pPr/>
              <a:t>5/14/2019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33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F275A-7582-45C1-A8FC-D1FEADF0C453}" type="datetime1">
              <a:rPr lang="en-US" smtClean="0"/>
              <a:pPr/>
              <a:t>5/14/2019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72439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F275A-7582-45C1-A8FC-D1FEADF0C453}" type="datetime1">
              <a:rPr lang="en-US" smtClean="0"/>
              <a:pPr/>
              <a:t>5/14/2019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21194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4" y="927100"/>
            <a:ext cx="8564791"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1155253" y="3147164"/>
            <a:ext cx="3084576"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40819"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4544628" y="3147164"/>
            <a:ext cx="309189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44856"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7947914" y="3147164"/>
            <a:ext cx="3088833"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878B5FA-FBE4-4DDE-B5A6-2826C77AD513}"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342F7A81-D601-4894-89C4-ECCD72762EC9}" type="slidenum">
              <a:rPr lang="en-US" smtClean="0"/>
              <a:t>‹#›</a:t>
            </a:fld>
            <a:endParaRPr lang="en-US"/>
          </a:p>
        </p:txBody>
      </p:sp>
    </p:spTree>
    <p:extLst>
      <p:ext uri="{BB962C8B-B14F-4D97-AF65-F5344CB8AC3E}">
        <p14:creationId xmlns:p14="http://schemas.microsoft.com/office/powerpoint/2010/main" val="150089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F275A-7582-45C1-A8FC-D1FEADF0C453}" type="datetime1">
              <a:rPr lang="en-US" smtClean="0"/>
              <a:pPr/>
              <a:t>5/14/2019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25502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01BC386-9FEC-4905-86E7-6BD80E9985C0}" type="datetime1">
              <a:rPr lang="en-US" smtClean="0"/>
              <a:pPr/>
              <a:t>5/14/2019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pic>
        <p:nvPicPr>
          <p:cNvPr id="11" name="Picture 10" descr="NEW WoW logo.jpg">
            <a:extLst>
              <a:ext uri="{FF2B5EF4-FFF2-40B4-BE49-F238E27FC236}">
                <a16:creationId xmlns:a16="http://schemas.microsoft.com/office/drawing/2014/main" id="{8F38B116-9BF5-AC4D-A975-D40E70B313E3}"/>
              </a:ext>
            </a:extLst>
          </p:cNvPr>
          <p:cNvPicPr>
            <a:picLocks noChangeAspect="1"/>
          </p:cNvPicPr>
          <p:nvPr userDrawn="1"/>
        </p:nvPicPr>
        <p:blipFill>
          <a:blip r:embed="rId6" cstate="print"/>
          <a:stretch>
            <a:fillRect/>
          </a:stretch>
        </p:blipFill>
        <p:spPr>
          <a:xfrm>
            <a:off x="10483822" y="6293796"/>
            <a:ext cx="1361034" cy="342315"/>
          </a:xfrm>
          <a:prstGeom prst="rect">
            <a:avLst/>
          </a:prstGeom>
        </p:spPr>
      </p:pic>
    </p:spTree>
    <p:extLst>
      <p:ext uri="{BB962C8B-B14F-4D97-AF65-F5344CB8AC3E}">
        <p14:creationId xmlns:p14="http://schemas.microsoft.com/office/powerpoint/2010/main" val="407611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DF275A-7582-45C1-A8FC-D1FEADF0C453}" type="datetime1">
              <a:rPr lang="en-US" smtClean="0"/>
              <a:pPr/>
              <a:t>5/14/2019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743025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DF275A-7582-45C1-A8FC-D1FEADF0C453}" type="datetime1">
              <a:rPr lang="en-US" smtClean="0"/>
              <a:pPr/>
              <a:t>5/14/2019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025311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685B9B-461A-4DFC-81B3-8DB11B0220FC}" type="datetime1">
              <a:rPr lang="en-US" smtClean="0"/>
              <a:pPr/>
              <a:t>5/14/2019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pic>
        <p:nvPicPr>
          <p:cNvPr id="7" name="Picture 6" descr="NEW WoW logo.jpg">
            <a:extLst>
              <a:ext uri="{FF2B5EF4-FFF2-40B4-BE49-F238E27FC236}">
                <a16:creationId xmlns:a16="http://schemas.microsoft.com/office/drawing/2014/main" id="{A6248FB1-9783-1D44-8407-2DC5CFA475B2}"/>
              </a:ext>
            </a:extLst>
          </p:cNvPr>
          <p:cNvPicPr>
            <a:picLocks noChangeAspect="1"/>
          </p:cNvPicPr>
          <p:nvPr userDrawn="1"/>
        </p:nvPicPr>
        <p:blipFill>
          <a:blip r:embed="rId2" cstate="print"/>
          <a:stretch>
            <a:fillRect/>
          </a:stretch>
        </p:blipFill>
        <p:spPr>
          <a:xfrm>
            <a:off x="10483822" y="6293796"/>
            <a:ext cx="1361034" cy="342315"/>
          </a:xfrm>
          <a:prstGeom prst="rect">
            <a:avLst/>
          </a:prstGeom>
        </p:spPr>
      </p:pic>
    </p:spTree>
    <p:extLst>
      <p:ext uri="{BB962C8B-B14F-4D97-AF65-F5344CB8AC3E}">
        <p14:creationId xmlns:p14="http://schemas.microsoft.com/office/powerpoint/2010/main" val="415572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F5A3A-5A28-4112-BDBB-BF3DDA7CD086}" type="datetime1">
              <a:rPr lang="en-US" smtClean="0"/>
              <a:pPr/>
              <a:t>5/14/2019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5" name="Picture 4" descr="NEW WoW logo.jpg">
            <a:extLst>
              <a:ext uri="{FF2B5EF4-FFF2-40B4-BE49-F238E27FC236}">
                <a16:creationId xmlns:a16="http://schemas.microsoft.com/office/drawing/2014/main" id="{84ED8833-1DD3-A84D-9202-B8DF5748F07D}"/>
              </a:ext>
            </a:extLst>
          </p:cNvPr>
          <p:cNvPicPr>
            <a:picLocks noChangeAspect="1"/>
          </p:cNvPicPr>
          <p:nvPr userDrawn="1"/>
        </p:nvPicPr>
        <p:blipFill>
          <a:blip r:embed="rId2" cstate="print"/>
          <a:stretch>
            <a:fillRect/>
          </a:stretch>
        </p:blipFill>
        <p:spPr>
          <a:xfrm>
            <a:off x="10483822" y="6293796"/>
            <a:ext cx="1361034" cy="342315"/>
          </a:xfrm>
          <a:prstGeom prst="rect">
            <a:avLst/>
          </a:prstGeom>
        </p:spPr>
      </p:pic>
    </p:spTree>
    <p:extLst>
      <p:ext uri="{BB962C8B-B14F-4D97-AF65-F5344CB8AC3E}">
        <p14:creationId xmlns:p14="http://schemas.microsoft.com/office/powerpoint/2010/main" val="381621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4DF275A-7582-45C1-A8FC-D1FEADF0C453}" type="datetime1">
              <a:rPr lang="en-US" smtClean="0"/>
              <a:pPr/>
              <a:t>5/14/2019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37179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93BE92-0B9F-409F-8D38-37775A4EAC2B}" type="datetime1">
              <a:rPr lang="en-US" smtClean="0"/>
              <a:pPr/>
              <a:t>5/14/2019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2" name="Picture 11" descr="NEW WoW logo.jpg">
            <a:extLst>
              <a:ext uri="{FF2B5EF4-FFF2-40B4-BE49-F238E27FC236}">
                <a16:creationId xmlns:a16="http://schemas.microsoft.com/office/drawing/2014/main" id="{EE0E6E8E-F6A5-794E-A10B-4D96E8336EF7}"/>
              </a:ext>
            </a:extLst>
          </p:cNvPr>
          <p:cNvPicPr>
            <a:picLocks noChangeAspect="1"/>
          </p:cNvPicPr>
          <p:nvPr userDrawn="1"/>
        </p:nvPicPr>
        <p:blipFill>
          <a:blip r:embed="rId6" cstate="print"/>
          <a:stretch>
            <a:fillRect/>
          </a:stretch>
        </p:blipFill>
        <p:spPr>
          <a:xfrm>
            <a:off x="10483822" y="6293796"/>
            <a:ext cx="1361034" cy="342315"/>
          </a:xfrm>
          <a:prstGeom prst="rect">
            <a:avLst/>
          </a:prstGeom>
        </p:spPr>
      </p:pic>
    </p:spTree>
    <p:extLst>
      <p:ext uri="{BB962C8B-B14F-4D97-AF65-F5344CB8AC3E}">
        <p14:creationId xmlns:p14="http://schemas.microsoft.com/office/powerpoint/2010/main" val="243172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DF275A-7582-45C1-A8FC-D1FEADF0C453}" type="datetime1">
              <a:rPr lang="en-US" smtClean="0"/>
              <a:pPr/>
              <a:t>5/14/2019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41881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Lst>
  <p:hf sldNum="0" hdr="0" dt="0"/>
  <p:txStyles>
    <p:titleStyle>
      <a:lvl1pPr algn="l" defTabSz="914400" rtl="0" eaLnBrk="1" latinLnBrk="0" hangingPunct="1">
        <a:lnSpc>
          <a:spcPct val="90000"/>
        </a:lnSpc>
        <a:spcBef>
          <a:spcPct val="0"/>
        </a:spcBef>
        <a:buNone/>
        <a:defRPr sz="4800"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YWp6AN00D_c" TargetMode="External"/><Relationship Id="rId5" Type="http://schemas.openxmlformats.org/officeDocument/2006/relationships/hyperlink" Target="https://youtu.be/YWp6AN00D_c"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B8WZxYFaSmI?ecver=1" TargetMode="External"/><Relationship Id="rId5" Type="http://schemas.openxmlformats.org/officeDocument/2006/relationships/hyperlink" Target="https://www.youtube.com/watch?v=B8WZxYFaSmI"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in/cindy-morrin-5839301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university.linkedin.com/linkedin-for-students-" TargetMode="External"/><Relationship Id="rId5" Type="http://schemas.openxmlformats.org/officeDocument/2006/relationships/hyperlink" Target="https://university.linkedin.com/linkedin-for-students" TargetMode="External"/><Relationship Id="rId4" Type="http://schemas.openxmlformats.org/officeDocument/2006/relationships/hyperlink" Target="https://students.linkedin.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ortfolium.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portfolium.com/cindymorrin" TargetMode="External"/><Relationship Id="rId4" Type="http://schemas.openxmlformats.org/officeDocument/2006/relationships/hyperlink" Target="https://portfolium.com/ShabrikaK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hyperlink" Target="http://www.collegecentral.com/cuyamaca"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learning/computer-science-principles-digital-information/digital-communication?u=104" TargetMode="External"/><Relationship Id="rId13" Type="http://schemas.openxmlformats.org/officeDocument/2006/relationships/hyperlink" Target="https://www.linkedin.com/learning/danny-sullivan-on-seo/how-search-engines-work?u=104" TargetMode="External"/><Relationship Id="rId3" Type="http://schemas.openxmlformats.org/officeDocument/2006/relationships/hyperlink" Target="https://www.linkedin.com/learning/digital-media-foundations?u=104" TargetMode="External"/><Relationship Id="rId7" Type="http://schemas.openxmlformats.org/officeDocument/2006/relationships/hyperlink" Target="https://www.linkedin.com/learning/top-5-tips-for-youtube-channel?u=104" TargetMode="External"/><Relationship Id="rId12" Type="http://schemas.openxmlformats.org/officeDocument/2006/relationships/hyperlink" Target="https://www.linkedin.com/learning/troubleshooting-common-pc-issues-for-users/determining-the-source-hardware-or-software?u=104" TargetMode="External"/><Relationship Id="rId17" Type="http://schemas.openxmlformats.org/officeDocument/2006/relationships/image" Target="../media/image28.png"/><Relationship Id="rId2" Type="http://schemas.openxmlformats.org/officeDocument/2006/relationships/notesSlide" Target="../notesSlides/notesSlide16.xml"/><Relationship Id="rId16" Type="http://schemas.openxmlformats.org/officeDocument/2006/relationships/hyperlink" Target="http://www.linkedin.com/learning" TargetMode="External"/><Relationship Id="rId1" Type="http://schemas.openxmlformats.org/officeDocument/2006/relationships/slideLayout" Target="../slideLayouts/slideLayout8.xml"/><Relationship Id="rId6" Type="http://schemas.openxmlformats.org/officeDocument/2006/relationships/hyperlink" Target="https://www.linkedin.com/learning/computer-components-and-peripherals-for-it-technicians?u=104" TargetMode="External"/><Relationship Id="rId11" Type="http://schemas.openxmlformats.org/officeDocument/2006/relationships/hyperlink" Target="https://www.linkedin.com/learning/comptia-security-plus-sy0-401-cert-prep-cryptography/digital-signatures?u=104" TargetMode="External"/><Relationship Id="rId5" Type="http://schemas.openxmlformats.org/officeDocument/2006/relationships/hyperlink" Target="https://www.linkedin.com/learning/learning-android-phone-and-tablet-security?u=104" TargetMode="External"/><Relationship Id="rId15" Type="http://schemas.openxmlformats.org/officeDocument/2006/relationships/hyperlink" Target="https://www.linkedin.com/learning/online-marketing-foundations-digital-marketing-research/google-search?u=104" TargetMode="External"/><Relationship Id="rId10" Type="http://schemas.openxmlformats.org/officeDocument/2006/relationships/hyperlink" Target="https://www.linkedin.com/learning/ethical-hacking-overview/information-security?u=104" TargetMode="External"/><Relationship Id="rId4" Type="http://schemas.openxmlformats.org/officeDocument/2006/relationships/hyperlink" Target="https://www.linkedin.com/learning/learning-iphone-and-ipad-security?u=104" TargetMode="External"/><Relationship Id="rId9" Type="http://schemas.openxmlformats.org/officeDocument/2006/relationships/hyperlink" Target="https://www.linkedin.com/learning/digital-citizenship/overview-of-digital-security?u=104" TargetMode="External"/><Relationship Id="rId14" Type="http://schemas.openxmlformats.org/officeDocument/2006/relationships/hyperlink" Target="https://www.linkedin.com/learning/computer-literacy-for-windows-7/understanding-search-engines?u=10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PWa8-43kE-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ujXijLKDo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cindy.morr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019" y="405116"/>
            <a:ext cx="9905865" cy="1273213"/>
          </a:xfrm>
        </p:spPr>
        <p:txBody>
          <a:bodyPr>
            <a:normAutofit/>
          </a:bodyPr>
          <a:lstStyle/>
          <a:p>
            <a:pPr algn="ctr"/>
            <a:r>
              <a:rPr lang="en-US" sz="4400" b="1" i="1" dirty="0">
                <a:solidFill>
                  <a:srgbClr val="4C6274"/>
                </a:solidFill>
                <a:latin typeface="Calibri" panose="020F0502020204030204" pitchFamily="34" charset="0"/>
              </a:rPr>
              <a:t>Digital Fluency – Your Online presence</a:t>
            </a:r>
            <a:endParaRPr lang="en-US" sz="4400" b="1" dirty="0">
              <a:solidFill>
                <a:srgbClr val="4C6274"/>
              </a:solidFill>
            </a:endParaRPr>
          </a:p>
        </p:txBody>
      </p:sp>
      <p:sp>
        <p:nvSpPr>
          <p:cNvPr id="3" name="Subtitle 2"/>
          <p:cNvSpPr>
            <a:spLocks noGrp="1"/>
          </p:cNvSpPr>
          <p:nvPr>
            <p:ph type="subTitle" idx="1"/>
          </p:nvPr>
        </p:nvSpPr>
        <p:spPr>
          <a:xfrm>
            <a:off x="1956122" y="1944547"/>
            <a:ext cx="6921660" cy="2222340"/>
          </a:xfrm>
        </p:spPr>
        <p:txBody>
          <a:bodyPr>
            <a:normAutofit/>
          </a:bodyPr>
          <a:lstStyle/>
          <a:p>
            <a:pPr algn="ctr"/>
            <a:r>
              <a:rPr lang="en-US" sz="3200" dirty="0">
                <a:latin typeface="Britannic Bold" panose="020B0903060703020204" pitchFamily="34" charset="0"/>
              </a:rPr>
              <a:t>By Cindy Morrin</a:t>
            </a:r>
          </a:p>
          <a:p>
            <a:pPr algn="ctr"/>
            <a:r>
              <a:rPr lang="en-US" sz="3200" dirty="0">
                <a:latin typeface="Britannic Bold" panose="020B0903060703020204" pitchFamily="34" charset="0"/>
              </a:rPr>
              <a:t>Associate Professor of Counseling</a:t>
            </a:r>
          </a:p>
          <a:p>
            <a:pPr algn="ctr"/>
            <a:r>
              <a:rPr lang="en-US" sz="3200" dirty="0">
                <a:latin typeface="Britannic Bold" panose="020B0903060703020204" pitchFamily="34" charset="0"/>
              </a:rPr>
              <a:t>Cuyamaca College</a:t>
            </a:r>
          </a:p>
          <a:p>
            <a:pPr algn="ctr"/>
            <a:endParaRPr lang="en-US" dirty="0"/>
          </a:p>
        </p:txBody>
      </p:sp>
      <p:sp>
        <p:nvSpPr>
          <p:cNvPr id="4" name="Footer Placeholder 3"/>
          <p:cNvSpPr>
            <a:spLocks noGrp="1"/>
          </p:cNvSpPr>
          <p:nvPr>
            <p:ph type="ftr" sz="quarter" idx="11"/>
          </p:nvPr>
        </p:nvSpPr>
        <p:spPr/>
        <p:txBody>
          <a:bodyPr/>
          <a:lstStyle/>
          <a:p>
            <a:r>
              <a:rPr lang="en-US" dirty="0"/>
              <a:t>
              </a:t>
            </a:r>
          </a:p>
        </p:txBody>
      </p:sp>
      <p:pic>
        <p:nvPicPr>
          <p:cNvPr id="7" name="Picture 6" descr="NWOW-Full-Logo-Locku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020" y="3868167"/>
            <a:ext cx="4100580" cy="2404617"/>
          </a:xfrm>
          <a:prstGeom prst="rect">
            <a:avLst/>
          </a:prstGeom>
        </p:spPr>
      </p:pic>
      <p:pic>
        <p:nvPicPr>
          <p:cNvPr id="8" name="Picture 7" descr="Creative Commons Logo by-nc-s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664" y="5883087"/>
            <a:ext cx="829221" cy="290124"/>
          </a:xfrm>
          <a:prstGeom prst="rect">
            <a:avLst/>
          </a:prstGeom>
        </p:spPr>
      </p:pic>
      <p:pic>
        <p:nvPicPr>
          <p:cNvPr id="9" name="Picture 2" descr="http://www.buzzle.com/img/articleImages/340347-30920-41.jpg">
            <a:extLst>
              <a:ext uri="{FF2B5EF4-FFF2-40B4-BE49-F238E27FC236}">
                <a16:creationId xmlns:a16="http://schemas.microsoft.com/office/drawing/2014/main" id="{9E594C7E-BE3F-D146-B19A-0C81BFA633AE}"/>
              </a:ext>
            </a:extLst>
          </p:cNvPr>
          <p:cNvPicPr>
            <a:picLocks noChangeAspect="1" noChangeArrowheads="1"/>
          </p:cNvPicPr>
          <p:nvPr/>
        </p:nvPicPr>
        <p:blipFill>
          <a:blip r:embed="rId4" cstate="print"/>
          <a:srcRect/>
          <a:stretch>
            <a:fillRect/>
          </a:stretch>
        </p:blipFill>
        <p:spPr bwMode="auto">
          <a:xfrm>
            <a:off x="5188600" y="3868166"/>
            <a:ext cx="1919749" cy="2406085"/>
          </a:xfrm>
          <a:prstGeom prst="rect">
            <a:avLst/>
          </a:prstGeom>
          <a:noFill/>
        </p:spPr>
      </p:pic>
    </p:spTree>
    <p:extLst>
      <p:ext uri="{BB962C8B-B14F-4D97-AF65-F5344CB8AC3E}">
        <p14:creationId xmlns:p14="http://schemas.microsoft.com/office/powerpoint/2010/main" val="163355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ctr"/>
            <a:r>
              <a:rPr lang="en-US" altLang="en-US" sz="4000" dirty="0"/>
              <a:t>Build a Professional Online Presence</a:t>
            </a:r>
          </a:p>
        </p:txBody>
      </p:sp>
      <p:sp>
        <p:nvSpPr>
          <p:cNvPr id="4" name="Content Placeholder 2">
            <a:extLst>
              <a:ext uri="{FF2B5EF4-FFF2-40B4-BE49-F238E27FC236}">
                <a16:creationId xmlns:a16="http://schemas.microsoft.com/office/drawing/2014/main" id="{3FCDA1C4-8881-7F41-9548-B5757DB949D6}"/>
              </a:ext>
            </a:extLst>
          </p:cNvPr>
          <p:cNvSpPr>
            <a:spLocks noGrp="1"/>
          </p:cNvSpPr>
          <p:nvPr>
            <p:ph idx="1"/>
          </p:nvPr>
        </p:nvSpPr>
        <p:spPr>
          <a:xfrm>
            <a:off x="1069849" y="1948070"/>
            <a:ext cx="8715836" cy="4532941"/>
          </a:xfrm>
        </p:spPr>
        <p:txBody>
          <a:bodyPr>
            <a:normAutofit fontScale="92500" lnSpcReduction="20000"/>
          </a:bodyPr>
          <a:lstStyle/>
          <a:p>
            <a:r>
              <a:rPr lang="en-US" altLang="en-US" sz="2400" b="1" dirty="0"/>
              <a:t>Feature lots of positive things in profile</a:t>
            </a:r>
          </a:p>
          <a:p>
            <a:pPr lvl="1"/>
            <a:r>
              <a:rPr lang="en-US" altLang="en-US" sz="2400" dirty="0"/>
              <a:t>Leadership, memberships and affiliations, community activities, interests, hobbies, travel, etc.</a:t>
            </a:r>
          </a:p>
          <a:p>
            <a:r>
              <a:rPr lang="en-US" altLang="en-US" sz="2400" b="1" dirty="0"/>
              <a:t>Have a complete profile</a:t>
            </a:r>
          </a:p>
          <a:p>
            <a:pPr lvl="1"/>
            <a:r>
              <a:rPr lang="en-US" altLang="en-US" sz="2400" dirty="0"/>
              <a:t>Build profiles and keep them up to date, incomplete profiles can show you don’t follow through</a:t>
            </a:r>
          </a:p>
          <a:p>
            <a:r>
              <a:rPr lang="en-US" altLang="en-US" sz="2400" b="1" dirty="0"/>
              <a:t>Showcase professional knowledge and skills by contributing to discussions</a:t>
            </a:r>
          </a:p>
          <a:p>
            <a:pPr lvl="1"/>
            <a:r>
              <a:rPr lang="en-US" altLang="en-US" sz="2400" dirty="0"/>
              <a:t>Include links, articles and videos related to an industry or profession</a:t>
            </a:r>
          </a:p>
          <a:p>
            <a:r>
              <a:rPr lang="en-US" altLang="en-US" sz="2400" b="1" dirty="0"/>
              <a:t>Include key words</a:t>
            </a:r>
          </a:p>
          <a:p>
            <a:r>
              <a:rPr lang="en-US" altLang="en-US" sz="2400" b="1" dirty="0"/>
              <a:t>Be active</a:t>
            </a:r>
          </a:p>
          <a:p>
            <a:pPr lvl="1"/>
            <a:r>
              <a:rPr lang="en-US" altLang="en-US" sz="2400" dirty="0"/>
              <a:t>Join groups and associations, connect with people, request recommendations</a:t>
            </a:r>
          </a:p>
          <a:p>
            <a:endParaRPr lang="en-US" dirty="0"/>
          </a:p>
        </p:txBody>
      </p:sp>
      <p:pic>
        <p:nvPicPr>
          <p:cNvPr id="5" name="Picture 4">
            <a:extLst>
              <a:ext uri="{FF2B5EF4-FFF2-40B4-BE49-F238E27FC236}">
                <a16:creationId xmlns:a16="http://schemas.microsoft.com/office/drawing/2014/main" id="{283575B2-DFCB-F146-8E30-225AB7725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711" y="4214540"/>
            <a:ext cx="2572512" cy="1692442"/>
          </a:xfrm>
          <a:prstGeom prst="rect">
            <a:avLst/>
          </a:prstGeom>
        </p:spPr>
      </p:pic>
    </p:spTree>
    <p:extLst>
      <p:ext uri="{BB962C8B-B14F-4D97-AF65-F5344CB8AC3E}">
        <p14:creationId xmlns:p14="http://schemas.microsoft.com/office/powerpoint/2010/main" val="143968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Recruiters Use Social Media</a:t>
            </a:r>
          </a:p>
        </p:txBody>
      </p:sp>
      <p:sp>
        <p:nvSpPr>
          <p:cNvPr id="3" name="Content Placeholder 2"/>
          <p:cNvSpPr>
            <a:spLocks noGrp="1"/>
          </p:cNvSpPr>
          <p:nvPr>
            <p:ph idx="1"/>
          </p:nvPr>
        </p:nvSpPr>
        <p:spPr>
          <a:xfrm>
            <a:off x="596348" y="1729409"/>
            <a:ext cx="9780104" cy="4543375"/>
          </a:xfrm>
        </p:spPr>
        <p:txBody>
          <a:bodyPr>
            <a:noAutofit/>
          </a:bodyPr>
          <a:lstStyle/>
          <a:p>
            <a:r>
              <a:rPr lang="en-US" sz="2400" b="1" dirty="0"/>
              <a:t>92% of recruiters are using social media in their outreach</a:t>
            </a:r>
          </a:p>
          <a:p>
            <a:pPr lvl="1"/>
            <a:r>
              <a:rPr lang="en-US" sz="2400" dirty="0"/>
              <a:t>LinkedIn is #1 tool recruiters find most effective when vetting candidates during hiring process</a:t>
            </a:r>
          </a:p>
          <a:p>
            <a:pPr lvl="1"/>
            <a:r>
              <a:rPr lang="en-US" sz="2400" dirty="0"/>
              <a:t>Facebook and Twitter are also used as well as blogs, Instagram, YouTube and Snapchat</a:t>
            </a:r>
          </a:p>
          <a:p>
            <a:r>
              <a:rPr lang="en-US" sz="2400" b="1" dirty="0"/>
              <a:t>Recruiters consider pictures, posts, comments when evaluating candidates</a:t>
            </a:r>
          </a:p>
          <a:p>
            <a:pPr lvl="1"/>
            <a:r>
              <a:rPr lang="en-US" sz="2400" dirty="0"/>
              <a:t>Spelling and grammar errors as well as inappropriate content such as photos from a party with alcohol may negatively effect your image</a:t>
            </a:r>
          </a:p>
          <a:p>
            <a:pPr lvl="1"/>
            <a:r>
              <a:rPr lang="en-US" sz="2400" dirty="0"/>
              <a:t>Content that accurately reflects your personality, experience and qualifications in an industry and shows solid communication skills can be positive</a:t>
            </a:r>
          </a:p>
        </p:txBody>
      </p:sp>
      <p:sp>
        <p:nvSpPr>
          <p:cNvPr id="4" name="Footer Placeholder 3"/>
          <p:cNvSpPr>
            <a:spLocks noGrp="1"/>
          </p:cNvSpPr>
          <p:nvPr>
            <p:ph type="ftr" sz="quarter" idx="11"/>
          </p:nvPr>
        </p:nvSpPr>
        <p:spPr/>
        <p:txBody>
          <a:bodyPr/>
          <a:lstStyle/>
          <a:p>
            <a:r>
              <a:rPr lang="en-US" dirty="0"/>
              <a:t>
              </a:t>
            </a:r>
          </a:p>
        </p:txBody>
      </p:sp>
      <p:pic>
        <p:nvPicPr>
          <p:cNvPr id="5" name="Picture 4" descr="linkedin-logo.png">
            <a:extLst>
              <a:ext uri="{FF2B5EF4-FFF2-40B4-BE49-F238E27FC236}">
                <a16:creationId xmlns:a16="http://schemas.microsoft.com/office/drawing/2014/main" id="{92C88FB2-EFEF-AC46-8249-FE5760FDBE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3392" y="341053"/>
            <a:ext cx="1388356" cy="1388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02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LinkedIn</a:t>
            </a:r>
          </a:p>
        </p:txBody>
      </p:sp>
      <p:sp>
        <p:nvSpPr>
          <p:cNvPr id="3" name="Content Placeholder 2"/>
          <p:cNvSpPr>
            <a:spLocks noGrp="1"/>
          </p:cNvSpPr>
          <p:nvPr>
            <p:ph idx="1"/>
          </p:nvPr>
        </p:nvSpPr>
        <p:spPr>
          <a:xfrm>
            <a:off x="596348" y="2093976"/>
            <a:ext cx="10946078" cy="4471716"/>
          </a:xfrm>
        </p:spPr>
        <p:txBody>
          <a:bodyPr>
            <a:normAutofit/>
          </a:bodyPr>
          <a:lstStyle/>
          <a:p>
            <a:r>
              <a:rPr lang="en-US" dirty="0"/>
              <a:t>100% Professional, fastest growing professional networking platform. Professionals are joining Linked at a rate of more than two new members per second</a:t>
            </a:r>
          </a:p>
          <a:p>
            <a:r>
              <a:rPr lang="en-US" dirty="0"/>
              <a:t>Worldwide membership, over 467 million members in over 200 countries and territories</a:t>
            </a:r>
          </a:p>
          <a:p>
            <a:r>
              <a:rPr lang="en-US" dirty="0"/>
              <a:t>LinkedIn’s fastest-growing demographics are students and recent college graduates There are more than 40 million on LinkedIn! </a:t>
            </a:r>
            <a:r>
              <a:rPr lang="en-US" b="1" dirty="0"/>
              <a:t>There are 50,000+ internships and jobs for students on LinkedIn</a:t>
            </a:r>
          </a:p>
          <a:p>
            <a:r>
              <a:rPr lang="en-US" dirty="0"/>
              <a:t>It’s similar to an online resume but better! Allows users to create and maintain professional online presence by displaying relevant education and work related experience, showcasing skills and projects, and demonstrating achievements</a:t>
            </a:r>
          </a:p>
          <a:p>
            <a:r>
              <a:rPr lang="en-US" dirty="0"/>
              <a:t>Networking platform that gives users opportunity to connect with colleagues, join groups and associations, share and learn about industry related information, follow and research companies, search for jobs and learn about job opportunities from recruiters who actively reach out</a:t>
            </a:r>
          </a:p>
          <a:p>
            <a:endParaRPr lang="en-US" dirty="0"/>
          </a:p>
        </p:txBody>
      </p:sp>
      <p:sp>
        <p:nvSpPr>
          <p:cNvPr id="4" name="Footer Placeholder 3"/>
          <p:cNvSpPr>
            <a:spLocks noGrp="1"/>
          </p:cNvSpPr>
          <p:nvPr>
            <p:ph type="ftr" sz="quarter" idx="11"/>
          </p:nvPr>
        </p:nvSpPr>
        <p:spPr/>
        <p:txBody>
          <a:bodyPr/>
          <a:lstStyle/>
          <a:p>
            <a:r>
              <a:rPr lang="en-US" dirty="0"/>
              <a:t>
              </a:t>
            </a:r>
          </a:p>
        </p:txBody>
      </p:sp>
      <p:pic>
        <p:nvPicPr>
          <p:cNvPr id="5" name="Picture 4" descr="linkedin-logo.png">
            <a:extLst>
              <a:ext uri="{FF2B5EF4-FFF2-40B4-BE49-F238E27FC236}">
                <a16:creationId xmlns:a16="http://schemas.microsoft.com/office/drawing/2014/main" id="{DF48773D-A6D6-4B4C-8B08-492F63D626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9058" y="154786"/>
            <a:ext cx="1939190" cy="1939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41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LinkedIn is for our Students</a:t>
            </a:r>
          </a:p>
        </p:txBody>
      </p:sp>
      <p:pic>
        <p:nvPicPr>
          <p:cNvPr id="5" name="YWp6AN00D_c"/>
          <p:cNvPicPr>
            <a:picLocks noGrp="1" noRot="1" noChangeAspect="1"/>
          </p:cNvPicPr>
          <p:nvPr>
            <p:ph idx="1"/>
            <a:videoFile r:link="rId1"/>
          </p:nvPr>
        </p:nvPicPr>
        <p:blipFill>
          <a:blip r:embed="rId4"/>
          <a:stretch>
            <a:fillRect/>
          </a:stretch>
        </p:blipFill>
        <p:spPr>
          <a:xfrm>
            <a:off x="3109768" y="1776604"/>
            <a:ext cx="5628320" cy="4221240"/>
          </a:xfrm>
          <a:prstGeom prst="rect">
            <a:avLst/>
          </a:prstGeom>
        </p:spPr>
      </p:pic>
      <p:sp>
        <p:nvSpPr>
          <p:cNvPr id="4" name="Footer Placeholder 3"/>
          <p:cNvSpPr>
            <a:spLocks noGrp="1"/>
          </p:cNvSpPr>
          <p:nvPr>
            <p:ph type="ftr" sz="quarter" idx="11"/>
          </p:nvPr>
        </p:nvSpPr>
        <p:spPr/>
        <p:txBody>
          <a:bodyPr/>
          <a:lstStyle/>
          <a:p>
            <a:r>
              <a:rPr lang="en-US" dirty="0"/>
              <a:t>
              </a:t>
            </a:r>
          </a:p>
        </p:txBody>
      </p:sp>
      <p:sp>
        <p:nvSpPr>
          <p:cNvPr id="3" name="Rectangle 2">
            <a:extLst>
              <a:ext uri="{FF2B5EF4-FFF2-40B4-BE49-F238E27FC236}">
                <a16:creationId xmlns:a16="http://schemas.microsoft.com/office/drawing/2014/main" id="{5C90F700-40D4-724B-979C-4CF57F7B4E11}"/>
              </a:ext>
            </a:extLst>
          </p:cNvPr>
          <p:cNvSpPr/>
          <p:nvPr/>
        </p:nvSpPr>
        <p:spPr>
          <a:xfrm>
            <a:off x="3488268" y="6129867"/>
            <a:ext cx="4148665" cy="707886"/>
          </a:xfrm>
          <a:prstGeom prst="rect">
            <a:avLst/>
          </a:prstGeom>
        </p:spPr>
        <p:txBody>
          <a:bodyPr wrap="square">
            <a:spAutoFit/>
          </a:bodyPr>
          <a:lstStyle/>
          <a:p>
            <a:r>
              <a:rPr lang="en-US" sz="2000" dirty="0">
                <a:hlinkClick r:id="rId5"/>
              </a:rPr>
              <a:t>https://youtu.be/YWp6AN00D_c</a:t>
            </a:r>
            <a:endParaRPr lang="en-US" sz="2000" dirty="0"/>
          </a:p>
          <a:p>
            <a:endParaRPr lang="en-US" sz="2000" dirty="0"/>
          </a:p>
        </p:txBody>
      </p:sp>
    </p:spTree>
    <p:extLst>
      <p:ext uri="{BB962C8B-B14F-4D97-AF65-F5344CB8AC3E}">
        <p14:creationId xmlns:p14="http://schemas.microsoft.com/office/powerpoint/2010/main" val="3604263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Build your professional brand</a:t>
            </a:r>
          </a:p>
        </p:txBody>
      </p:sp>
      <p:sp>
        <p:nvSpPr>
          <p:cNvPr id="3" name="Content Placeholder 2"/>
          <p:cNvSpPr>
            <a:spLocks noGrp="1"/>
          </p:cNvSpPr>
          <p:nvPr>
            <p:ph idx="1"/>
          </p:nvPr>
        </p:nvSpPr>
        <p:spPr>
          <a:xfrm>
            <a:off x="457200" y="2093976"/>
            <a:ext cx="11430000" cy="4507722"/>
          </a:xfrm>
        </p:spPr>
        <p:txBody>
          <a:bodyPr>
            <a:normAutofit/>
          </a:bodyPr>
          <a:lstStyle/>
          <a:p>
            <a:r>
              <a:rPr lang="en-US" dirty="0"/>
              <a:t>9 out of 10 company recruiters use LinkedIn- so should you! 75% of hiring managers look at profiles to learn about candidates. </a:t>
            </a:r>
          </a:p>
          <a:p>
            <a:r>
              <a:rPr lang="en-US" dirty="0"/>
              <a:t>How do you get recruiters’ attention? Here are the </a:t>
            </a:r>
            <a:r>
              <a:rPr lang="en-US" b="1" dirty="0"/>
              <a:t>LinkedIn profile must haves</a:t>
            </a:r>
            <a:r>
              <a:rPr lang="en-US" dirty="0"/>
              <a:t>:</a:t>
            </a:r>
          </a:p>
          <a:p>
            <a:pPr lvl="1"/>
            <a:r>
              <a:rPr lang="en-US" sz="2000" b="1" dirty="0"/>
              <a:t>Education</a:t>
            </a:r>
            <a:r>
              <a:rPr lang="en-US" sz="2000" dirty="0"/>
              <a:t>- your profile is 10x more likely to be viewed if you list your school, major, and degree</a:t>
            </a:r>
          </a:p>
          <a:p>
            <a:pPr lvl="1"/>
            <a:r>
              <a:rPr lang="en-US" sz="2000" b="1" dirty="0"/>
              <a:t>Photo</a:t>
            </a:r>
            <a:r>
              <a:rPr lang="en-US" sz="2000" dirty="0"/>
              <a:t>- this should be a headshot. Include it and your profile could get 21x more views</a:t>
            </a:r>
          </a:p>
          <a:p>
            <a:pPr lvl="1"/>
            <a:r>
              <a:rPr lang="en-US" sz="2000" b="1" dirty="0"/>
              <a:t>Experience</a:t>
            </a:r>
            <a:r>
              <a:rPr lang="en-US" sz="2000" dirty="0"/>
              <a:t>- list internships and jobs to make your profile 36x more likely to be found by recruiters</a:t>
            </a:r>
          </a:p>
          <a:p>
            <a:pPr lvl="1"/>
            <a:r>
              <a:rPr lang="en-US" sz="2000" b="1" dirty="0"/>
              <a:t>Volunteer Experience- </a:t>
            </a:r>
            <a:r>
              <a:rPr lang="en-US" sz="2000" dirty="0"/>
              <a:t>list it if you have it. 41% of hiring managers value it as much as work experience </a:t>
            </a:r>
          </a:p>
          <a:p>
            <a:pPr lvl="1"/>
            <a:r>
              <a:rPr lang="en-US" sz="2000" b="1" dirty="0"/>
              <a:t>Skills</a:t>
            </a:r>
            <a:r>
              <a:rPr lang="en-US" sz="2000" dirty="0"/>
              <a:t>- add skills you’ve learned inside and outside of the classroom, including 21</a:t>
            </a:r>
            <a:r>
              <a:rPr lang="en-US" sz="2000" baseline="30000" dirty="0"/>
              <a:t>st</a:t>
            </a:r>
            <a:r>
              <a:rPr lang="en-US" sz="2000" dirty="0"/>
              <a:t> Century Employability Skills. If you list 5+ skills on your profile, you’ll get up to 17x more profile views</a:t>
            </a:r>
          </a:p>
          <a:p>
            <a:pPr lvl="1"/>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r>
              <a:rPr lang="en-US" dirty="0"/>
              <a:t>
              </a:t>
            </a:r>
          </a:p>
        </p:txBody>
      </p:sp>
      <p:pic>
        <p:nvPicPr>
          <p:cNvPr id="5" name="Picture 4" descr="linkedin-logo.png">
            <a:extLst>
              <a:ext uri="{FF2B5EF4-FFF2-40B4-BE49-F238E27FC236}">
                <a16:creationId xmlns:a16="http://schemas.microsoft.com/office/drawing/2014/main" id="{05308824-DAC9-BF44-BDFE-2D0487C162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540" y="595126"/>
            <a:ext cx="1388356" cy="1388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0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Control Your Brand</a:t>
            </a:r>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0813" t="3870" r="5062" b="7521"/>
          <a:stretch/>
        </p:blipFill>
        <p:spPr>
          <a:xfrm>
            <a:off x="459277" y="2505920"/>
            <a:ext cx="5623729" cy="3468270"/>
          </a:xfrm>
        </p:spPr>
      </p:pic>
      <p:sp>
        <p:nvSpPr>
          <p:cNvPr id="4" name="Content Placeholder 3"/>
          <p:cNvSpPr>
            <a:spLocks noGrp="1"/>
          </p:cNvSpPr>
          <p:nvPr>
            <p:ph sz="half" idx="2"/>
          </p:nvPr>
        </p:nvSpPr>
        <p:spPr>
          <a:xfrm>
            <a:off x="6272462" y="1830389"/>
            <a:ext cx="5209963" cy="4819331"/>
          </a:xfrm>
        </p:spPr>
        <p:txBody>
          <a:bodyPr>
            <a:normAutofit fontScale="77500" lnSpcReduction="20000"/>
          </a:bodyPr>
          <a:lstStyle/>
          <a:p>
            <a:r>
              <a:rPr lang="en-US" sz="2600" dirty="0"/>
              <a:t>Be clear about who you are and what you want. Make sure all your social media platforms reflect who you are. For instance, a very professional LinkedIn profile can be quickly undermined by a not-so-clean Twitter feed. </a:t>
            </a:r>
          </a:p>
          <a:p>
            <a:r>
              <a:rPr lang="en-US" sz="2600" dirty="0"/>
              <a:t>Keep in mind that who you associate with can affect your brand. You want to align yourself with movers and shakers, reputable companies, honored colleagues, and excellent educational opportunities. Each can elevate your brand beyond what you could achieve on your own.</a:t>
            </a:r>
          </a:p>
          <a:p>
            <a:r>
              <a:rPr lang="en-US" sz="2600" dirty="0"/>
              <a:t>BEWARE: A brand can be destroyed with the click of a mouse. Always be careful of what you post online. In person, stay friendly and professional at all times. Never do something that you might regret, as it could eventually find its way around, whether through word of mouth or online.</a:t>
            </a:r>
          </a:p>
          <a:p>
            <a:endParaRPr lang="en-US" dirty="0"/>
          </a:p>
        </p:txBody>
      </p:sp>
    </p:spTree>
    <p:extLst>
      <p:ext uri="{BB962C8B-B14F-4D97-AF65-F5344CB8AC3E}">
        <p14:creationId xmlns:p14="http://schemas.microsoft.com/office/powerpoint/2010/main" val="39487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66" y="793787"/>
            <a:ext cx="10376452" cy="1062572"/>
          </a:xfrm>
        </p:spPr>
        <p:txBody>
          <a:bodyPr>
            <a:noAutofit/>
          </a:bodyPr>
          <a:lstStyle/>
          <a:p>
            <a:pPr algn="ctr"/>
            <a:r>
              <a:rPr lang="en-US" sz="4000" b="1" dirty="0"/>
              <a:t>Top Five Profile To-Do's </a:t>
            </a:r>
            <a:endParaRPr lang="en-US" sz="4000" dirty="0"/>
          </a:p>
        </p:txBody>
      </p:sp>
      <p:pic>
        <p:nvPicPr>
          <p:cNvPr id="5" name="B8WZxYFaSmI"/>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tretch>
            <a:fillRect/>
          </a:stretch>
        </p:blipFill>
        <p:spPr>
          <a:xfrm>
            <a:off x="3403564" y="2017316"/>
            <a:ext cx="5162283" cy="3871333"/>
          </a:xfrm>
          <a:prstGeom prst="rect">
            <a:avLst/>
          </a:prstGeom>
        </p:spPr>
      </p:pic>
      <p:sp>
        <p:nvSpPr>
          <p:cNvPr id="4" name="Footer Placeholder 3"/>
          <p:cNvSpPr>
            <a:spLocks noGrp="1"/>
          </p:cNvSpPr>
          <p:nvPr>
            <p:ph type="ftr" sz="quarter" idx="11"/>
          </p:nvPr>
        </p:nvSpPr>
        <p:spPr/>
        <p:txBody>
          <a:bodyPr/>
          <a:lstStyle/>
          <a:p>
            <a:r>
              <a:rPr lang="en-US" dirty="0"/>
              <a:t>
              </a:t>
            </a:r>
          </a:p>
        </p:txBody>
      </p:sp>
      <p:sp>
        <p:nvSpPr>
          <p:cNvPr id="3" name="Rectangle 2">
            <a:extLst>
              <a:ext uri="{FF2B5EF4-FFF2-40B4-BE49-F238E27FC236}">
                <a16:creationId xmlns:a16="http://schemas.microsoft.com/office/drawing/2014/main" id="{BA136E27-9851-1040-8F40-DDC05E04A00C}"/>
              </a:ext>
            </a:extLst>
          </p:cNvPr>
          <p:cNvSpPr/>
          <p:nvPr/>
        </p:nvSpPr>
        <p:spPr>
          <a:xfrm>
            <a:off x="2421467" y="6049606"/>
            <a:ext cx="7990700" cy="830997"/>
          </a:xfrm>
          <a:prstGeom prst="rect">
            <a:avLst/>
          </a:prstGeom>
        </p:spPr>
        <p:txBody>
          <a:bodyPr wrap="square">
            <a:spAutoFit/>
          </a:bodyPr>
          <a:lstStyle/>
          <a:p>
            <a:r>
              <a:rPr lang="en-US" sz="2400" dirty="0">
                <a:hlinkClick r:id="rId5"/>
              </a:rPr>
              <a:t>https://www.youtube.com/watch?v=B8WZxYFaSmI</a:t>
            </a:r>
            <a:endParaRPr lang="en-US" sz="2400" dirty="0"/>
          </a:p>
          <a:p>
            <a:endParaRPr lang="en-US" sz="2400" dirty="0"/>
          </a:p>
        </p:txBody>
      </p:sp>
    </p:spTree>
    <p:extLst>
      <p:ext uri="{BB962C8B-B14F-4D97-AF65-F5344CB8AC3E}">
        <p14:creationId xmlns:p14="http://schemas.microsoft.com/office/powerpoint/2010/main" val="129284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LinkedIn Resources </a:t>
            </a:r>
          </a:p>
        </p:txBody>
      </p:sp>
      <p:sp>
        <p:nvSpPr>
          <p:cNvPr id="3" name="Content Placeholder 2"/>
          <p:cNvSpPr>
            <a:spLocks noGrp="1"/>
          </p:cNvSpPr>
          <p:nvPr>
            <p:ph idx="1"/>
          </p:nvPr>
        </p:nvSpPr>
        <p:spPr>
          <a:xfrm>
            <a:off x="1088136" y="1913467"/>
            <a:ext cx="9869674" cy="4783171"/>
          </a:xfrm>
        </p:spPr>
        <p:txBody>
          <a:bodyPr>
            <a:normAutofit fontScale="92500"/>
          </a:bodyPr>
          <a:lstStyle/>
          <a:p>
            <a:r>
              <a:rPr lang="en-US" sz="2400" dirty="0"/>
              <a:t>Cindy’s LinkedIn Example: </a:t>
            </a:r>
            <a:r>
              <a:rPr lang="en-US" sz="2400" dirty="0">
                <a:hlinkClick r:id="rId3"/>
              </a:rPr>
              <a:t>https://www.linkedin.com/in/cindy-morrin-58393015/</a:t>
            </a:r>
            <a:endParaRPr lang="en-US" sz="2400" dirty="0"/>
          </a:p>
          <a:p>
            <a:r>
              <a:rPr lang="en-US" sz="2400" dirty="0"/>
              <a:t>Students Guide to LinkedIn and Building a Great Student Profile handouts</a:t>
            </a:r>
          </a:p>
          <a:p>
            <a:r>
              <a:rPr lang="en-US" sz="2400" dirty="0"/>
              <a:t>Student Jobs 101 </a:t>
            </a:r>
            <a:r>
              <a:rPr lang="en-US" sz="2400" dirty="0">
                <a:hlinkClick r:id="rId4"/>
              </a:rPr>
              <a:t>https://students.linkedin.com</a:t>
            </a:r>
            <a:r>
              <a:rPr lang="en-US" sz="2400" u="sng" dirty="0">
                <a:hlinkClick r:id="rId4"/>
              </a:rPr>
              <a:t>/</a:t>
            </a:r>
            <a:r>
              <a:rPr lang="en-US" sz="2400" dirty="0"/>
              <a:t>  - Includes The Student Job Hunting Handbook Series and exploring jobs on LinkedIn</a:t>
            </a:r>
            <a:endParaRPr lang="en-US" sz="2400" dirty="0">
              <a:hlinkClick r:id="rId5"/>
            </a:endParaRPr>
          </a:p>
          <a:p>
            <a:r>
              <a:rPr lang="en-US" sz="2400" dirty="0"/>
              <a:t>LinkedIn Students App- Recommended reading, companies, careers, and jobs based on education</a:t>
            </a:r>
            <a:endParaRPr lang="en-US" sz="2400" dirty="0">
              <a:hlinkClick r:id="rId5"/>
            </a:endParaRPr>
          </a:p>
          <a:p>
            <a:r>
              <a:rPr lang="en-US" sz="2400" dirty="0"/>
              <a:t>LinkedIn in Higher Education </a:t>
            </a:r>
            <a:r>
              <a:rPr lang="en-US" sz="2400" dirty="0">
                <a:hlinkClick r:id="rId6"/>
              </a:rPr>
              <a:t>https://university.linkedin.com/linkedin-for-students-</a:t>
            </a:r>
            <a:r>
              <a:rPr lang="en-US" sz="2400" dirty="0"/>
              <a:t> Resources for students to learn the benefits of a LinkedIn profile and presence, and help them get started. Includes videos and quick tip sheets to use LinkedIn for job hunting, building a professional brand, building a profile, finding a job or internship, how to communicate effectively and connect with alumni</a:t>
            </a:r>
          </a:p>
          <a:p>
            <a:pPr marL="457200" lvl="1"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5734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Electronic Portfolios</a:t>
            </a:r>
          </a:p>
        </p:txBody>
      </p:sp>
      <p:sp>
        <p:nvSpPr>
          <p:cNvPr id="3" name="Content Placeholder 2"/>
          <p:cNvSpPr>
            <a:spLocks noGrp="1"/>
          </p:cNvSpPr>
          <p:nvPr>
            <p:ph idx="1"/>
          </p:nvPr>
        </p:nvSpPr>
        <p:spPr>
          <a:xfrm>
            <a:off x="1069848" y="1848678"/>
            <a:ext cx="9798021" cy="4788001"/>
          </a:xfrm>
        </p:spPr>
        <p:txBody>
          <a:bodyPr>
            <a:noAutofit/>
          </a:bodyPr>
          <a:lstStyle/>
          <a:p>
            <a:r>
              <a:rPr lang="en-US" sz="2400" dirty="0"/>
              <a:t>Electronic portfolios or </a:t>
            </a:r>
            <a:r>
              <a:rPr lang="en-US" sz="2400" dirty="0" err="1"/>
              <a:t>ePortfolios</a:t>
            </a:r>
            <a:r>
              <a:rPr lang="en-US" sz="2400" dirty="0"/>
              <a:t> are the new resume</a:t>
            </a:r>
          </a:p>
          <a:p>
            <a:r>
              <a:rPr lang="en-US" sz="2400" dirty="0"/>
              <a:t>Common for professionals to use to communicate their experience and showcase their accomplishments in the job search</a:t>
            </a:r>
          </a:p>
          <a:p>
            <a:r>
              <a:rPr lang="en-US" sz="2400" dirty="0"/>
              <a:t>Employers and recruiters want candidates to </a:t>
            </a:r>
            <a:r>
              <a:rPr lang="en-US" sz="2400" b="1" dirty="0"/>
              <a:t>show </a:t>
            </a:r>
            <a:r>
              <a:rPr lang="en-US" sz="2400" dirty="0"/>
              <a:t>them what they’ve done, not just tell them</a:t>
            </a:r>
          </a:p>
          <a:p>
            <a:r>
              <a:rPr lang="en-US" sz="2400" dirty="0"/>
              <a:t>Electronic materials that document accomplishments and may include papers, videos, pictures and hyperlinks, assembled in an online web platform</a:t>
            </a:r>
          </a:p>
          <a:p>
            <a:r>
              <a:rPr lang="en-US" sz="2400" dirty="0"/>
              <a:t>ePortolios allow students to showcase projects and achievements in a visual way to communicate knowledge and skills gained through their academic experiences</a:t>
            </a:r>
          </a:p>
        </p:txBody>
      </p:sp>
      <p:sp>
        <p:nvSpPr>
          <p:cNvPr id="4" name="Footer Placeholder 3"/>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300808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380030" cy="1801368"/>
          </a:xfrm>
        </p:spPr>
        <p:txBody>
          <a:bodyPr>
            <a:normAutofit/>
          </a:bodyPr>
          <a:lstStyle/>
          <a:p>
            <a:pPr algn="ctr"/>
            <a:r>
              <a:rPr lang="en-US" sz="4000" dirty="0"/>
              <a:t>ePortfolios and the Job Search</a:t>
            </a:r>
          </a:p>
        </p:txBody>
      </p:sp>
      <p:sp>
        <p:nvSpPr>
          <p:cNvPr id="3" name="Content Placeholder 2"/>
          <p:cNvSpPr>
            <a:spLocks noGrp="1"/>
          </p:cNvSpPr>
          <p:nvPr>
            <p:ph idx="1"/>
          </p:nvPr>
        </p:nvSpPr>
        <p:spPr>
          <a:xfrm>
            <a:off x="1332854" y="1952787"/>
            <a:ext cx="9445072" cy="4319132"/>
          </a:xfrm>
        </p:spPr>
        <p:txBody>
          <a:bodyPr>
            <a:normAutofit/>
          </a:bodyPr>
          <a:lstStyle/>
          <a:p>
            <a:r>
              <a:rPr lang="en-US" sz="2400" dirty="0"/>
              <a:t>Students who have ePortfolios can include the URL on their resume, cover letter, LinkedIn profile and in their email signature line</a:t>
            </a:r>
          </a:p>
          <a:p>
            <a:r>
              <a:rPr lang="en-US" sz="2400" dirty="0"/>
              <a:t>Some ePortfolio tools, like Portfolium, integrate job search technology so students can apply for jobs and submit their ePortfolio as part of their application </a:t>
            </a:r>
          </a:p>
          <a:p>
            <a:r>
              <a:rPr lang="en-US" sz="2400" dirty="0" err="1"/>
              <a:t>Portfolium</a:t>
            </a:r>
            <a:r>
              <a:rPr lang="en-US" sz="2400" dirty="0"/>
              <a:t> – free </a:t>
            </a:r>
            <a:r>
              <a:rPr lang="en-US" sz="2400" dirty="0" err="1"/>
              <a:t>ePortfolio</a:t>
            </a:r>
            <a:r>
              <a:rPr lang="en-US" sz="2400" dirty="0"/>
              <a:t> for students</a:t>
            </a:r>
          </a:p>
          <a:p>
            <a:pPr lvl="1"/>
            <a:r>
              <a:rPr lang="en-US" sz="2400" dirty="0">
                <a:hlinkClick r:id="rId3"/>
              </a:rPr>
              <a:t>https://portfolium.com/</a:t>
            </a:r>
            <a:endParaRPr lang="en-US" sz="2400" dirty="0"/>
          </a:p>
          <a:p>
            <a:pPr lvl="1"/>
            <a:r>
              <a:rPr lang="en-US" sz="2400" dirty="0"/>
              <a:t>Student Example: </a:t>
            </a:r>
            <a:r>
              <a:rPr lang="en-US" sz="2200" dirty="0">
                <a:hlinkClick r:id="rId4"/>
              </a:rPr>
              <a:t>https://portfolium.com/ShabrikaKing</a:t>
            </a:r>
            <a:endParaRPr lang="en-US" sz="2200" dirty="0"/>
          </a:p>
          <a:p>
            <a:pPr lvl="1"/>
            <a:r>
              <a:rPr lang="en-US" sz="2400" dirty="0"/>
              <a:t>Cindy’s </a:t>
            </a:r>
            <a:r>
              <a:rPr lang="en-US" sz="2400" dirty="0" err="1"/>
              <a:t>Portfolium</a:t>
            </a:r>
            <a:r>
              <a:rPr lang="en-US" sz="2400" dirty="0"/>
              <a:t>: </a:t>
            </a:r>
            <a:r>
              <a:rPr lang="en-US" sz="2400" u="sng" dirty="0">
                <a:hlinkClick r:id="rId5"/>
              </a:rPr>
              <a:t>https://portfolium.com/cindymorrin</a:t>
            </a:r>
            <a:endParaRPr lang="en-US" sz="2400" u="sng" dirty="0"/>
          </a:p>
          <a:p>
            <a:pPr marL="274320" lvl="1" indent="0">
              <a:buNone/>
            </a:pPr>
            <a:endParaRPr lang="en-US" sz="2200" dirty="0"/>
          </a:p>
          <a:p>
            <a:pPr lvl="1"/>
            <a:endParaRPr lang="en-US" dirty="0"/>
          </a:p>
        </p:txBody>
      </p:sp>
      <p:sp>
        <p:nvSpPr>
          <p:cNvPr id="4" name="Footer Placeholder 3"/>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98545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What is Digital Fluency?</a:t>
            </a:r>
          </a:p>
        </p:txBody>
      </p:sp>
      <p:sp>
        <p:nvSpPr>
          <p:cNvPr id="4" name="Footer Placeholder 3"/>
          <p:cNvSpPr>
            <a:spLocks noGrp="1"/>
          </p:cNvSpPr>
          <p:nvPr>
            <p:ph type="ftr" sz="quarter" idx="11"/>
          </p:nvPr>
        </p:nvSpPr>
        <p:spPr/>
        <p:txBody>
          <a:bodyPr/>
          <a:lstStyle/>
          <a:p>
            <a:r>
              <a:rPr lang="en-US" dirty="0"/>
              <a:t>
              </a:t>
            </a:r>
          </a:p>
        </p:txBody>
      </p:sp>
      <p:sp>
        <p:nvSpPr>
          <p:cNvPr id="5" name="Rectangle 4"/>
          <p:cNvSpPr/>
          <p:nvPr/>
        </p:nvSpPr>
        <p:spPr>
          <a:xfrm>
            <a:off x="995423" y="1875099"/>
            <a:ext cx="10255673" cy="4247317"/>
          </a:xfrm>
          <a:prstGeom prst="rect">
            <a:avLst/>
          </a:prstGeom>
        </p:spPr>
        <p:txBody>
          <a:bodyPr wrap="square">
            <a:spAutoFit/>
          </a:bodyPr>
          <a:lstStyle/>
          <a:p>
            <a:pPr marL="342900" lvl="0" indent="-342900">
              <a:spcBef>
                <a:spcPts val="1000"/>
              </a:spcBef>
              <a:buClr>
                <a:schemeClr val="accent1"/>
              </a:buClr>
              <a:buSzPct val="80000"/>
              <a:buFont typeface="Wingdings 3" charset="2"/>
              <a:buChar char=""/>
            </a:pPr>
            <a:r>
              <a:rPr lang="en-US" sz="2800" dirty="0"/>
              <a:t>Sharing documents, pictures, and programs online</a:t>
            </a:r>
          </a:p>
          <a:p>
            <a:pPr marL="342900" lvl="0" indent="-342900">
              <a:spcBef>
                <a:spcPts val="1000"/>
              </a:spcBef>
              <a:buClr>
                <a:schemeClr val="accent1"/>
              </a:buClr>
              <a:buSzPct val="80000"/>
              <a:buFont typeface="Wingdings 3" charset="2"/>
              <a:buChar char=""/>
            </a:pPr>
            <a:r>
              <a:rPr lang="en-US" sz="2800" dirty="0"/>
              <a:t>Access to personal or private information on the web</a:t>
            </a:r>
          </a:p>
          <a:p>
            <a:pPr marL="342900" lvl="0" indent="-342900">
              <a:spcBef>
                <a:spcPts val="1000"/>
              </a:spcBef>
              <a:buClr>
                <a:schemeClr val="accent1"/>
              </a:buClr>
              <a:buSzPct val="80000"/>
              <a:buFont typeface="Wingdings 3" charset="2"/>
              <a:buChar char=""/>
            </a:pPr>
            <a:r>
              <a:rPr lang="en-US" sz="2800" dirty="0"/>
              <a:t>Social Media such as Facebook, LinkedIn &amp; Twitter</a:t>
            </a:r>
          </a:p>
          <a:p>
            <a:pPr marL="342900" lvl="0" indent="-342900">
              <a:spcBef>
                <a:spcPts val="1000"/>
              </a:spcBef>
              <a:buClr>
                <a:schemeClr val="accent1"/>
              </a:buClr>
              <a:buSzPct val="80000"/>
              <a:buFont typeface="Wingdings 3" charset="2"/>
              <a:buChar char=""/>
            </a:pPr>
            <a:r>
              <a:rPr lang="en-US" sz="2800" dirty="0"/>
              <a:t>Online tools like Google and YouTube to find data</a:t>
            </a:r>
          </a:p>
          <a:p>
            <a:pPr marL="342900" lvl="0" indent="-342900">
              <a:spcBef>
                <a:spcPts val="1000"/>
              </a:spcBef>
              <a:buClr>
                <a:schemeClr val="accent1"/>
              </a:buClr>
              <a:buSzPct val="80000"/>
              <a:buFont typeface="Wingdings 3" charset="2"/>
              <a:buChar char=""/>
            </a:pPr>
            <a:r>
              <a:rPr lang="en-US" sz="2800" dirty="0"/>
              <a:t>Determining the “usefulness” and “truthfulness” of such sources</a:t>
            </a:r>
            <a:endParaRPr lang="en-US" sz="2800" dirty="0">
              <a:solidFill>
                <a:schemeClr val="tx1">
                  <a:lumMod val="75000"/>
                  <a:lumOff val="25000"/>
                </a:schemeClr>
              </a:solidFill>
            </a:endParaRPr>
          </a:p>
          <a:p>
            <a:pPr>
              <a:spcBef>
                <a:spcPts val="1000"/>
              </a:spcBef>
              <a:buClr>
                <a:schemeClr val="accent1"/>
              </a:buClr>
              <a:buSzPct val="80000"/>
            </a:pPr>
            <a:endParaRPr lang="en-US" sz="2400" dirty="0"/>
          </a:p>
          <a:p>
            <a:pPr marL="342900" lvl="0" indent="-342900">
              <a:spcBef>
                <a:spcPts val="1000"/>
              </a:spcBef>
              <a:buClr>
                <a:schemeClr val="accent1"/>
              </a:buClr>
              <a:buSzPct val="80000"/>
              <a:buFont typeface="Wingdings 3" charset="2"/>
              <a:buChar char=""/>
            </a:pPr>
            <a:endParaRPr lang="en-US" sz="2800" dirty="0">
              <a:solidFill>
                <a:schemeClr val="tx1">
                  <a:lumMod val="75000"/>
                  <a:lumOff val="25000"/>
                </a:schemeClr>
              </a:solidFill>
            </a:endParaRPr>
          </a:p>
        </p:txBody>
      </p:sp>
      <p:pic>
        <p:nvPicPr>
          <p:cNvPr id="6" name="Content Placeholder 3" descr="th_facebook_logo.png">
            <a:extLst>
              <a:ext uri="{FF2B5EF4-FFF2-40B4-BE49-F238E27FC236}">
                <a16:creationId xmlns:a16="http://schemas.microsoft.com/office/drawing/2014/main" id="{6D26A634-83EC-5241-AF28-5E8C1B727F6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855514" y="4688015"/>
            <a:ext cx="1787971" cy="1896930"/>
          </a:xfrm>
        </p:spPr>
      </p:pic>
      <p:pic>
        <p:nvPicPr>
          <p:cNvPr id="7" name="Content Placeholder 3" descr="google_logo.jpg">
            <a:extLst>
              <a:ext uri="{FF2B5EF4-FFF2-40B4-BE49-F238E27FC236}">
                <a16:creationId xmlns:a16="http://schemas.microsoft.com/office/drawing/2014/main" id="{933BFC14-A396-8744-859F-FF90D49CA5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8900" y="5148722"/>
            <a:ext cx="4226119" cy="1449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Content Placeholder 3" descr="twitter-logo.jpg">
            <a:extLst>
              <a:ext uri="{FF2B5EF4-FFF2-40B4-BE49-F238E27FC236}">
                <a16:creationId xmlns:a16="http://schemas.microsoft.com/office/drawing/2014/main" id="{1302B423-3FE1-B94E-9A2D-2BEDC4B9B4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9250" y="601635"/>
            <a:ext cx="1719995" cy="1683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005F5C8-759E-6F4F-98FC-F78F6F0F4F4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93125" y="4860982"/>
            <a:ext cx="1664240" cy="1664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826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802105" y="1009099"/>
            <a:ext cx="5438274" cy="5183153"/>
          </a:xfrm>
        </p:spPr>
        <p:txBody>
          <a:bodyPr>
            <a:normAutofit/>
          </a:bodyPr>
          <a:lstStyle/>
          <a:p>
            <a:pPr marL="0" indent="0">
              <a:buNone/>
            </a:pPr>
            <a:r>
              <a:rPr lang="en-US" sz="3200" b="1" dirty="0"/>
              <a:t>Register on College Central </a:t>
            </a:r>
            <a:r>
              <a:rPr lang="en-US" sz="3200" dirty="0">
                <a:hlinkClick r:id="rId3"/>
              </a:rPr>
              <a:t>www.collegecentral.com/cuyamaca</a:t>
            </a:r>
            <a:endParaRPr lang="en-US" sz="3200" dirty="0"/>
          </a:p>
          <a:p>
            <a:pPr fontAlgn="base"/>
            <a:r>
              <a:rPr lang="en-US" b="1" dirty="0"/>
              <a:t>Access job opportunities</a:t>
            </a:r>
            <a:r>
              <a:rPr lang="en-US" dirty="0"/>
              <a:t> 24 hours a day, 7 days a week. To look at the job list you may use a Career Center computer or use your own.</a:t>
            </a:r>
          </a:p>
          <a:p>
            <a:pPr fontAlgn="base"/>
            <a:r>
              <a:rPr lang="en-US" b="1" dirty="0"/>
              <a:t>Post a resume </a:t>
            </a:r>
            <a:r>
              <a:rPr lang="en-US" dirty="0"/>
              <a:t>to the Online Job Board. This will prompt our resume tutors at the Career Center to review and take a look at your resume. You may be called in to bring your resume with you for an additional appointment and assistance to work on it.</a:t>
            </a:r>
          </a:p>
          <a:p>
            <a:pPr marL="0" indent="0">
              <a:buNone/>
            </a:pPr>
            <a:endParaRPr lang="en-US" dirty="0"/>
          </a:p>
        </p:txBody>
      </p:sp>
      <p:pic>
        <p:nvPicPr>
          <p:cNvPr id="9" name="Content Placeholder 8"/>
          <p:cNvPicPr>
            <a:picLocks noGrp="1" noChangeAspect="1"/>
          </p:cNvPicPr>
          <p:nvPr>
            <p:ph sz="half" idx="4294967295"/>
          </p:nvPr>
        </p:nvPicPr>
        <p:blipFill>
          <a:blip r:embed="rId4"/>
          <a:stretch>
            <a:fillRect/>
          </a:stretch>
        </p:blipFill>
        <p:spPr>
          <a:xfrm>
            <a:off x="6583194" y="1009099"/>
            <a:ext cx="4845050" cy="4649787"/>
          </a:xfrm>
          <a:prstGeom prst="rect">
            <a:avLst/>
          </a:prstGeom>
        </p:spPr>
      </p:pic>
    </p:spTree>
    <p:extLst>
      <p:ext uri="{BB962C8B-B14F-4D97-AF65-F5344CB8AC3E}">
        <p14:creationId xmlns:p14="http://schemas.microsoft.com/office/powerpoint/2010/main" val="78776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35" y="394076"/>
            <a:ext cx="4192516" cy="2120525"/>
          </a:xfrm>
        </p:spPr>
        <p:txBody>
          <a:bodyPr>
            <a:normAutofit/>
          </a:bodyPr>
          <a:lstStyle/>
          <a:p>
            <a:r>
              <a:rPr lang="en-US" dirty="0"/>
              <a:t>Next Steps: Practice!</a:t>
            </a:r>
            <a:br>
              <a:rPr lang="en-US" dirty="0"/>
            </a:br>
            <a:r>
              <a:rPr lang="en-US" dirty="0"/>
              <a:t/>
            </a:r>
            <a:br>
              <a:rPr lang="en-US" dirty="0"/>
            </a:br>
            <a:endParaRPr lang="en-US" dirty="0"/>
          </a:p>
        </p:txBody>
      </p:sp>
      <p:sp>
        <p:nvSpPr>
          <p:cNvPr id="3" name="Content Placeholder 2"/>
          <p:cNvSpPr>
            <a:spLocks noGrp="1"/>
          </p:cNvSpPr>
          <p:nvPr>
            <p:ph idx="1"/>
          </p:nvPr>
        </p:nvSpPr>
        <p:spPr>
          <a:xfrm>
            <a:off x="5366323" y="394075"/>
            <a:ext cx="6340333" cy="6284664"/>
          </a:xfrm>
        </p:spPr>
        <p:txBody>
          <a:bodyPr>
            <a:normAutofit fontScale="92500" lnSpcReduction="10000"/>
          </a:bodyPr>
          <a:lstStyle/>
          <a:p>
            <a:pPr marL="0" indent="0">
              <a:buNone/>
            </a:pPr>
            <a:r>
              <a:rPr lang="en-US" dirty="0"/>
              <a:t>Courses: </a:t>
            </a:r>
          </a:p>
          <a:p>
            <a:pPr marL="0" indent="0">
              <a:buNone/>
            </a:pPr>
            <a:r>
              <a:rPr lang="en-US" u="sng" dirty="0">
                <a:hlinkClick r:id="rId3"/>
              </a:rPr>
              <a:t>Digital Media Foundations</a:t>
            </a:r>
            <a:r>
              <a:rPr lang="en-US" dirty="0"/>
              <a:t> </a:t>
            </a:r>
            <a:r>
              <a:rPr lang="en-US" u="sng" dirty="0">
                <a:hlinkClick r:id="rId4"/>
              </a:rPr>
              <a:t>Learning iPhone and iPad Security</a:t>
            </a:r>
            <a:r>
              <a:rPr lang="en-US" dirty="0"/>
              <a:t> </a:t>
            </a:r>
            <a:r>
              <a:rPr lang="en-US" u="sng" dirty="0">
                <a:hlinkClick r:id="rId5"/>
              </a:rPr>
              <a:t>Learning Android Phone and Tablet Security</a:t>
            </a:r>
            <a:r>
              <a:rPr lang="en-US" dirty="0"/>
              <a:t> </a:t>
            </a:r>
            <a:r>
              <a:rPr lang="en-US" u="sng" dirty="0">
                <a:hlinkClick r:id="rId6"/>
              </a:rPr>
              <a:t>Computer Components and Peripherals for IT Technicians</a:t>
            </a:r>
            <a:endParaRPr lang="en-US" u="sng" dirty="0"/>
          </a:p>
          <a:p>
            <a:pPr marL="0" indent="0">
              <a:buNone/>
            </a:pPr>
            <a:r>
              <a:rPr lang="en-US" u="sng" dirty="0">
                <a:hlinkClick r:id="rId7"/>
              </a:rPr>
              <a:t>Top 5 Tips for YouTube Channel</a:t>
            </a:r>
            <a:r>
              <a:rPr lang="en-US" dirty="0"/>
              <a:t> </a:t>
            </a:r>
          </a:p>
          <a:p>
            <a:pPr marL="0" indent="0">
              <a:buNone/>
            </a:pPr>
            <a:r>
              <a:rPr lang="en-US" dirty="0"/>
              <a:t>Videos:</a:t>
            </a:r>
          </a:p>
          <a:p>
            <a:pPr marL="0" indent="0">
              <a:lnSpc>
                <a:spcPct val="130000"/>
              </a:lnSpc>
              <a:buNone/>
            </a:pPr>
            <a:r>
              <a:rPr lang="en-US" u="sng" dirty="0">
                <a:hlinkClick r:id="rId8"/>
              </a:rPr>
              <a:t>Digital communication</a:t>
            </a:r>
            <a:endParaRPr lang="en-US" u="sng" dirty="0"/>
          </a:p>
          <a:p>
            <a:pPr marL="0" indent="0">
              <a:lnSpc>
                <a:spcPct val="130000"/>
              </a:lnSpc>
              <a:buNone/>
            </a:pPr>
            <a:r>
              <a:rPr lang="en-US" u="sng" dirty="0">
                <a:hlinkClick r:id="rId9"/>
              </a:rPr>
              <a:t>Overview of digital security</a:t>
            </a:r>
            <a:r>
              <a:rPr lang="en-US" dirty="0"/>
              <a:t> </a:t>
            </a:r>
          </a:p>
          <a:p>
            <a:pPr marL="0" indent="0">
              <a:lnSpc>
                <a:spcPct val="130000"/>
              </a:lnSpc>
              <a:buNone/>
            </a:pPr>
            <a:r>
              <a:rPr lang="en-US" u="sng" dirty="0">
                <a:hlinkClick r:id="rId10"/>
              </a:rPr>
              <a:t>Information security</a:t>
            </a:r>
            <a:r>
              <a:rPr lang="en-US" dirty="0"/>
              <a:t> </a:t>
            </a:r>
          </a:p>
          <a:p>
            <a:pPr marL="0" indent="0">
              <a:lnSpc>
                <a:spcPct val="130000"/>
              </a:lnSpc>
              <a:buNone/>
            </a:pPr>
            <a:r>
              <a:rPr lang="en-US" u="sng" dirty="0">
                <a:hlinkClick r:id="rId11"/>
              </a:rPr>
              <a:t>Digital signatures</a:t>
            </a:r>
            <a:endParaRPr lang="en-US" dirty="0"/>
          </a:p>
          <a:p>
            <a:pPr marL="0" indent="0">
              <a:lnSpc>
                <a:spcPct val="130000"/>
              </a:lnSpc>
              <a:buNone/>
            </a:pPr>
            <a:r>
              <a:rPr lang="en-US" u="sng" dirty="0">
                <a:hlinkClick r:id="rId12"/>
              </a:rPr>
              <a:t>Determining the source: Hardware or software</a:t>
            </a:r>
            <a:endParaRPr lang="en-US" dirty="0"/>
          </a:p>
          <a:p>
            <a:pPr marL="0" indent="0">
              <a:lnSpc>
                <a:spcPct val="130000"/>
              </a:lnSpc>
              <a:buNone/>
            </a:pPr>
            <a:r>
              <a:rPr lang="en-US" u="sng" dirty="0">
                <a:hlinkClick r:id="rId13"/>
              </a:rPr>
              <a:t>How search engines work</a:t>
            </a:r>
            <a:endParaRPr lang="en-US" dirty="0"/>
          </a:p>
          <a:p>
            <a:pPr marL="0" indent="0">
              <a:lnSpc>
                <a:spcPct val="130000"/>
              </a:lnSpc>
              <a:buNone/>
            </a:pPr>
            <a:r>
              <a:rPr lang="en-US" u="sng" dirty="0">
                <a:hlinkClick r:id="rId14"/>
              </a:rPr>
              <a:t>Understanding search engines</a:t>
            </a:r>
            <a:r>
              <a:rPr lang="en-US" dirty="0"/>
              <a:t> </a:t>
            </a:r>
          </a:p>
          <a:p>
            <a:pPr marL="0" indent="0">
              <a:lnSpc>
                <a:spcPct val="130000"/>
              </a:lnSpc>
              <a:buNone/>
            </a:pPr>
            <a:r>
              <a:rPr lang="en-US" u="sng" dirty="0">
                <a:hlinkClick r:id="rId15"/>
              </a:rPr>
              <a:t>Google Search</a:t>
            </a:r>
            <a:r>
              <a:rPr lang="en-US" dirty="0"/>
              <a:t> </a:t>
            </a:r>
          </a:p>
        </p:txBody>
      </p:sp>
      <p:sp>
        <p:nvSpPr>
          <p:cNvPr id="4" name="Text Placeholder 3"/>
          <p:cNvSpPr>
            <a:spLocks noGrp="1"/>
          </p:cNvSpPr>
          <p:nvPr>
            <p:ph type="body" sz="half" idx="2"/>
          </p:nvPr>
        </p:nvSpPr>
        <p:spPr>
          <a:xfrm>
            <a:off x="486834" y="2514601"/>
            <a:ext cx="4169834" cy="3965745"/>
          </a:xfrm>
        </p:spPr>
        <p:txBody>
          <a:bodyPr>
            <a:normAutofit/>
          </a:bodyPr>
          <a:lstStyle/>
          <a:p>
            <a:r>
              <a:rPr lang="en-US" dirty="0"/>
              <a:t/>
            </a:r>
            <a:br>
              <a:rPr lang="en-US" dirty="0"/>
            </a:br>
            <a:r>
              <a:rPr lang="en-US" sz="1600" dirty="0"/>
              <a:t>LinkedIn and New World of Work have partnered to provide suggested next steps after each of the 21</a:t>
            </a:r>
            <a:r>
              <a:rPr lang="en-US" sz="1600" baseline="30000" dirty="0"/>
              <a:t>st</a:t>
            </a:r>
            <a:r>
              <a:rPr lang="en-US" sz="1600" dirty="0"/>
              <a:t> Century Skills lessons. </a:t>
            </a:r>
            <a:br>
              <a:rPr lang="en-US" sz="1600" dirty="0"/>
            </a:br>
            <a:endParaRPr lang="en-US" sz="1600" dirty="0"/>
          </a:p>
          <a:p>
            <a:r>
              <a:rPr lang="en-US" sz="1600" dirty="0"/>
              <a:t>Go to: </a:t>
            </a:r>
            <a:r>
              <a:rPr lang="en-US" sz="1600" u="sng" dirty="0">
                <a:hlinkClick r:id="rId16"/>
              </a:rPr>
              <a:t>www.linkedin.com/learning</a:t>
            </a:r>
            <a:r>
              <a:rPr lang="en-US" sz="1600" dirty="0"/>
              <a:t> </a:t>
            </a:r>
          </a:p>
          <a:p>
            <a:endParaRPr lang="en-US" sz="1600" dirty="0"/>
          </a:p>
          <a:p>
            <a:r>
              <a:rPr lang="en-US" sz="1600" dirty="0"/>
              <a:t>These videos will help you continue to explore Digital Fluency. You can earn certificates of completion to post on your LinkedIn profiles along with any of your digital badges and skills verifications.</a:t>
            </a:r>
          </a:p>
        </p:txBody>
      </p:sp>
      <p:pic>
        <p:nvPicPr>
          <p:cNvPr id="5" name="Picture 4" descr="LinkedIn Learning"/>
          <p:cNvPicPr/>
          <p:nvPr/>
        </p:nvPicPr>
        <p:blipFill>
          <a:blip r:embed="rId17">
            <a:extLst>
              <a:ext uri="{28A0092B-C50C-407E-A947-70E740481C1C}">
                <a14:useLocalDpi xmlns:a14="http://schemas.microsoft.com/office/drawing/2010/main" val="0"/>
              </a:ext>
            </a:extLst>
          </a:blip>
          <a:srcRect/>
          <a:stretch>
            <a:fillRect/>
          </a:stretch>
        </p:blipFill>
        <p:spPr bwMode="auto">
          <a:xfrm>
            <a:off x="840022" y="1752600"/>
            <a:ext cx="3328076" cy="762000"/>
          </a:xfrm>
          <a:prstGeom prst="rect">
            <a:avLst/>
          </a:prstGeom>
          <a:noFill/>
          <a:ln>
            <a:noFill/>
          </a:ln>
        </p:spPr>
      </p:pic>
    </p:spTree>
    <p:extLst>
      <p:ext uri="{BB962C8B-B14F-4D97-AF65-F5344CB8AC3E}">
        <p14:creationId xmlns:p14="http://schemas.microsoft.com/office/powerpoint/2010/main" val="341536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Using Social Media</a:t>
            </a:r>
          </a:p>
        </p:txBody>
      </p:sp>
      <p:sp>
        <p:nvSpPr>
          <p:cNvPr id="4" name="Footer Placeholder 3"/>
          <p:cNvSpPr>
            <a:spLocks noGrp="1"/>
          </p:cNvSpPr>
          <p:nvPr>
            <p:ph type="ftr" sz="quarter" idx="11"/>
          </p:nvPr>
        </p:nvSpPr>
        <p:spPr/>
        <p:txBody>
          <a:bodyPr/>
          <a:lstStyle/>
          <a:p>
            <a:r>
              <a:rPr lang="en-US" dirty="0"/>
              <a:t>
              </a:t>
            </a:r>
          </a:p>
        </p:txBody>
      </p:sp>
      <p:sp>
        <p:nvSpPr>
          <p:cNvPr id="5" name="Rectangle 4"/>
          <p:cNvSpPr/>
          <p:nvPr/>
        </p:nvSpPr>
        <p:spPr>
          <a:xfrm>
            <a:off x="735496" y="1689653"/>
            <a:ext cx="10495116" cy="4975721"/>
          </a:xfrm>
          <a:prstGeom prst="rect">
            <a:avLst/>
          </a:prstGeom>
        </p:spPr>
        <p:txBody>
          <a:bodyPr wrap="square">
            <a:spAutoFit/>
          </a:bodyPr>
          <a:lstStyle/>
          <a:p>
            <a:pPr marL="342900" indent="-342900">
              <a:spcBef>
                <a:spcPts val="1000"/>
              </a:spcBef>
              <a:buClr>
                <a:schemeClr val="accent1"/>
              </a:buClr>
              <a:buSzPct val="80000"/>
              <a:buFont typeface="Wingdings 3" charset="2"/>
              <a:buChar char=""/>
            </a:pPr>
            <a:r>
              <a:rPr lang="en-US" sz="3200" dirty="0"/>
              <a:t>In what ways have you seen friends, family or colleagues use social media to create or maintain a positive and professional online presence? </a:t>
            </a:r>
          </a:p>
          <a:p>
            <a:pPr marL="342900" lvl="0" indent="-342900">
              <a:spcBef>
                <a:spcPts val="1000"/>
              </a:spcBef>
              <a:buClr>
                <a:schemeClr val="accent1"/>
              </a:buClr>
              <a:buSzPct val="80000"/>
              <a:buFont typeface="Wingdings 3" charset="2"/>
              <a:buChar char=""/>
            </a:pPr>
            <a:r>
              <a:rPr lang="en-US" sz="3200" dirty="0">
                <a:solidFill>
                  <a:schemeClr val="tx1">
                    <a:lumMod val="75000"/>
                    <a:lumOff val="25000"/>
                  </a:schemeClr>
                </a:solidFill>
              </a:rPr>
              <a:t>How is social media used in the job search?</a:t>
            </a:r>
          </a:p>
          <a:p>
            <a:pPr marL="342900" lvl="0" indent="-342900">
              <a:spcBef>
                <a:spcPts val="1000"/>
              </a:spcBef>
              <a:buClr>
                <a:schemeClr val="accent1"/>
              </a:buClr>
              <a:buSzPct val="80000"/>
              <a:buFont typeface="Wingdings 3" charset="2"/>
              <a:buChar char=""/>
            </a:pPr>
            <a:r>
              <a:rPr lang="en-US" sz="3200" dirty="0">
                <a:solidFill>
                  <a:schemeClr val="tx1">
                    <a:lumMod val="75000"/>
                    <a:lumOff val="25000"/>
                  </a:schemeClr>
                </a:solidFill>
              </a:rPr>
              <a:t>Why is it important to create a positive and professional online presence?</a:t>
            </a:r>
          </a:p>
          <a:p>
            <a:pPr marL="342900" lvl="0" indent="-342900">
              <a:spcBef>
                <a:spcPts val="1000"/>
              </a:spcBef>
              <a:buClr>
                <a:schemeClr val="accent1"/>
              </a:buClr>
              <a:buSzPct val="80000"/>
              <a:buFont typeface="Wingdings 3" charset="2"/>
              <a:buChar char=""/>
            </a:pPr>
            <a:r>
              <a:rPr lang="en-US" sz="3200" dirty="0">
                <a:solidFill>
                  <a:schemeClr val="tx1">
                    <a:lumMod val="75000"/>
                    <a:lumOff val="25000"/>
                  </a:schemeClr>
                </a:solidFill>
              </a:rPr>
              <a:t>Today - Develop a professional LinkedIn profile &amp; research ePortfolios</a:t>
            </a:r>
          </a:p>
          <a:p>
            <a:pPr marL="342900" lvl="0" indent="-342900">
              <a:spcBef>
                <a:spcPts val="1000"/>
              </a:spcBef>
              <a:buClr>
                <a:schemeClr val="accent1"/>
              </a:buClr>
              <a:buSzPct val="80000"/>
              <a:buFont typeface="Wingdings 3" charset="2"/>
              <a:buChar char=""/>
            </a:pPr>
            <a:endParaRPr lang="en-US" sz="2800" dirty="0">
              <a:solidFill>
                <a:schemeClr val="tx1">
                  <a:lumMod val="75000"/>
                  <a:lumOff val="25000"/>
                </a:schemeClr>
              </a:solidFill>
            </a:endParaRPr>
          </a:p>
        </p:txBody>
      </p:sp>
      <p:pic>
        <p:nvPicPr>
          <p:cNvPr id="6" name="Content Placeholder 3" descr="blogging.jpg">
            <a:extLst>
              <a:ext uri="{FF2B5EF4-FFF2-40B4-BE49-F238E27FC236}">
                <a16:creationId xmlns:a16="http://schemas.microsoft.com/office/drawing/2014/main" id="{2C096E22-1386-134B-9978-2E144CA70F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84" y="496641"/>
            <a:ext cx="1648370" cy="1074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Pinterest_Logo.png">
            <a:extLst>
              <a:ext uri="{FF2B5EF4-FFF2-40B4-BE49-F238E27FC236}">
                <a16:creationId xmlns:a16="http://schemas.microsoft.com/office/drawing/2014/main" id="{2C3D2585-6B36-1246-8448-C33C9A5DB1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225507">
            <a:off x="7914645" y="5408960"/>
            <a:ext cx="3569036" cy="903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linkedin-logo.png">
            <a:extLst>
              <a:ext uri="{FF2B5EF4-FFF2-40B4-BE49-F238E27FC236}">
                <a16:creationId xmlns:a16="http://schemas.microsoft.com/office/drawing/2014/main" id="{B3B773EF-D165-044A-BD89-76DF138ED2B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0003" y="358215"/>
            <a:ext cx="1884961" cy="1884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5074CF4-0D72-FC4B-9F67-E602322D47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42669" y="2514634"/>
            <a:ext cx="1371155" cy="1371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Content Placeholder 3" descr="twitter-logo.jpg">
            <a:extLst>
              <a:ext uri="{FF2B5EF4-FFF2-40B4-BE49-F238E27FC236}">
                <a16:creationId xmlns:a16="http://schemas.microsoft.com/office/drawing/2014/main" id="{F2B13613-6E7F-B847-8032-5D95EDAA1F7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32939" y="5624232"/>
            <a:ext cx="1124222" cy="11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Content Placeholder 3" descr="th_facebook_logo.png">
            <a:extLst>
              <a:ext uri="{FF2B5EF4-FFF2-40B4-BE49-F238E27FC236}">
                <a16:creationId xmlns:a16="http://schemas.microsoft.com/office/drawing/2014/main" id="{6C1B4456-4010-9E4D-9D27-74576002EAD4}"/>
              </a:ext>
            </a:extLst>
          </p:cNvPr>
          <p:cNvPicPr>
            <a:picLocks noGrp="1" noChangeAspect="1"/>
          </p:cNvPicPr>
          <p:nvPr>
            <p:ph idx="1"/>
          </p:nvPr>
        </p:nvPicPr>
        <p:blipFill>
          <a:blip r:embed="rId8">
            <a:extLst>
              <a:ext uri="{28A0092B-C50C-407E-A947-70E740481C1C}">
                <a14:useLocalDpi xmlns:a14="http://schemas.microsoft.com/office/drawing/2010/main" val="0"/>
              </a:ext>
            </a:extLst>
          </a:blip>
          <a:srcRect/>
          <a:stretch>
            <a:fillRect/>
          </a:stretch>
        </p:blipFill>
        <p:spPr>
          <a:xfrm>
            <a:off x="5244921" y="5624232"/>
            <a:ext cx="1011698" cy="1073352"/>
          </a:xfrm>
        </p:spPr>
      </p:pic>
    </p:spTree>
    <p:extLst>
      <p:ext uri="{BB962C8B-B14F-4D97-AF65-F5344CB8AC3E}">
        <p14:creationId xmlns:p14="http://schemas.microsoft.com/office/powerpoint/2010/main" val="1287551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Social Media Today</a:t>
            </a:r>
            <a:endParaRPr lang="en-US" sz="4000" b="1" dirty="0"/>
          </a:p>
        </p:txBody>
      </p:sp>
      <p:sp>
        <p:nvSpPr>
          <p:cNvPr id="4" name="Footer Placeholder 3"/>
          <p:cNvSpPr>
            <a:spLocks noGrp="1"/>
          </p:cNvSpPr>
          <p:nvPr>
            <p:ph type="ftr" sz="quarter" idx="11"/>
          </p:nvPr>
        </p:nvSpPr>
        <p:spPr/>
        <p:txBody>
          <a:bodyPr/>
          <a:lstStyle/>
          <a:p>
            <a:r>
              <a:rPr lang="en-US" dirty="0"/>
              <a:t>
              </a:t>
            </a:r>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219" y="1683223"/>
            <a:ext cx="7887847" cy="4403815"/>
          </a:xfrm>
          <a:prstGeom prst="rect">
            <a:avLst/>
          </a:prstGeom>
        </p:spPr>
      </p:pic>
      <p:sp>
        <p:nvSpPr>
          <p:cNvPr id="3" name="Rectangle 2">
            <a:extLst>
              <a:ext uri="{FF2B5EF4-FFF2-40B4-BE49-F238E27FC236}">
                <a16:creationId xmlns:a16="http://schemas.microsoft.com/office/drawing/2014/main" id="{356AFEC0-0720-5B4E-80FF-8F10ADE8CAE0}"/>
              </a:ext>
            </a:extLst>
          </p:cNvPr>
          <p:cNvSpPr/>
          <p:nvPr/>
        </p:nvSpPr>
        <p:spPr>
          <a:xfrm>
            <a:off x="4292574" y="6272784"/>
            <a:ext cx="3647281" cy="707886"/>
          </a:xfrm>
          <a:prstGeom prst="rect">
            <a:avLst/>
          </a:prstGeom>
        </p:spPr>
        <p:txBody>
          <a:bodyPr wrap="none">
            <a:spAutoFit/>
          </a:bodyPr>
          <a:lstStyle/>
          <a:p>
            <a:pPr defTabSz="914400">
              <a:defRPr/>
            </a:pPr>
            <a:r>
              <a:rPr lang="en-US" sz="2000" dirty="0">
                <a:hlinkClick r:id="rId3"/>
              </a:rPr>
              <a:t>https://youtu.be/PWa8-43kE-Q</a:t>
            </a:r>
            <a:endParaRPr lang="en-US" sz="2000" dirty="0"/>
          </a:p>
          <a:p>
            <a:pPr defTabSz="914400">
              <a:defRPr/>
            </a:pPr>
            <a:endParaRPr lang="en-US" sz="2000" dirty="0"/>
          </a:p>
        </p:txBody>
      </p:sp>
    </p:spTree>
    <p:extLst>
      <p:ext uri="{BB962C8B-B14F-4D97-AF65-F5344CB8AC3E}">
        <p14:creationId xmlns:p14="http://schemas.microsoft.com/office/powerpoint/2010/main" val="398882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24188"/>
            <a:ext cx="10096142" cy="1482907"/>
          </a:xfrm>
        </p:spPr>
        <p:txBody>
          <a:bodyPr>
            <a:normAutofit/>
          </a:bodyPr>
          <a:lstStyle/>
          <a:p>
            <a:pPr algn="ctr"/>
            <a:r>
              <a:rPr lang="en-US" sz="4000" dirty="0"/>
              <a:t>Technology, Social Media &amp; the  Search for Work</a:t>
            </a:r>
          </a:p>
        </p:txBody>
      </p:sp>
      <p:sp>
        <p:nvSpPr>
          <p:cNvPr id="5" name="Content Placeholder 4"/>
          <p:cNvSpPr>
            <a:spLocks noGrp="1"/>
          </p:cNvSpPr>
          <p:nvPr>
            <p:ph idx="1"/>
          </p:nvPr>
        </p:nvSpPr>
        <p:spPr>
          <a:xfrm>
            <a:off x="545431" y="2230395"/>
            <a:ext cx="10864368" cy="4436076"/>
          </a:xfrm>
        </p:spPr>
        <p:txBody>
          <a:bodyPr>
            <a:normAutofit/>
          </a:bodyPr>
          <a:lstStyle/>
          <a:p>
            <a:r>
              <a:rPr lang="en-US" altLang="en-US" sz="2400" dirty="0"/>
              <a:t>Today’s students and workers need to be</a:t>
            </a:r>
            <a:r>
              <a:rPr lang="en-US" altLang="en-US" sz="2400" i="1" dirty="0"/>
              <a:t> </a:t>
            </a:r>
            <a:r>
              <a:rPr lang="en-US" altLang="en-US" sz="2400" i="1" u="sng" dirty="0"/>
              <a:t>more proactive and more tech savvy</a:t>
            </a:r>
            <a:r>
              <a:rPr lang="en-US" altLang="en-US" sz="2400" u="sng" dirty="0"/>
              <a:t> </a:t>
            </a:r>
            <a:r>
              <a:rPr lang="en-US" altLang="en-US" sz="2400" dirty="0"/>
              <a:t>than in the past</a:t>
            </a:r>
            <a:endParaRPr lang="en-US" altLang="en-US" sz="2400" i="1" dirty="0"/>
          </a:p>
          <a:p>
            <a:r>
              <a:rPr lang="en-US" altLang="en-US" sz="2400" dirty="0"/>
              <a:t>In the midst of the growing gig economy, social media is a powerful tool in the search for work and helps to build a professional online reputation</a:t>
            </a:r>
          </a:p>
          <a:p>
            <a:r>
              <a:rPr lang="en-US" altLang="en-US" sz="2400" dirty="0"/>
              <a:t>Social media provides opportunities to brand, network, and job search including research into a company’s culture to see if it would be a good fit for you </a:t>
            </a:r>
          </a:p>
          <a:p>
            <a:r>
              <a:rPr lang="en-US" altLang="en-US" sz="2400" dirty="0"/>
              <a:t>Professional online presence offers a more detailed picture of a candidate than just a resume and helps recruiters determine a culture fit</a:t>
            </a:r>
            <a:endParaRPr lang="en-US" altLang="en-US" sz="2400" i="1" dirty="0"/>
          </a:p>
          <a:p>
            <a:r>
              <a:rPr lang="en-US" altLang="en-US" sz="2400" dirty="0"/>
              <a:t>Employers and HR professionals use social media and technology to screen candidates during the recruitment and hiring process</a:t>
            </a:r>
          </a:p>
          <a:p>
            <a:endParaRPr lang="en-US" dirty="0"/>
          </a:p>
        </p:txBody>
      </p:sp>
      <p:sp>
        <p:nvSpPr>
          <p:cNvPr id="4" name="Footer Placeholder 3"/>
          <p:cNvSpPr>
            <a:spLocks noGrp="1"/>
          </p:cNvSpPr>
          <p:nvPr>
            <p:ph type="ftr" sz="quarter" idx="11"/>
          </p:nvPr>
        </p:nvSpPr>
        <p:spPr/>
        <p:txBody>
          <a:bodyPr/>
          <a:lstStyle/>
          <a:p>
            <a:r>
              <a:rPr lang="en-US" dirty="0"/>
              <a:t>
              </a:t>
            </a:r>
          </a:p>
        </p:txBody>
      </p:sp>
      <p:pic>
        <p:nvPicPr>
          <p:cNvPr id="6" name="Picture 5">
            <a:extLst>
              <a:ext uri="{FF2B5EF4-FFF2-40B4-BE49-F238E27FC236}">
                <a16:creationId xmlns:a16="http://schemas.microsoft.com/office/drawing/2014/main" id="{A8D8F687-A097-4B4D-A91A-C2DC3B2E0B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78" t="50517" r="5290" b="8041"/>
          <a:stretch/>
        </p:blipFill>
        <p:spPr>
          <a:xfrm>
            <a:off x="9025602" y="1352925"/>
            <a:ext cx="2242751" cy="732138"/>
          </a:xfrm>
          <a:prstGeom prst="rect">
            <a:avLst/>
          </a:prstGeom>
        </p:spPr>
      </p:pic>
      <p:pic>
        <p:nvPicPr>
          <p:cNvPr id="7" name="Picture 6">
            <a:extLst>
              <a:ext uri="{FF2B5EF4-FFF2-40B4-BE49-F238E27FC236}">
                <a16:creationId xmlns:a16="http://schemas.microsoft.com/office/drawing/2014/main" id="{9E45ADE0-5026-8640-9F2B-34CD645721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28" r="4696" b="49837"/>
          <a:stretch/>
        </p:blipFill>
        <p:spPr>
          <a:xfrm>
            <a:off x="867914" y="1185512"/>
            <a:ext cx="2252909" cy="877520"/>
          </a:xfrm>
          <a:prstGeom prst="rect">
            <a:avLst/>
          </a:prstGeom>
        </p:spPr>
      </p:pic>
    </p:spTree>
    <p:extLst>
      <p:ext uri="{BB962C8B-B14F-4D97-AF65-F5344CB8AC3E}">
        <p14:creationId xmlns:p14="http://schemas.microsoft.com/office/powerpoint/2010/main" val="115835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90608" y="533401"/>
            <a:ext cx="7667625" cy="1692275"/>
          </a:xfrm>
        </p:spPr>
        <p:txBody>
          <a:bodyPr>
            <a:normAutofit fontScale="90000"/>
          </a:bodyPr>
          <a:lstStyle/>
          <a:p>
            <a:pPr algn="ctr"/>
            <a:r>
              <a:rPr lang="en-US" b="1" dirty="0">
                <a:solidFill>
                  <a:schemeClr val="accent4"/>
                </a:solidFill>
              </a:rPr>
              <a:t>OVER 94% OF RECRUITERS USE SOCIAL MEDIA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103" y="1849158"/>
            <a:ext cx="6409299" cy="4343400"/>
          </a:xfrm>
          <a:prstGeom prst="rect">
            <a:avLst/>
          </a:prstGeom>
        </p:spPr>
      </p:pic>
    </p:spTree>
    <p:extLst>
      <p:ext uri="{BB962C8B-B14F-4D97-AF65-F5344CB8AC3E}">
        <p14:creationId xmlns:p14="http://schemas.microsoft.com/office/powerpoint/2010/main" val="303442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05857" y="2370488"/>
            <a:ext cx="3035780" cy="888056"/>
          </a:xfrm>
        </p:spPr>
        <p:txBody>
          <a:bodyPr/>
          <a:lstStyle/>
          <a:p>
            <a:pPr>
              <a:spcBef>
                <a:spcPts val="0"/>
              </a:spcBef>
              <a:spcAft>
                <a:spcPts val="0"/>
              </a:spcAft>
            </a:pPr>
            <a:r>
              <a:rPr lang="en-US" sz="2400" b="1" dirty="0">
                <a:solidFill>
                  <a:schemeClr val="accent3"/>
                </a:solidFill>
              </a:rPr>
              <a:t>Clean Up Your        </a:t>
            </a:r>
          </a:p>
          <a:p>
            <a:pPr>
              <a:spcBef>
                <a:spcPts val="0"/>
              </a:spcBef>
              <a:spcAft>
                <a:spcPts val="0"/>
              </a:spcAft>
            </a:pPr>
            <a:r>
              <a:rPr lang="en-US" sz="2400" b="1" dirty="0">
                <a:solidFill>
                  <a:schemeClr val="accent3"/>
                </a:solidFill>
              </a:rPr>
              <a:t>Digital Dirt</a:t>
            </a:r>
          </a:p>
        </p:txBody>
      </p:sp>
      <p:sp>
        <p:nvSpPr>
          <p:cNvPr id="4" name="Text Placeholder 3"/>
          <p:cNvSpPr>
            <a:spLocks noGrp="1"/>
          </p:cNvSpPr>
          <p:nvPr>
            <p:ph type="body" sz="half" idx="15"/>
          </p:nvPr>
        </p:nvSpPr>
        <p:spPr>
          <a:xfrm>
            <a:off x="892884" y="3316941"/>
            <a:ext cx="3386049" cy="3253636"/>
          </a:xfrm>
        </p:spPr>
        <p:txBody>
          <a:bodyPr>
            <a:normAutofit/>
          </a:bodyPr>
          <a:lstStyle/>
          <a:p>
            <a:r>
              <a:rPr lang="en-US" sz="1600" b="1" dirty="0"/>
              <a:t>Hiring managers WILL Google you! </a:t>
            </a:r>
          </a:p>
          <a:p>
            <a:r>
              <a:rPr lang="en-US" sz="1600" dirty="0"/>
              <a:t>Google yourself. Ask yourself, “If I were an employer, would I hire me?”</a:t>
            </a:r>
          </a:p>
          <a:p>
            <a:r>
              <a:rPr lang="en-US" sz="1600" dirty="0"/>
              <a:t>If you answered an honest “no,” remove all pictures and content that may give employers an inaccurate perception of you.  </a:t>
            </a:r>
          </a:p>
          <a:p>
            <a:r>
              <a:rPr lang="en-US" sz="1600" dirty="0"/>
              <a:t>If you question it, then it’s time to delete, remove, un-tag, etc.  </a:t>
            </a:r>
          </a:p>
        </p:txBody>
      </p:sp>
      <p:sp>
        <p:nvSpPr>
          <p:cNvPr id="5" name="Text Placeholder 4"/>
          <p:cNvSpPr>
            <a:spLocks noGrp="1"/>
          </p:cNvSpPr>
          <p:nvPr>
            <p:ph type="body" sz="quarter" idx="3"/>
          </p:nvPr>
        </p:nvSpPr>
        <p:spPr/>
        <p:txBody>
          <a:bodyPr/>
          <a:lstStyle/>
          <a:p>
            <a:r>
              <a:rPr lang="en-US" sz="2400" b="1" dirty="0">
                <a:solidFill>
                  <a:schemeClr val="accent3"/>
                </a:solidFill>
              </a:rPr>
              <a:t>LinkedIn</a:t>
            </a:r>
            <a:r>
              <a:rPr lang="en-US" dirty="0">
                <a:solidFill>
                  <a:schemeClr val="accent3"/>
                </a:solidFill>
              </a:rPr>
              <a:t> </a:t>
            </a:r>
          </a:p>
        </p:txBody>
      </p:sp>
      <p:sp>
        <p:nvSpPr>
          <p:cNvPr id="6" name="Text Placeholder 5"/>
          <p:cNvSpPr>
            <a:spLocks noGrp="1"/>
          </p:cNvSpPr>
          <p:nvPr>
            <p:ph type="body" sz="half" idx="16"/>
          </p:nvPr>
        </p:nvSpPr>
        <p:spPr>
          <a:xfrm>
            <a:off x="4540819" y="3258544"/>
            <a:ext cx="3091891" cy="2888366"/>
          </a:xfrm>
        </p:spPr>
        <p:txBody>
          <a:bodyPr>
            <a:normAutofit/>
          </a:bodyPr>
          <a:lstStyle/>
          <a:p>
            <a:r>
              <a:rPr lang="en-US" sz="1600" b="1" dirty="0"/>
              <a:t>LinkedIn is your resume that never sleeps.</a:t>
            </a:r>
          </a:p>
          <a:p>
            <a:r>
              <a:rPr lang="en-US" sz="1600" dirty="0"/>
              <a:t>More than 90% of recruiters use LinkedIn as their primary search tool.</a:t>
            </a:r>
          </a:p>
          <a:p>
            <a:r>
              <a:rPr lang="en-US" sz="1600" dirty="0"/>
              <a:t>Your LinkedIn profile is your professional brand in the world </a:t>
            </a:r>
          </a:p>
          <a:p>
            <a:r>
              <a:rPr lang="en-US" sz="1600" dirty="0"/>
              <a:t>It’s the result you </a:t>
            </a:r>
            <a:r>
              <a:rPr lang="en-US" sz="1600" i="1" dirty="0"/>
              <a:t>want</a:t>
            </a:r>
            <a:r>
              <a:rPr lang="en-US" sz="1600" dirty="0"/>
              <a:t> immediately when someone Googles you.</a:t>
            </a:r>
          </a:p>
        </p:txBody>
      </p:sp>
      <p:sp>
        <p:nvSpPr>
          <p:cNvPr id="7" name="Text Placeholder 6"/>
          <p:cNvSpPr>
            <a:spLocks noGrp="1"/>
          </p:cNvSpPr>
          <p:nvPr>
            <p:ph type="body" sz="quarter" idx="13"/>
          </p:nvPr>
        </p:nvSpPr>
        <p:spPr>
          <a:xfrm>
            <a:off x="7955903" y="2402413"/>
            <a:ext cx="2318918" cy="657962"/>
          </a:xfrm>
        </p:spPr>
        <p:txBody>
          <a:bodyPr/>
          <a:lstStyle/>
          <a:p>
            <a:r>
              <a:rPr lang="en-US" sz="2400" b="1" dirty="0">
                <a:solidFill>
                  <a:schemeClr val="accent3"/>
                </a:solidFill>
              </a:rPr>
              <a:t>Network</a:t>
            </a:r>
          </a:p>
        </p:txBody>
      </p:sp>
      <p:sp>
        <p:nvSpPr>
          <p:cNvPr id="8" name="Text Placeholder 7"/>
          <p:cNvSpPr>
            <a:spLocks noGrp="1"/>
          </p:cNvSpPr>
          <p:nvPr>
            <p:ph type="body" sz="half" idx="17"/>
          </p:nvPr>
        </p:nvSpPr>
        <p:spPr>
          <a:xfrm>
            <a:off x="7931892" y="3147162"/>
            <a:ext cx="3589548" cy="3258246"/>
          </a:xfrm>
        </p:spPr>
        <p:txBody>
          <a:bodyPr>
            <a:normAutofit lnSpcReduction="10000"/>
          </a:bodyPr>
          <a:lstStyle/>
          <a:p>
            <a:pPr fontAlgn="base"/>
            <a:r>
              <a:rPr lang="en-US" sz="1700" b="1" dirty="0"/>
              <a:t>Connect, connect, connect!</a:t>
            </a:r>
          </a:p>
          <a:p>
            <a:r>
              <a:rPr lang="en-US" sz="1600" dirty="0"/>
              <a:t>Don’t be afraid to put yourself out there and make sure people know who you are. </a:t>
            </a:r>
          </a:p>
          <a:p>
            <a:r>
              <a:rPr lang="en-US" sz="1600" dirty="0"/>
              <a:t>Keep in contact with your professors or advisors, and inquire about possible referrals or leads.</a:t>
            </a:r>
          </a:p>
          <a:p>
            <a:r>
              <a:rPr lang="en-US" sz="1600" dirty="0"/>
              <a:t>Ask a faculty member or internship supervisor for a recommendation, particularly if you worked closely with them.</a:t>
            </a:r>
          </a:p>
          <a:p>
            <a:r>
              <a:rPr lang="en-US" sz="1600" dirty="0"/>
              <a:t>Be your own best advocate.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520" y="648969"/>
            <a:ext cx="2929915" cy="172376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678" t="50517" r="5290" b="8041"/>
          <a:stretch/>
        </p:blipFill>
        <p:spPr>
          <a:xfrm>
            <a:off x="4758485" y="1328215"/>
            <a:ext cx="2242751" cy="73213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028" r="4696" b="49837"/>
          <a:stretch/>
        </p:blipFill>
        <p:spPr>
          <a:xfrm>
            <a:off x="7020286" y="1182833"/>
            <a:ext cx="2252909" cy="877520"/>
          </a:xfrm>
          <a:prstGeom prst="rect">
            <a:avLst/>
          </a:prstGeom>
        </p:spPr>
      </p:pic>
    </p:spTree>
    <p:extLst>
      <p:ext uri="{BB962C8B-B14F-4D97-AF65-F5344CB8AC3E}">
        <p14:creationId xmlns:p14="http://schemas.microsoft.com/office/powerpoint/2010/main" val="239035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39" y="616226"/>
            <a:ext cx="10793895" cy="1371600"/>
          </a:xfrm>
        </p:spPr>
        <p:txBody>
          <a:bodyPr>
            <a:normAutofit/>
          </a:bodyPr>
          <a:lstStyle/>
          <a:p>
            <a:pPr algn="ctr"/>
            <a:r>
              <a:rPr lang="en-US" sz="4000" b="1" dirty="0"/>
              <a:t>What Not to Do</a:t>
            </a:r>
          </a:p>
        </p:txBody>
      </p:sp>
      <p:sp>
        <p:nvSpPr>
          <p:cNvPr id="4" name="Footer Placeholder 3"/>
          <p:cNvSpPr>
            <a:spLocks noGrp="1"/>
          </p:cNvSpPr>
          <p:nvPr>
            <p:ph type="ftr" sz="quarter" idx="11"/>
          </p:nvPr>
        </p:nvSpPr>
        <p:spPr/>
        <p:txBody>
          <a:bodyPr/>
          <a:lstStyle/>
          <a:p>
            <a:r>
              <a:rPr lang="en-US" dirty="0"/>
              <a:t>
              </a:t>
            </a:r>
          </a:p>
        </p:txBody>
      </p:sp>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772" y="1987826"/>
            <a:ext cx="7023374" cy="3915760"/>
          </a:xfrm>
          <a:prstGeom prst="rect">
            <a:avLst/>
          </a:prstGeom>
        </p:spPr>
      </p:pic>
      <p:sp>
        <p:nvSpPr>
          <p:cNvPr id="3" name="Rectangle 2">
            <a:extLst>
              <a:ext uri="{FF2B5EF4-FFF2-40B4-BE49-F238E27FC236}">
                <a16:creationId xmlns:a16="http://schemas.microsoft.com/office/drawing/2014/main" id="{B4B76D4E-F651-094C-B6E9-FC17E48FD07A}"/>
              </a:ext>
            </a:extLst>
          </p:cNvPr>
          <p:cNvSpPr/>
          <p:nvPr/>
        </p:nvSpPr>
        <p:spPr>
          <a:xfrm>
            <a:off x="2963332" y="6096000"/>
            <a:ext cx="6350001" cy="677108"/>
          </a:xfrm>
          <a:prstGeom prst="rect">
            <a:avLst/>
          </a:prstGeom>
        </p:spPr>
        <p:txBody>
          <a:bodyPr wrap="square">
            <a:spAutoFit/>
          </a:bodyPr>
          <a:lstStyle/>
          <a:p>
            <a:pPr algn="ctr"/>
            <a:r>
              <a:rPr lang="en-US" sz="2000" dirty="0">
                <a:hlinkClick r:id="rId3"/>
              </a:rPr>
              <a:t>https://www.youtube.com/watch?v=nujXijLKDoY</a:t>
            </a:r>
            <a:endParaRPr lang="en-US" sz="2000" dirty="0"/>
          </a:p>
          <a:p>
            <a:pPr algn="ctr"/>
            <a:endParaRPr lang="en-US" dirty="0"/>
          </a:p>
        </p:txBody>
      </p:sp>
    </p:spTree>
    <p:extLst>
      <p:ext uri="{BB962C8B-B14F-4D97-AF65-F5344CB8AC3E}">
        <p14:creationId xmlns:p14="http://schemas.microsoft.com/office/powerpoint/2010/main" val="73910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Your Online Reputation</a:t>
            </a:r>
          </a:p>
        </p:txBody>
      </p:sp>
      <p:sp>
        <p:nvSpPr>
          <p:cNvPr id="3" name="Content Placeholder 2"/>
          <p:cNvSpPr>
            <a:spLocks noGrp="1"/>
          </p:cNvSpPr>
          <p:nvPr>
            <p:ph idx="1"/>
          </p:nvPr>
        </p:nvSpPr>
        <p:spPr>
          <a:xfrm>
            <a:off x="397565" y="1775966"/>
            <a:ext cx="6738731" cy="4861943"/>
          </a:xfrm>
        </p:spPr>
        <p:txBody>
          <a:bodyPr>
            <a:normAutofit/>
          </a:bodyPr>
          <a:lstStyle/>
          <a:p>
            <a:r>
              <a:rPr lang="en-US" sz="2400" dirty="0"/>
              <a:t>Google search of your name</a:t>
            </a:r>
          </a:p>
          <a:p>
            <a:pPr lvl="1"/>
            <a:r>
              <a:rPr lang="en-US" sz="2400" dirty="0"/>
              <a:t>Try it now! Type your first and last name in the Google search bar and watch the results filter in </a:t>
            </a:r>
          </a:p>
          <a:p>
            <a:pPr lvl="1"/>
            <a:r>
              <a:rPr lang="en-US" sz="2400" dirty="0"/>
              <a:t>Need to be more specific? Include the city and state that you live in after your name</a:t>
            </a:r>
          </a:p>
          <a:p>
            <a:r>
              <a:rPr lang="en-US" sz="2400" dirty="0"/>
              <a:t>What did you find?</a:t>
            </a:r>
          </a:p>
          <a:p>
            <a:r>
              <a:rPr lang="en-US" sz="2400" dirty="0"/>
              <a:t>Remember that in addition to using online tools to find general information, you can find specific information about your own “digital footprint” </a:t>
            </a:r>
          </a:p>
        </p:txBody>
      </p:sp>
      <p:sp>
        <p:nvSpPr>
          <p:cNvPr id="4" name="Footer Placeholder 3"/>
          <p:cNvSpPr>
            <a:spLocks noGrp="1"/>
          </p:cNvSpPr>
          <p:nvPr>
            <p:ph type="ftr" sz="quarter" idx="11"/>
          </p:nvPr>
        </p:nvSpPr>
        <p:spPr>
          <a:xfrm>
            <a:off x="203201" y="5842000"/>
            <a:ext cx="8325492" cy="592667"/>
          </a:xfrm>
        </p:spPr>
        <p:txBody>
          <a:bodyPr/>
          <a:lstStyle/>
          <a:p>
            <a:r>
              <a:rPr lang="en-US" sz="2000" dirty="0"/>
              <a:t>
              Cindy’s Facebook: </a:t>
            </a:r>
            <a:r>
              <a:rPr lang="en-US" sz="2000" dirty="0">
                <a:hlinkClick r:id="rId3"/>
              </a:rPr>
              <a:t>https://www.facebook.com/cindy.morrin</a:t>
            </a:r>
            <a:endParaRPr lang="en-US" sz="2000" dirty="0"/>
          </a:p>
        </p:txBody>
      </p:sp>
      <p:pic>
        <p:nvPicPr>
          <p:cNvPr id="5" name="Picture 2">
            <a:extLst>
              <a:ext uri="{FF2B5EF4-FFF2-40B4-BE49-F238E27FC236}">
                <a16:creationId xmlns:a16="http://schemas.microsoft.com/office/drawing/2014/main" id="{4527361D-748E-914D-B832-F84BF6FA8494}"/>
              </a:ext>
            </a:extLst>
          </p:cNvPr>
          <p:cNvPicPr>
            <a:picLocks noChangeAspect="1" noChangeArrowheads="1"/>
          </p:cNvPicPr>
          <p:nvPr/>
        </p:nvPicPr>
        <p:blipFill>
          <a:blip r:embed="rId4"/>
          <a:srcRect/>
          <a:stretch>
            <a:fillRect/>
          </a:stretch>
        </p:blipFill>
        <p:spPr bwMode="auto">
          <a:xfrm>
            <a:off x="8528693" y="2093976"/>
            <a:ext cx="2398713" cy="3194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quot;No&quot; Symbol 5">
            <a:extLst>
              <a:ext uri="{FF2B5EF4-FFF2-40B4-BE49-F238E27FC236}">
                <a16:creationId xmlns:a16="http://schemas.microsoft.com/office/drawing/2014/main" id="{70B9ED9E-AC42-2844-8E5B-887B369BDB26}"/>
              </a:ext>
            </a:extLst>
          </p:cNvPr>
          <p:cNvSpPr/>
          <p:nvPr/>
        </p:nvSpPr>
        <p:spPr>
          <a:xfrm>
            <a:off x="7655568" y="2093976"/>
            <a:ext cx="4144962" cy="4076700"/>
          </a:xfrm>
          <a:prstGeom prst="noSmoking">
            <a:avLst>
              <a:gd name="adj" fmla="val 513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840728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{ACB326FD-DFBD-B14F-A7E2-445492332A4D}tf10001070</Template>
  <TotalTime>11562</TotalTime>
  <Words>2633</Words>
  <Application>Microsoft Office PowerPoint</Application>
  <PresentationFormat>Widescreen</PresentationFormat>
  <Paragraphs>170</Paragraphs>
  <Slides>21</Slides>
  <Notes>16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Arial</vt:lpstr>
      <vt:lpstr>Arial Black</vt:lpstr>
      <vt:lpstr>Britannic Bold</vt:lpstr>
      <vt:lpstr>Calibri</vt:lpstr>
      <vt:lpstr>Rockwell Extra Bold</vt:lpstr>
      <vt:lpstr>Wingdings</vt:lpstr>
      <vt:lpstr>Wingdings 3</vt:lpstr>
      <vt:lpstr>Wood Type</vt:lpstr>
      <vt:lpstr>Digital Fluency – Your Online presence</vt:lpstr>
      <vt:lpstr>What is Digital Fluency?</vt:lpstr>
      <vt:lpstr>Using Social Media</vt:lpstr>
      <vt:lpstr>Social Media Today</vt:lpstr>
      <vt:lpstr>Technology, Social Media &amp; the  Search for Work</vt:lpstr>
      <vt:lpstr>OVER 94% OF RECRUITERS USE SOCIAL MEDIA</vt:lpstr>
      <vt:lpstr>PowerPoint Presentation</vt:lpstr>
      <vt:lpstr>What Not to Do</vt:lpstr>
      <vt:lpstr>Your Online Reputation</vt:lpstr>
      <vt:lpstr>Build a Professional Online Presence</vt:lpstr>
      <vt:lpstr>Recruiters Use Social Media</vt:lpstr>
      <vt:lpstr>LinkedIn</vt:lpstr>
      <vt:lpstr>LinkedIn is for our Students</vt:lpstr>
      <vt:lpstr>Build your professional brand</vt:lpstr>
      <vt:lpstr>You Control Your Brand</vt:lpstr>
      <vt:lpstr>Top Five Profile To-Do's </vt:lpstr>
      <vt:lpstr>LinkedIn Resources </vt:lpstr>
      <vt:lpstr>Electronic Portfolios</vt:lpstr>
      <vt:lpstr>ePortfolios and the Job Search</vt:lpstr>
      <vt:lpstr>PowerPoint Presentation</vt:lpstr>
      <vt:lpstr>Next Steps: Practice!  </vt:lpstr>
    </vt:vector>
  </TitlesOfParts>
  <Company>Feather River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Dana Masih</dc:creator>
  <cp:lastModifiedBy>Davis, Donna (Career Ctr)</cp:lastModifiedBy>
  <cp:revision>175</cp:revision>
  <dcterms:created xsi:type="dcterms:W3CDTF">2014-09-17T21:20:03Z</dcterms:created>
  <dcterms:modified xsi:type="dcterms:W3CDTF">2019-05-14T22:45:08Z</dcterms:modified>
</cp:coreProperties>
</file>