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5"/>
  </p:notesMasterIdLst>
  <p:handoutMasterIdLst>
    <p:handoutMasterId r:id="rId26"/>
  </p:handoutMasterIdLst>
  <p:sldIdLst>
    <p:sldId id="275" r:id="rId3"/>
    <p:sldId id="276" r:id="rId4"/>
    <p:sldId id="277" r:id="rId5"/>
    <p:sldId id="302" r:id="rId6"/>
    <p:sldId id="287" r:id="rId7"/>
    <p:sldId id="288" r:id="rId8"/>
    <p:sldId id="289" r:id="rId9"/>
    <p:sldId id="290" r:id="rId10"/>
    <p:sldId id="291" r:id="rId11"/>
    <p:sldId id="292" r:id="rId12"/>
    <p:sldId id="293" r:id="rId13"/>
    <p:sldId id="294" r:id="rId14"/>
    <p:sldId id="296" r:id="rId15"/>
    <p:sldId id="295" r:id="rId16"/>
    <p:sldId id="303" r:id="rId17"/>
    <p:sldId id="297" r:id="rId18"/>
    <p:sldId id="298" r:id="rId19"/>
    <p:sldId id="299" r:id="rId20"/>
    <p:sldId id="300" r:id="rId21"/>
    <p:sldId id="272" r:id="rId22"/>
    <p:sldId id="301" r:id="rId23"/>
    <p:sldId id="273" r:id="rId2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8" autoAdjust="0"/>
  </p:normalViewPr>
  <p:slideViewPr>
    <p:cSldViewPr snapToGrid="0">
      <p:cViewPr varScale="1">
        <p:scale>
          <a:sx n="73" d="100"/>
          <a:sy n="73" d="100"/>
        </p:scale>
        <p:origin x="762" y="72"/>
      </p:cViewPr>
      <p:guideLst>
        <p:guide orient="horz" pos="2160"/>
        <p:guide pos="3840"/>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68796EA6-6F25-4F19-87BA-7ADCC16DAEFF}" type="datetimeFigureOut">
              <a:rPr lang="en-US" smtClean="0"/>
              <a:t>5/6/2019</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64E50CC-F33A-4EF4-9F12-93EC4A21A0CF}" type="slidenum">
              <a:rPr lang="en-US" smtClean="0"/>
              <a:t>‹#›</a:t>
            </a:fld>
            <a:endParaRPr lang="en-US"/>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39C172E-A8B5-46F6-B05C-DFA3E2E0F207}" type="datetimeFigureOut">
              <a:rPr lang="en-US" smtClean="0"/>
              <a:t>5/6/2019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2674CE4-FBD8-4481-AEFB-CA53E599A745}" type="slidenum">
              <a:rPr lang="en-US" smtClean="0"/>
              <a:t>‹#›</a:t>
            </a:fld>
            <a:endParaRPr lang="en-US"/>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a:p>
        </p:txBody>
      </p:sp>
    </p:spTree>
    <p:extLst>
      <p:ext uri="{BB962C8B-B14F-4D97-AF65-F5344CB8AC3E}">
        <p14:creationId xmlns:p14="http://schemas.microsoft.com/office/powerpoint/2010/main" val="106328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22</a:t>
            </a:fld>
            <a:endParaRPr lang="en-US"/>
          </a:p>
        </p:txBody>
      </p:sp>
    </p:spTree>
    <p:extLst>
      <p:ext uri="{BB962C8B-B14F-4D97-AF65-F5344CB8AC3E}">
        <p14:creationId xmlns:p14="http://schemas.microsoft.com/office/powerpoint/2010/main" val="321599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5/6/2019</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5/6/2019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5/6/2019</a:t>
            </a:fld>
            <a:endParaRPr lang="en-US"/>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5/6/2019</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5/6/2019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5/6/2019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5/6/2019</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yoY69xqGeI" TargetMode="External"/><Relationship Id="rId4" Type="http://schemas.openxmlformats.org/officeDocument/2006/relationships/hyperlink" Target="https://youtu.be/HyoY69xqGe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heskew@sdccd.edu" TargetMode="External"/><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hyperlink" Target="http://www.sdmesa.edu/"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Howard L. Eskew, Jr. </a:t>
            </a:r>
          </a:p>
          <a:p>
            <a:r>
              <a:rPr lang="en-US" dirty="0"/>
              <a:t>Professor, Business &amp; Accounting</a:t>
            </a:r>
          </a:p>
          <a:p>
            <a:r>
              <a:rPr lang="en-US" dirty="0"/>
              <a:t>San Diego Mesa College </a:t>
            </a:r>
          </a:p>
          <a:p>
            <a:r>
              <a:rPr lang="en-US" dirty="0" smtClean="0"/>
              <a:t>May 3, 2019</a:t>
            </a:r>
            <a:endParaRPr lang="en-US" dirty="0"/>
          </a:p>
        </p:txBody>
      </p:sp>
      <p:sp>
        <p:nvSpPr>
          <p:cNvPr id="2" name="Title 1"/>
          <p:cNvSpPr>
            <a:spLocks noGrp="1"/>
          </p:cNvSpPr>
          <p:nvPr>
            <p:ph type="ctrTitle"/>
          </p:nvPr>
        </p:nvSpPr>
        <p:spPr/>
        <p:txBody>
          <a:bodyPr>
            <a:normAutofit/>
          </a:bodyPr>
          <a:lstStyle/>
          <a:p>
            <a:r>
              <a:rPr lang="en-US" dirty="0" smtClean="0"/>
              <a:t>Enhancing Personal Responsibility Skills </a:t>
            </a:r>
            <a:br>
              <a:rPr lang="en-US" dirty="0" smtClean="0"/>
            </a:br>
            <a:r>
              <a:rPr lang="en-US" dirty="0" smtClean="0"/>
              <a:t>with </a:t>
            </a:r>
            <a:r>
              <a:rPr lang="en-US" dirty="0"/>
              <a:t>Class Projects</a:t>
            </a:r>
          </a:p>
        </p:txBody>
      </p:sp>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yoY69xqGeI"/>
          <p:cNvPicPr>
            <a:picLocks noGrp="1" noRot="1" noChangeAspect="1"/>
          </p:cNvPicPr>
          <p:nvPr>
            <p:ph idx="1"/>
            <a:videoFile r:link="rId1"/>
          </p:nvPr>
        </p:nvPicPr>
        <p:blipFill>
          <a:blip r:embed="rId3"/>
          <a:stretch>
            <a:fillRect/>
          </a:stretch>
        </p:blipFill>
        <p:spPr>
          <a:xfrm>
            <a:off x="878186" y="1720158"/>
            <a:ext cx="9297909" cy="4472412"/>
          </a:xfrm>
          <a:prstGeom prst="rect">
            <a:avLst/>
          </a:prstGeom>
        </p:spPr>
      </p:pic>
      <p:sp>
        <p:nvSpPr>
          <p:cNvPr id="2" name="Title 1"/>
          <p:cNvSpPr>
            <a:spLocks noGrp="1"/>
          </p:cNvSpPr>
          <p:nvPr>
            <p:ph type="title"/>
          </p:nvPr>
        </p:nvSpPr>
        <p:spPr>
          <a:xfrm>
            <a:off x="464745" y="440918"/>
            <a:ext cx="10972800" cy="2227948"/>
          </a:xfrm>
        </p:spPr>
        <p:txBody>
          <a:bodyPr>
            <a:normAutofit/>
          </a:bodyPr>
          <a:lstStyle/>
          <a:p>
            <a:r>
              <a:rPr lang="en-US" dirty="0"/>
              <a:t>Employment Preparation Project</a:t>
            </a:r>
            <a:br>
              <a:rPr lang="en-US" dirty="0"/>
            </a:br>
            <a:r>
              <a:rPr lang="en-US" sz="1600" dirty="0">
                <a:hlinkClick r:id="rId4"/>
              </a:rPr>
              <a:t>https://</a:t>
            </a:r>
            <a:r>
              <a:rPr lang="en-US" sz="1600" dirty="0" smtClean="0">
                <a:hlinkClick r:id="rId4"/>
              </a:rPr>
              <a:t>youtu.be/HyoY69xqGeI</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221799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pPr marL="109728" indent="0">
              <a:buNone/>
            </a:pPr>
            <a:r>
              <a:rPr lang="en-US" dirty="0"/>
              <a:t>This project has students create a 10-12 slide PowerPoint:</a:t>
            </a:r>
          </a:p>
          <a:p>
            <a:pPr marL="109728" lvl="0" indent="0">
              <a:buNone/>
            </a:pPr>
            <a:endParaRPr lang="en-US" dirty="0"/>
          </a:p>
          <a:p>
            <a:pPr marL="411480" lvl="1" indent="0">
              <a:buNone/>
            </a:pPr>
            <a:r>
              <a:rPr lang="en-US" sz="2800" dirty="0"/>
              <a:t>1.) Examine how the U.S. is viewed by another culture and why.</a:t>
            </a:r>
          </a:p>
          <a:p>
            <a:pPr marL="411480" lvl="1" indent="0">
              <a:buNone/>
            </a:pPr>
            <a:r>
              <a:rPr lang="en-US" sz="2800" dirty="0"/>
              <a:t>2.) Compare and contrast the value and communication norms. </a:t>
            </a:r>
          </a:p>
          <a:p>
            <a:pPr marL="411480" lvl="1" indent="0">
              <a:buNone/>
            </a:pPr>
            <a:r>
              <a:rPr lang="en-US" sz="2800" dirty="0"/>
              <a:t>3.) Recommend &amp; support strategies first time visitors can employ to</a:t>
            </a:r>
          </a:p>
          <a:p>
            <a:pPr marL="411480" lvl="1" indent="0">
              <a:buNone/>
            </a:pPr>
            <a:r>
              <a:rPr lang="en-US" sz="2800" dirty="0"/>
              <a:t>      </a:t>
            </a:r>
            <a:r>
              <a:rPr lang="en-US" sz="2800" dirty="0" smtClean="0"/>
              <a:t>learn </a:t>
            </a:r>
            <a:r>
              <a:rPr lang="en-US" sz="2800" dirty="0"/>
              <a:t>and deal with norms and perceptions.</a:t>
            </a:r>
            <a:r>
              <a:rPr lang="en-US" dirty="0"/>
              <a:t> </a:t>
            </a:r>
          </a:p>
          <a:p>
            <a:pPr marL="411480" lvl="1" indent="0">
              <a:buNone/>
            </a:pPr>
            <a:r>
              <a:rPr lang="en-US" sz="2800" dirty="0"/>
              <a:t>4.) Use</a:t>
            </a:r>
            <a:r>
              <a:rPr lang="en-US" sz="2800" b="1" dirty="0"/>
              <a:t> </a:t>
            </a:r>
            <a:r>
              <a:rPr lang="en-US" sz="2800" dirty="0"/>
              <a:t>at least three sources to research your information. </a:t>
            </a:r>
          </a:p>
          <a:p>
            <a:pPr marL="411480" lvl="1" indent="0">
              <a:buNone/>
            </a:pPr>
            <a:r>
              <a:rPr lang="en-US" sz="2800" dirty="0"/>
              <a:t>5.) Include speaker note and add voice narrative to your slides.  </a:t>
            </a:r>
          </a:p>
        </p:txBody>
      </p:sp>
      <p:sp>
        <p:nvSpPr>
          <p:cNvPr id="2" name="Title 1"/>
          <p:cNvSpPr>
            <a:spLocks noGrp="1"/>
          </p:cNvSpPr>
          <p:nvPr>
            <p:ph type="title"/>
          </p:nvPr>
        </p:nvSpPr>
        <p:spPr>
          <a:xfrm>
            <a:off x="609600" y="488092"/>
            <a:ext cx="10972800" cy="1066800"/>
          </a:xfrm>
        </p:spPr>
        <p:txBody>
          <a:bodyPr>
            <a:normAutofit/>
          </a:bodyPr>
          <a:lstStyle/>
          <a:p>
            <a:r>
              <a:rPr lang="en-US" dirty="0"/>
              <a:t>Intercultural Communication Project</a:t>
            </a:r>
          </a:p>
        </p:txBody>
      </p:sp>
    </p:spTree>
    <p:extLst>
      <p:ext uri="{BB962C8B-B14F-4D97-AF65-F5344CB8AC3E}">
        <p14:creationId xmlns:p14="http://schemas.microsoft.com/office/powerpoint/2010/main" val="183873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49424"/>
            <a:ext cx="10972800" cy="3245214"/>
          </a:xfrm>
        </p:spPr>
        <p:txBody>
          <a:bodyPr>
            <a:normAutofit/>
          </a:bodyPr>
          <a:lstStyle/>
          <a:p>
            <a:r>
              <a:rPr lang="en-US" sz="3600" dirty="0"/>
              <a:t>Personal Budget Project</a:t>
            </a:r>
          </a:p>
          <a:p>
            <a:r>
              <a:rPr lang="en-US" sz="3600" dirty="0"/>
              <a:t>Personal Finance Team Project</a:t>
            </a:r>
          </a:p>
        </p:txBody>
      </p:sp>
      <p:sp>
        <p:nvSpPr>
          <p:cNvPr id="2" name="Title 1"/>
          <p:cNvSpPr>
            <a:spLocks noGrp="1"/>
          </p:cNvSpPr>
          <p:nvPr>
            <p:ph type="title"/>
          </p:nvPr>
        </p:nvSpPr>
        <p:spPr/>
        <p:txBody>
          <a:bodyPr>
            <a:normAutofit/>
          </a:bodyPr>
          <a:lstStyle/>
          <a:p>
            <a:r>
              <a:rPr lang="en-US" dirty="0"/>
              <a:t>Personal Finance Projects</a:t>
            </a:r>
          </a:p>
        </p:txBody>
      </p:sp>
    </p:spTree>
    <p:extLst>
      <p:ext uri="{BB962C8B-B14F-4D97-AF65-F5344CB8AC3E}">
        <p14:creationId xmlns:p14="http://schemas.microsoft.com/office/powerpoint/2010/main" val="175351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97512"/>
            <a:ext cx="10972800" cy="4504935"/>
          </a:xfrm>
        </p:spPr>
        <p:txBody>
          <a:bodyPr>
            <a:normAutofit/>
          </a:bodyPr>
          <a:lstStyle/>
          <a:p>
            <a:pPr marL="624078" indent="-514350">
              <a:buFont typeface="+mj-lt"/>
              <a:buAutoNum type="arabicParenR"/>
            </a:pPr>
            <a:r>
              <a:rPr lang="en-US" dirty="0" smtClean="0"/>
              <a:t>Start with setting SMART Goals</a:t>
            </a:r>
            <a:endParaRPr lang="en-US" dirty="0"/>
          </a:p>
          <a:p>
            <a:pPr marL="624078" indent="-514350">
              <a:buFont typeface="+mj-lt"/>
              <a:buAutoNum type="arabicParenR"/>
            </a:pPr>
            <a:r>
              <a:rPr lang="en-US" dirty="0" smtClean="0"/>
              <a:t>Develop their monthly budget (must integrate goals)</a:t>
            </a:r>
            <a:endParaRPr lang="en-US" dirty="0"/>
          </a:p>
          <a:p>
            <a:pPr marL="624078" indent="-514350">
              <a:buFont typeface="+mj-lt"/>
              <a:buAutoNum type="arabicParenR"/>
            </a:pPr>
            <a:r>
              <a:rPr lang="en-US" dirty="0" smtClean="0"/>
              <a:t>Meet mentor and discuss financial plan</a:t>
            </a:r>
            <a:endParaRPr lang="en-US" dirty="0"/>
          </a:p>
          <a:p>
            <a:pPr marL="624078" indent="-514350">
              <a:buFont typeface="+mj-lt"/>
              <a:buAutoNum type="arabicParenR"/>
            </a:pPr>
            <a:r>
              <a:rPr lang="en-US" dirty="0" smtClean="0"/>
              <a:t>Reflection Paper</a:t>
            </a:r>
          </a:p>
          <a:p>
            <a:pPr marL="624078" indent="-514350">
              <a:buFont typeface="+mj-lt"/>
              <a:buAutoNum type="arabicParenR"/>
            </a:pPr>
            <a:r>
              <a:rPr lang="en-US" dirty="0" smtClean="0"/>
              <a:t>Execute budget, collect actual data and create variances</a:t>
            </a:r>
            <a:endParaRPr lang="en-US" dirty="0"/>
          </a:p>
          <a:p>
            <a:pPr marL="624078" indent="-514350">
              <a:buFont typeface="+mj-lt"/>
              <a:buAutoNum type="arabicParenR"/>
            </a:pPr>
            <a:r>
              <a:rPr lang="en-US" dirty="0"/>
              <a:t>Meet </a:t>
            </a:r>
            <a:r>
              <a:rPr lang="en-US" dirty="0" smtClean="0"/>
              <a:t>mentor, evaluate results, identify bottlenecks &amp; discuss plan</a:t>
            </a:r>
            <a:endParaRPr lang="en-US" dirty="0"/>
          </a:p>
          <a:p>
            <a:pPr marL="624078" indent="-514350">
              <a:buFont typeface="+mj-lt"/>
              <a:buAutoNum type="arabicParenR"/>
            </a:pPr>
            <a:r>
              <a:rPr lang="en-US" dirty="0" smtClean="0"/>
              <a:t>Repeat Steps 5 &amp; 6</a:t>
            </a:r>
            <a:endParaRPr lang="en-US" dirty="0"/>
          </a:p>
          <a:p>
            <a:pPr marL="624078" indent="-514350">
              <a:buFont typeface="+mj-lt"/>
              <a:buAutoNum type="arabicParenR"/>
            </a:pPr>
            <a:r>
              <a:rPr lang="en-US" dirty="0" smtClean="0"/>
              <a:t>Reflection Paper</a:t>
            </a:r>
          </a:p>
          <a:p>
            <a:pPr marL="624078" indent="-514350">
              <a:buFont typeface="+mj-lt"/>
              <a:buAutoNum type="arabicParenR"/>
            </a:pPr>
            <a:r>
              <a:rPr lang="en-US" dirty="0" smtClean="0"/>
              <a:t>Survey</a:t>
            </a:r>
            <a:endParaRPr lang="en-US" dirty="0"/>
          </a:p>
        </p:txBody>
      </p:sp>
      <p:sp>
        <p:nvSpPr>
          <p:cNvPr id="2" name="Title 1"/>
          <p:cNvSpPr>
            <a:spLocks noGrp="1"/>
          </p:cNvSpPr>
          <p:nvPr>
            <p:ph type="title"/>
          </p:nvPr>
        </p:nvSpPr>
        <p:spPr>
          <a:xfrm>
            <a:off x="609600" y="430713"/>
            <a:ext cx="10972800" cy="1066800"/>
          </a:xfrm>
        </p:spPr>
        <p:txBody>
          <a:bodyPr>
            <a:normAutofit/>
          </a:bodyPr>
          <a:lstStyle/>
          <a:p>
            <a:r>
              <a:rPr lang="en-US" dirty="0" smtClean="0"/>
              <a:t>Personal Budget Project</a:t>
            </a:r>
            <a:endParaRPr lang="en-US" dirty="0"/>
          </a:p>
        </p:txBody>
      </p:sp>
    </p:spTree>
    <p:extLst>
      <p:ext uri="{BB962C8B-B14F-4D97-AF65-F5344CB8AC3E}">
        <p14:creationId xmlns:p14="http://schemas.microsoft.com/office/powerpoint/2010/main" val="123932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pPr marL="109728" indent="0">
              <a:buNone/>
            </a:pPr>
            <a:r>
              <a:rPr lang="en-US" dirty="0"/>
              <a:t>This team project has </a:t>
            </a:r>
            <a:r>
              <a:rPr lang="en-US" dirty="0" smtClean="0"/>
              <a:t>four </a:t>
            </a:r>
            <a:r>
              <a:rPr lang="en-US" dirty="0"/>
              <a:t>components:</a:t>
            </a:r>
          </a:p>
          <a:p>
            <a:pPr marL="109728" lvl="0" indent="0">
              <a:buNone/>
            </a:pPr>
            <a:endParaRPr lang="en-US" sz="1200" dirty="0"/>
          </a:p>
          <a:p>
            <a:pPr marL="411480" lvl="1" indent="0">
              <a:buNone/>
            </a:pPr>
            <a:r>
              <a:rPr lang="en-US" sz="2800" dirty="0"/>
              <a:t>1.) </a:t>
            </a:r>
            <a:r>
              <a:rPr lang="en-US" sz="2800" dirty="0" smtClean="0"/>
              <a:t>Identify a problem or issue that effects our community.</a:t>
            </a:r>
          </a:p>
          <a:p>
            <a:pPr marL="411480" lvl="1" indent="0">
              <a:buNone/>
            </a:pPr>
            <a:r>
              <a:rPr lang="en-US" sz="2800" dirty="0" smtClean="0"/>
              <a:t>2.) Research the issue, collect data, and propose a solution. </a:t>
            </a:r>
            <a:endParaRPr lang="en-US" sz="2800" dirty="0"/>
          </a:p>
          <a:p>
            <a:pPr marL="411480" lvl="1" indent="0">
              <a:buNone/>
            </a:pPr>
            <a:r>
              <a:rPr lang="en-US" sz="2800" dirty="0" smtClean="0"/>
              <a:t>3.) </a:t>
            </a:r>
            <a:r>
              <a:rPr lang="en-US" sz="2800" dirty="0"/>
              <a:t>Create a visual communication piece such as a </a:t>
            </a:r>
            <a:r>
              <a:rPr lang="en-US" sz="2800" dirty="0" smtClean="0"/>
              <a:t>video, infographic,</a:t>
            </a:r>
            <a:endParaRPr lang="en-US" sz="2800" dirty="0"/>
          </a:p>
          <a:p>
            <a:pPr marL="411480" lvl="1" indent="0">
              <a:buNone/>
            </a:pPr>
            <a:r>
              <a:rPr lang="en-US" sz="2800" dirty="0"/>
              <a:t>      PSA, </a:t>
            </a:r>
            <a:r>
              <a:rPr lang="en-US" sz="2800" dirty="0" smtClean="0"/>
              <a:t>fact sheet, poster series </a:t>
            </a:r>
            <a:r>
              <a:rPr lang="en-US" sz="2800" dirty="0"/>
              <a:t>or any </a:t>
            </a:r>
            <a:r>
              <a:rPr lang="en-US" sz="2800" dirty="0" smtClean="0"/>
              <a:t>combination to be used in </a:t>
            </a:r>
            <a:endParaRPr lang="en-US" sz="2800" dirty="0"/>
          </a:p>
          <a:p>
            <a:pPr marL="411480" lvl="1" indent="0">
              <a:buNone/>
            </a:pPr>
            <a:r>
              <a:rPr lang="en-US" sz="2800" dirty="0" smtClean="0"/>
              <a:t>      in a formal presentation. </a:t>
            </a:r>
            <a:endParaRPr lang="en-US" sz="2800" dirty="0"/>
          </a:p>
          <a:p>
            <a:pPr marL="411480" lvl="1" indent="0">
              <a:buNone/>
            </a:pPr>
            <a:r>
              <a:rPr lang="en-US" sz="2800" dirty="0" smtClean="0"/>
              <a:t>4.) </a:t>
            </a:r>
            <a:r>
              <a:rPr lang="en-US" sz="2800" dirty="0"/>
              <a:t>Group presentation </a:t>
            </a:r>
            <a:r>
              <a:rPr lang="en-US" sz="2800" dirty="0" smtClean="0"/>
              <a:t>open to the campus, industry, and local </a:t>
            </a:r>
          </a:p>
          <a:p>
            <a:pPr marL="411480" lvl="1" indent="0">
              <a:buNone/>
            </a:pPr>
            <a:r>
              <a:rPr lang="en-US" sz="2800" dirty="0"/>
              <a:t> </a:t>
            </a:r>
            <a:r>
              <a:rPr lang="en-US" sz="2800" dirty="0" smtClean="0"/>
              <a:t>     politicians. </a:t>
            </a:r>
            <a:endParaRPr lang="en-US" sz="2800" dirty="0"/>
          </a:p>
        </p:txBody>
      </p:sp>
      <p:sp>
        <p:nvSpPr>
          <p:cNvPr id="2" name="Title 1"/>
          <p:cNvSpPr>
            <a:spLocks noGrp="1"/>
          </p:cNvSpPr>
          <p:nvPr>
            <p:ph type="title"/>
          </p:nvPr>
        </p:nvSpPr>
        <p:spPr>
          <a:xfrm>
            <a:off x="609600" y="488092"/>
            <a:ext cx="10972800" cy="1066800"/>
          </a:xfrm>
        </p:spPr>
        <p:txBody>
          <a:bodyPr>
            <a:normAutofit/>
          </a:bodyPr>
          <a:lstStyle/>
          <a:p>
            <a:r>
              <a:rPr lang="en-US" dirty="0"/>
              <a:t>Personal Finance </a:t>
            </a:r>
            <a:r>
              <a:rPr lang="en-US" dirty="0" smtClean="0"/>
              <a:t>Service Learning Team </a:t>
            </a:r>
            <a:r>
              <a:rPr lang="en-US" dirty="0"/>
              <a:t>Project</a:t>
            </a:r>
          </a:p>
        </p:txBody>
      </p:sp>
    </p:spTree>
    <p:extLst>
      <p:ext uri="{BB962C8B-B14F-4D97-AF65-F5344CB8AC3E}">
        <p14:creationId xmlns:p14="http://schemas.microsoft.com/office/powerpoint/2010/main" val="197630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49424"/>
            <a:ext cx="10972800" cy="3245214"/>
          </a:xfrm>
        </p:spPr>
        <p:txBody>
          <a:bodyPr>
            <a:normAutofit/>
          </a:bodyPr>
          <a:lstStyle/>
          <a:p>
            <a:r>
              <a:rPr lang="en-US" sz="3600" dirty="0" smtClean="0"/>
              <a:t>Rejection Therapy</a:t>
            </a:r>
            <a:endParaRPr lang="en-US" sz="3600" dirty="0"/>
          </a:p>
          <a:p>
            <a:r>
              <a:rPr lang="en-US" sz="3600" dirty="0" smtClean="0"/>
              <a:t>Throw Out the First Pitch</a:t>
            </a:r>
          </a:p>
          <a:p>
            <a:r>
              <a:rPr lang="en-US" sz="3600" dirty="0" smtClean="0"/>
              <a:t>Bootstrapping Your Business</a:t>
            </a:r>
          </a:p>
          <a:p>
            <a:r>
              <a:rPr lang="en-US" sz="3600" dirty="0" smtClean="0"/>
              <a:t>Business Planning Project</a:t>
            </a:r>
          </a:p>
          <a:p>
            <a:endParaRPr lang="en-US" sz="3600" dirty="0"/>
          </a:p>
        </p:txBody>
      </p:sp>
      <p:sp>
        <p:nvSpPr>
          <p:cNvPr id="2" name="Title 1"/>
          <p:cNvSpPr>
            <a:spLocks noGrp="1"/>
          </p:cNvSpPr>
          <p:nvPr>
            <p:ph type="title"/>
          </p:nvPr>
        </p:nvSpPr>
        <p:spPr/>
        <p:txBody>
          <a:bodyPr>
            <a:normAutofit/>
          </a:bodyPr>
          <a:lstStyle/>
          <a:p>
            <a:r>
              <a:rPr lang="en-US" dirty="0" smtClean="0"/>
              <a:t>Entrepreneurship Projects</a:t>
            </a:r>
            <a:endParaRPr lang="en-US" dirty="0"/>
          </a:p>
        </p:txBody>
      </p:sp>
    </p:spTree>
    <p:extLst>
      <p:ext uri="{BB962C8B-B14F-4D97-AF65-F5344CB8AC3E}">
        <p14:creationId xmlns:p14="http://schemas.microsoft.com/office/powerpoint/2010/main" val="76206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r>
              <a:rPr lang="en-US" dirty="0"/>
              <a:t>Entrepreneurs need to learn to handle one thing well - - - REJECTION. </a:t>
            </a:r>
          </a:p>
          <a:p>
            <a:pPr marL="109728" indent="0">
              <a:buNone/>
            </a:pPr>
            <a:r>
              <a:rPr lang="en-US" sz="1200" dirty="0"/>
              <a:t> </a:t>
            </a:r>
          </a:p>
          <a:p>
            <a:r>
              <a:rPr lang="en-US" dirty="0"/>
              <a:t>Each day for the next 14 days solicit rejection for a thought, idea, or suggestion and document your daily attempts at soliciting rejection. </a:t>
            </a:r>
          </a:p>
          <a:p>
            <a:pPr marL="109728" indent="0">
              <a:buNone/>
            </a:pPr>
            <a:r>
              <a:rPr lang="en-US" sz="1200" dirty="0"/>
              <a:t>  </a:t>
            </a:r>
          </a:p>
          <a:p>
            <a:r>
              <a:rPr lang="en-US" dirty="0"/>
              <a:t>This project will make you uncomfortable!!!!  </a:t>
            </a:r>
          </a:p>
          <a:p>
            <a:pPr marL="109728" indent="0">
              <a:buNone/>
            </a:pPr>
            <a:endParaRPr lang="en-US" sz="1200" dirty="0"/>
          </a:p>
          <a:p>
            <a:r>
              <a:rPr lang="en-US" dirty="0"/>
              <a:t>Have fun with this.  Students may be surprised that sometimes people may say yes when you least expect it and no when you do not.</a:t>
            </a:r>
          </a:p>
          <a:p>
            <a:pPr marL="109728" indent="0">
              <a:buNone/>
            </a:pPr>
            <a:r>
              <a:rPr lang="en-US" sz="2200" dirty="0"/>
              <a:t> </a:t>
            </a:r>
          </a:p>
        </p:txBody>
      </p:sp>
      <p:sp>
        <p:nvSpPr>
          <p:cNvPr id="2" name="Title 1"/>
          <p:cNvSpPr>
            <a:spLocks noGrp="1"/>
          </p:cNvSpPr>
          <p:nvPr>
            <p:ph type="title"/>
          </p:nvPr>
        </p:nvSpPr>
        <p:spPr>
          <a:xfrm>
            <a:off x="609600" y="488092"/>
            <a:ext cx="10972800" cy="1066800"/>
          </a:xfrm>
        </p:spPr>
        <p:txBody>
          <a:bodyPr>
            <a:normAutofit/>
          </a:bodyPr>
          <a:lstStyle/>
          <a:p>
            <a:r>
              <a:rPr lang="en-US" dirty="0"/>
              <a:t>Rejection Therapy</a:t>
            </a:r>
          </a:p>
        </p:txBody>
      </p:sp>
    </p:spTree>
    <p:extLst>
      <p:ext uri="{BB962C8B-B14F-4D97-AF65-F5344CB8AC3E}">
        <p14:creationId xmlns:p14="http://schemas.microsoft.com/office/powerpoint/2010/main" val="116385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r>
              <a:rPr lang="en-US" dirty="0"/>
              <a:t>Select a simple product to pitch, such as a water bottle.  Or have students pitch themselves!  The purpose is to have them in front of the class demonstrating the points you make about pitching in 90 seconds.</a:t>
            </a:r>
          </a:p>
          <a:p>
            <a:pPr marL="109728" indent="0">
              <a:buNone/>
            </a:pPr>
            <a:endParaRPr lang="en-US" dirty="0"/>
          </a:p>
          <a:p>
            <a:r>
              <a:rPr lang="en-US" dirty="0"/>
              <a:t>On a set of 3</a:t>
            </a:r>
            <a:r>
              <a:rPr lang="en-US" dirty="0">
                <a:sym typeface="Symbol" panose="05050102010706020507" pitchFamily="18" charset="2"/>
              </a:rPr>
              <a:t></a:t>
            </a:r>
            <a:r>
              <a:rPr lang="en-US" dirty="0"/>
              <a:t>5 cards, write down a recognized product—pencil, ruler, picture frame, stapler, etc. Give them one minute to think of an innovative way to use the product. By innovative, we want to know how the product can be used in a way not obvious to others.</a:t>
            </a:r>
          </a:p>
          <a:p>
            <a:pPr marL="109728" indent="0">
              <a:buNone/>
            </a:pPr>
            <a:r>
              <a:rPr lang="en-US" sz="2200" dirty="0"/>
              <a:t> </a:t>
            </a:r>
          </a:p>
        </p:txBody>
      </p:sp>
      <p:sp>
        <p:nvSpPr>
          <p:cNvPr id="2" name="Title 1"/>
          <p:cNvSpPr>
            <a:spLocks noGrp="1"/>
          </p:cNvSpPr>
          <p:nvPr>
            <p:ph type="title"/>
          </p:nvPr>
        </p:nvSpPr>
        <p:spPr>
          <a:xfrm>
            <a:off x="609600" y="488092"/>
            <a:ext cx="10972800" cy="1066800"/>
          </a:xfrm>
        </p:spPr>
        <p:txBody>
          <a:bodyPr>
            <a:normAutofit/>
          </a:bodyPr>
          <a:lstStyle/>
          <a:p>
            <a:r>
              <a:rPr lang="en-US" dirty="0"/>
              <a:t>Throw Out the First Pitch</a:t>
            </a:r>
          </a:p>
        </p:txBody>
      </p:sp>
    </p:spTree>
    <p:extLst>
      <p:ext uri="{BB962C8B-B14F-4D97-AF65-F5344CB8AC3E}">
        <p14:creationId xmlns:p14="http://schemas.microsoft.com/office/powerpoint/2010/main" val="323627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r>
              <a:rPr lang="en-US" sz="2400" dirty="0"/>
              <a:t>Give students real money.  Lead a short discussion about bootstrapping. Give students one week to make as much as possible.</a:t>
            </a:r>
          </a:p>
          <a:p>
            <a:r>
              <a:rPr lang="en-US" sz="2400" dirty="0"/>
              <a:t>They will likely have questions about what to do to make that money. Be vague when you give directions. Allow them to hit roadblocks and figure it out as they go.</a:t>
            </a:r>
          </a:p>
          <a:p>
            <a:r>
              <a:rPr lang="en-US" sz="2400" dirty="0"/>
              <a:t>One week later, lead a discussion about what students did to earn money. </a:t>
            </a:r>
          </a:p>
          <a:p>
            <a:r>
              <a:rPr lang="en-US" sz="2400" dirty="0"/>
              <a:t>The point here is the money is actually a barrier to making money. </a:t>
            </a:r>
          </a:p>
          <a:p>
            <a:pPr lvl="1"/>
            <a:r>
              <a:rPr lang="en-US" sz="2200" dirty="0"/>
              <a:t>If they tried to purchase something, sell it, etc., had to do that over and over again to make any real money. </a:t>
            </a:r>
          </a:p>
          <a:p>
            <a:pPr lvl="1"/>
            <a:r>
              <a:rPr lang="en-US" sz="2200" dirty="0"/>
              <a:t>Students who just offer their time or expertise to make a few dollars probably made more money with less effort.</a:t>
            </a:r>
          </a:p>
          <a:p>
            <a:pPr marL="109728" indent="0">
              <a:buNone/>
            </a:pPr>
            <a:r>
              <a:rPr lang="en-US" sz="2200" dirty="0"/>
              <a:t> </a:t>
            </a:r>
          </a:p>
        </p:txBody>
      </p:sp>
      <p:sp>
        <p:nvSpPr>
          <p:cNvPr id="2" name="Title 1"/>
          <p:cNvSpPr>
            <a:spLocks noGrp="1"/>
          </p:cNvSpPr>
          <p:nvPr>
            <p:ph type="title"/>
          </p:nvPr>
        </p:nvSpPr>
        <p:spPr>
          <a:xfrm>
            <a:off x="609600" y="488092"/>
            <a:ext cx="10972800" cy="1066800"/>
          </a:xfrm>
        </p:spPr>
        <p:txBody>
          <a:bodyPr>
            <a:normAutofit/>
          </a:bodyPr>
          <a:lstStyle/>
          <a:p>
            <a:r>
              <a:rPr lang="en-US" dirty="0"/>
              <a:t>Bootstrapping Your Business</a:t>
            </a:r>
          </a:p>
        </p:txBody>
      </p:sp>
    </p:spTree>
    <p:extLst>
      <p:ext uri="{BB962C8B-B14F-4D97-AF65-F5344CB8AC3E}">
        <p14:creationId xmlns:p14="http://schemas.microsoft.com/office/powerpoint/2010/main" val="350239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r>
              <a:rPr lang="en-US" dirty="0"/>
              <a:t>Takes students through the entire Entrepreneurship process.</a:t>
            </a:r>
          </a:p>
          <a:p>
            <a:r>
              <a:rPr lang="en-US" dirty="0"/>
              <a:t>Work in teams.</a:t>
            </a:r>
          </a:p>
          <a:p>
            <a:r>
              <a:rPr lang="en-US" dirty="0"/>
              <a:t>Have them use an online ideation </a:t>
            </a:r>
            <a:r>
              <a:rPr lang="en-US" dirty="0" smtClean="0"/>
              <a:t>platform.  </a:t>
            </a:r>
            <a:endParaRPr lang="en-US" dirty="0"/>
          </a:p>
          <a:p>
            <a:r>
              <a:rPr lang="en-US" dirty="0"/>
              <a:t>This project asks them to:</a:t>
            </a:r>
          </a:p>
          <a:p>
            <a:pPr lvl="1"/>
            <a:r>
              <a:rPr lang="en-US" dirty="0"/>
              <a:t>Identify the problem.</a:t>
            </a:r>
          </a:p>
          <a:p>
            <a:pPr lvl="1"/>
            <a:r>
              <a:rPr lang="en-US" dirty="0"/>
              <a:t>Create a solution.</a:t>
            </a:r>
          </a:p>
          <a:p>
            <a:pPr lvl="1"/>
            <a:r>
              <a:rPr lang="en-US" dirty="0"/>
              <a:t>Go through the Business Plan Process.</a:t>
            </a:r>
          </a:p>
          <a:p>
            <a:pPr lvl="1"/>
            <a:r>
              <a:rPr lang="en-US" dirty="0"/>
              <a:t>Create a prototype and a pitch video.</a:t>
            </a:r>
          </a:p>
          <a:p>
            <a:pPr lvl="1"/>
            <a:r>
              <a:rPr lang="en-US" dirty="0"/>
              <a:t>Pitch idea in a front of a group of advisors, investors, financiers, and clients.</a:t>
            </a:r>
          </a:p>
          <a:p>
            <a:pPr marL="109728" indent="0">
              <a:buNone/>
            </a:pPr>
            <a:r>
              <a:rPr lang="en-US" sz="2200" dirty="0"/>
              <a:t> </a:t>
            </a:r>
          </a:p>
        </p:txBody>
      </p:sp>
      <p:sp>
        <p:nvSpPr>
          <p:cNvPr id="2" name="Title 1"/>
          <p:cNvSpPr>
            <a:spLocks noGrp="1"/>
          </p:cNvSpPr>
          <p:nvPr>
            <p:ph type="title"/>
          </p:nvPr>
        </p:nvSpPr>
        <p:spPr>
          <a:xfrm>
            <a:off x="609600" y="488092"/>
            <a:ext cx="10972800" cy="1066800"/>
          </a:xfrm>
        </p:spPr>
        <p:txBody>
          <a:bodyPr>
            <a:normAutofit/>
          </a:bodyPr>
          <a:lstStyle/>
          <a:p>
            <a:r>
              <a:rPr lang="en-US" dirty="0"/>
              <a:t>Business Planning Project</a:t>
            </a:r>
          </a:p>
        </p:txBody>
      </p:sp>
    </p:spTree>
    <p:extLst>
      <p:ext uri="{BB962C8B-B14F-4D97-AF65-F5344CB8AC3E}">
        <p14:creationId xmlns:p14="http://schemas.microsoft.com/office/powerpoint/2010/main" val="72121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96075" y="1748481"/>
            <a:ext cx="2600325" cy="2956869"/>
          </a:xfrm>
        </p:spPr>
      </p:pic>
      <p:sp>
        <p:nvSpPr>
          <p:cNvPr id="3" name="Content Placeholder 2"/>
          <p:cNvSpPr>
            <a:spLocks noGrp="1"/>
          </p:cNvSpPr>
          <p:nvPr>
            <p:ph sz="half" idx="1"/>
          </p:nvPr>
        </p:nvSpPr>
        <p:spPr>
          <a:xfrm>
            <a:off x="675502" y="1548714"/>
            <a:ext cx="5384800" cy="4341875"/>
          </a:xfrm>
        </p:spPr>
        <p:txBody>
          <a:bodyPr/>
          <a:lstStyle/>
          <a:p>
            <a:r>
              <a:rPr lang="en-US" dirty="0"/>
              <a:t>The Professor</a:t>
            </a:r>
          </a:p>
          <a:p>
            <a:pPr lvl="1"/>
            <a:r>
              <a:rPr lang="en-US" dirty="0"/>
              <a:t>Have taught full time and as an adjunct for nearly 12 years.</a:t>
            </a:r>
          </a:p>
          <a:p>
            <a:r>
              <a:rPr lang="en-US" dirty="0"/>
              <a:t>The Executive</a:t>
            </a:r>
          </a:p>
          <a:p>
            <a:pPr lvl="1"/>
            <a:r>
              <a:rPr lang="en-US" dirty="0"/>
              <a:t>SVP &amp; CCO for Community Bank.</a:t>
            </a:r>
          </a:p>
          <a:p>
            <a:pPr lvl="1"/>
            <a:r>
              <a:rPr lang="en-US" dirty="0"/>
              <a:t>Over 20 years in the Financial Services Industry.</a:t>
            </a:r>
          </a:p>
          <a:p>
            <a:pPr lvl="1"/>
            <a:r>
              <a:rPr lang="en-US" dirty="0"/>
              <a:t>Experience in Manufacturing &amp; IT.</a:t>
            </a:r>
          </a:p>
          <a:p>
            <a:r>
              <a:rPr lang="en-US" dirty="0"/>
              <a:t>The Entrepreneur</a:t>
            </a:r>
          </a:p>
          <a:p>
            <a:pPr lvl="1"/>
            <a:r>
              <a:rPr lang="en-US" dirty="0" smtClean="0"/>
              <a:t>Co-founded </a:t>
            </a:r>
            <a:r>
              <a:rPr lang="en-US" dirty="0"/>
              <a:t>a Community Bank.</a:t>
            </a:r>
          </a:p>
          <a:p>
            <a:pPr lvl="1"/>
            <a:r>
              <a:rPr lang="en-US" dirty="0"/>
              <a:t>Owned </a:t>
            </a:r>
            <a:r>
              <a:rPr lang="en-US" dirty="0" err="1"/>
              <a:t>eCommerce</a:t>
            </a:r>
            <a:r>
              <a:rPr lang="en-US" dirty="0"/>
              <a:t> company</a:t>
            </a:r>
            <a:r>
              <a:rPr lang="en-US" dirty="0" smtClean="0"/>
              <a:t>.</a:t>
            </a:r>
          </a:p>
          <a:p>
            <a:pPr lvl="1"/>
            <a:r>
              <a:rPr lang="en-US" dirty="0" smtClean="0"/>
              <a:t>Real estate investor</a:t>
            </a:r>
            <a:endParaRPr lang="en-US" dirty="0"/>
          </a:p>
          <a:p>
            <a:pPr lvl="1"/>
            <a:r>
              <a:rPr lang="en-US" dirty="0"/>
              <a:t>Part-time retailer.</a:t>
            </a:r>
          </a:p>
        </p:txBody>
      </p:sp>
      <p:sp>
        <p:nvSpPr>
          <p:cNvPr id="2" name="Title 1"/>
          <p:cNvSpPr>
            <a:spLocks noGrp="1"/>
          </p:cNvSpPr>
          <p:nvPr>
            <p:ph type="title"/>
          </p:nvPr>
        </p:nvSpPr>
        <p:spPr>
          <a:xfrm>
            <a:off x="675502" y="681681"/>
            <a:ext cx="10972800" cy="1066800"/>
          </a:xfrm>
        </p:spPr>
        <p:txBody>
          <a:bodyPr/>
          <a:lstStyle/>
          <a:p>
            <a:r>
              <a:rPr lang="en-US" dirty="0"/>
              <a:t>Who Am I?</a:t>
            </a:r>
          </a:p>
        </p:txBody>
      </p:sp>
    </p:spTree>
    <p:extLst>
      <p:ext uri="{BB962C8B-B14F-4D97-AF65-F5344CB8AC3E}">
        <p14:creationId xmlns:p14="http://schemas.microsoft.com/office/powerpoint/2010/main" val="179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 </a:t>
            </a:r>
          </a:p>
        </p:txBody>
      </p:sp>
      <p:sp>
        <p:nvSpPr>
          <p:cNvPr id="107522" name="Rectangle 2"/>
          <p:cNvSpPr>
            <a:spLocks noGrp="1" noChangeArrowheads="1"/>
          </p:cNvSpPr>
          <p:nvPr>
            <p:ph type="title"/>
          </p:nvPr>
        </p:nvSpPr>
        <p:spPr/>
        <p:txBody>
          <a:bodyPr/>
          <a:lstStyle/>
          <a:p>
            <a:r>
              <a:rPr lang="en-US" dirty="0"/>
              <a:t>Questions????</a:t>
            </a:r>
          </a:p>
        </p:txBody>
      </p:sp>
    </p:spTree>
    <p:extLst>
      <p:ext uri="{BB962C8B-B14F-4D97-AF65-F5344CB8AC3E}">
        <p14:creationId xmlns:p14="http://schemas.microsoft.com/office/powerpoint/2010/main" val="249442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43848" y="2114283"/>
            <a:ext cx="3328087" cy="3376955"/>
          </a:xfrm>
        </p:spPr>
      </p:pic>
      <p:sp>
        <p:nvSpPr>
          <p:cNvPr id="4" name="Text Placeholder 3"/>
          <p:cNvSpPr>
            <a:spLocks noGrp="1"/>
          </p:cNvSpPr>
          <p:nvPr>
            <p:ph sz="half" idx="1"/>
          </p:nvPr>
        </p:nvSpPr>
        <p:spPr>
          <a:xfrm>
            <a:off x="609600" y="2018766"/>
            <a:ext cx="5008605" cy="3567990"/>
          </a:xfrm>
        </p:spPr>
        <p:txBody>
          <a:bodyPr>
            <a:normAutofit lnSpcReduction="10000"/>
          </a:bodyPr>
          <a:lstStyle/>
          <a:p>
            <a:r>
              <a:rPr lang="en-US" dirty="0"/>
              <a:t>Howard L. Eskew, Jr.</a:t>
            </a:r>
          </a:p>
          <a:p>
            <a:r>
              <a:rPr lang="en-US" dirty="0"/>
              <a:t>San Diego Mesa College</a:t>
            </a:r>
          </a:p>
          <a:p>
            <a:r>
              <a:rPr lang="en-US" dirty="0"/>
              <a:t>7250 Mesa College Drive</a:t>
            </a:r>
          </a:p>
          <a:p>
            <a:r>
              <a:rPr lang="en-US" dirty="0"/>
              <a:t>San Diego, CA  92111</a:t>
            </a:r>
          </a:p>
          <a:p>
            <a:endParaRPr lang="en-US" dirty="0"/>
          </a:p>
          <a:p>
            <a:r>
              <a:rPr lang="en-US" dirty="0"/>
              <a:t>(619) 388-5957  Office</a:t>
            </a:r>
          </a:p>
          <a:p>
            <a:endParaRPr lang="en-US" dirty="0"/>
          </a:p>
          <a:p>
            <a:r>
              <a:rPr lang="en-US" dirty="0"/>
              <a:t>Email:  </a:t>
            </a:r>
            <a:r>
              <a:rPr lang="en-US" dirty="0">
                <a:hlinkClick r:id="rId3"/>
              </a:rPr>
              <a:t>heskew@sdccd.edu</a:t>
            </a:r>
            <a:endParaRPr lang="en-US" dirty="0"/>
          </a:p>
          <a:p>
            <a:r>
              <a:rPr lang="en-US" dirty="0"/>
              <a:t>Twitter: @</a:t>
            </a:r>
            <a:r>
              <a:rPr lang="en-US" dirty="0" err="1"/>
              <a:t>profeskew</a:t>
            </a:r>
            <a:endParaRPr lang="en-US" dirty="0"/>
          </a:p>
          <a:p>
            <a:endParaRPr lang="en-US" dirty="0"/>
          </a:p>
          <a:p>
            <a:r>
              <a:rPr lang="en-US" dirty="0"/>
              <a:t>Website:  </a:t>
            </a:r>
            <a:r>
              <a:rPr lang="en-US" dirty="0">
                <a:hlinkClick r:id="rId4"/>
              </a:rPr>
              <a:t>www.sdmesa.edu</a:t>
            </a:r>
            <a:endParaRPr lang="en-US" dirty="0"/>
          </a:p>
          <a:p>
            <a:pPr marL="109728" indent="0">
              <a:buNone/>
            </a:pPr>
            <a:endParaRPr lang="en-US" dirty="0"/>
          </a:p>
        </p:txBody>
      </p:sp>
      <p:sp>
        <p:nvSpPr>
          <p:cNvPr id="2" name="Title 1"/>
          <p:cNvSpPr>
            <a:spLocks noGrp="1"/>
          </p:cNvSpPr>
          <p:nvPr>
            <p:ph type="title"/>
          </p:nvPr>
        </p:nvSpPr>
        <p:spPr/>
        <p:txBody>
          <a:bodyPr/>
          <a:lstStyle/>
          <a:p>
            <a:r>
              <a:rPr lang="en-US" dirty="0"/>
              <a:t>Please feel free to reach out!!!</a:t>
            </a:r>
          </a:p>
        </p:txBody>
      </p:sp>
    </p:spTree>
    <p:extLst>
      <p:ext uri="{BB962C8B-B14F-4D97-AF65-F5344CB8AC3E}">
        <p14:creationId xmlns:p14="http://schemas.microsoft.com/office/powerpoint/2010/main" val="113670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dirty="0"/>
              <a:t> </a:t>
            </a:r>
            <a:r>
              <a:rPr lang="en-US" sz="4000" dirty="0"/>
              <a:t>Thank you!</a:t>
            </a:r>
            <a:endParaRPr lang="en-US" dirty="0"/>
          </a:p>
        </p:txBody>
      </p:sp>
      <p:sp>
        <p:nvSpPr>
          <p:cNvPr id="2" name="Title 1"/>
          <p:cNvSpPr>
            <a:spLocks noGrp="1"/>
          </p:cNvSpPr>
          <p:nvPr>
            <p:ph type="ctrTitle"/>
          </p:nvPr>
        </p:nvSpPr>
        <p:spPr/>
        <p:txBody>
          <a:bodyPr/>
          <a:lstStyle/>
          <a:p>
            <a:r>
              <a:rPr lang="en-US"/>
              <a:t> </a:t>
            </a:r>
            <a:endParaRPr lang="en-US" dirty="0"/>
          </a:p>
        </p:txBody>
      </p:sp>
      <p:sp>
        <p:nvSpPr>
          <p:cNvPr id="8" name="Rectangle 7"/>
          <p:cNvSpPr/>
          <p:nvPr/>
        </p:nvSpPr>
        <p:spPr>
          <a:xfrm>
            <a:off x="609600" y="6183868"/>
            <a:ext cx="10972800" cy="461665"/>
          </a:xfrm>
          <a:prstGeom prst="rect">
            <a:avLst/>
          </a:prstGeom>
        </p:spPr>
        <p:txBody>
          <a:bodyPr wrap="square">
            <a:spAutoFit/>
          </a:bodyPr>
          <a:lstStyle/>
          <a:p>
            <a:pPr algn="ctr"/>
            <a:r>
              <a:rPr lang="en-US" sz="2400" b="1" dirty="0">
                <a:solidFill>
                  <a:schemeClr val="accent2"/>
                </a:solidFill>
                <a:latin typeface="Bahnschrift SemiBold Condensed" panose="020B0502040204020203" pitchFamily="34" charset="0"/>
              </a:rPr>
              <a:t>San Diego Mesa College:  The Leading College in Equity and Excellence</a:t>
            </a:r>
          </a:p>
        </p:txBody>
      </p:sp>
    </p:spTree>
    <p:extLst>
      <p:ext uri="{BB962C8B-B14F-4D97-AF65-F5344CB8AC3E}">
        <p14:creationId xmlns:p14="http://schemas.microsoft.com/office/powerpoint/2010/main" val="132122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31586"/>
            <a:ext cx="10972800" cy="4325112"/>
          </a:xfrm>
        </p:spPr>
        <p:txBody>
          <a:bodyPr/>
          <a:lstStyle/>
          <a:p>
            <a:r>
              <a:rPr lang="en-US" dirty="0"/>
              <a:t>Individual Projects.</a:t>
            </a:r>
          </a:p>
          <a:p>
            <a:r>
              <a:rPr lang="en-US" dirty="0"/>
              <a:t>Group Projects.</a:t>
            </a:r>
          </a:p>
          <a:p>
            <a:r>
              <a:rPr lang="en-US" dirty="0"/>
              <a:t>Rubrics &amp; Surveys.</a:t>
            </a:r>
          </a:p>
          <a:p>
            <a:r>
              <a:rPr lang="en-US" dirty="0"/>
              <a:t>Projects.</a:t>
            </a:r>
          </a:p>
          <a:p>
            <a:pPr lvl="1"/>
            <a:r>
              <a:rPr lang="en-US" dirty="0"/>
              <a:t>Business Communications Projects.</a:t>
            </a:r>
          </a:p>
          <a:p>
            <a:pPr lvl="1"/>
            <a:r>
              <a:rPr lang="en-US" dirty="0"/>
              <a:t>Personal Finance Projects.</a:t>
            </a:r>
          </a:p>
          <a:p>
            <a:pPr lvl="1"/>
            <a:r>
              <a:rPr lang="en-US" dirty="0"/>
              <a:t>Entrepreneur Projects.</a:t>
            </a:r>
          </a:p>
          <a:p>
            <a:r>
              <a:rPr lang="en-US" dirty="0"/>
              <a:t>Questions and answers.</a:t>
            </a:r>
          </a:p>
        </p:txBody>
      </p:sp>
      <p:sp>
        <p:nvSpPr>
          <p:cNvPr id="2" name="Title 1"/>
          <p:cNvSpPr>
            <a:spLocks noGrp="1"/>
          </p:cNvSpPr>
          <p:nvPr>
            <p:ph type="title"/>
          </p:nvPr>
        </p:nvSpPr>
        <p:spPr>
          <a:xfrm>
            <a:off x="609600" y="737781"/>
            <a:ext cx="10972800" cy="1066800"/>
          </a:xfrm>
        </p:spPr>
        <p:txBody>
          <a:bodyPr/>
          <a:lstStyle/>
          <a:p>
            <a:r>
              <a:rPr lang="en-US" dirty="0"/>
              <a:t>What We’ll Cover Today</a:t>
            </a:r>
          </a:p>
        </p:txBody>
      </p:sp>
    </p:spTree>
    <p:extLst>
      <p:ext uri="{BB962C8B-B14F-4D97-AF65-F5344CB8AC3E}">
        <p14:creationId xmlns:p14="http://schemas.microsoft.com/office/powerpoint/2010/main" val="166384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6250" y="1540476"/>
            <a:ext cx="9358182" cy="4273379"/>
          </a:xfrm>
          <a:prstGeom prst="rect">
            <a:avLst/>
          </a:prstGeom>
        </p:spPr>
      </p:pic>
      <p:sp>
        <p:nvSpPr>
          <p:cNvPr id="3" name="Title 2"/>
          <p:cNvSpPr>
            <a:spLocks noGrp="1"/>
          </p:cNvSpPr>
          <p:nvPr>
            <p:ph type="title"/>
          </p:nvPr>
        </p:nvSpPr>
        <p:spPr>
          <a:xfrm>
            <a:off x="486032" y="574589"/>
            <a:ext cx="10972800" cy="965887"/>
          </a:xfrm>
        </p:spPr>
        <p:txBody>
          <a:bodyPr>
            <a:normAutofit/>
          </a:bodyPr>
          <a:lstStyle/>
          <a:p>
            <a:r>
              <a:rPr lang="en-US" dirty="0"/>
              <a:t>What is the “End Goal” for your Project???</a:t>
            </a:r>
          </a:p>
        </p:txBody>
      </p:sp>
      <p:sp>
        <p:nvSpPr>
          <p:cNvPr id="7" name="TextBox 6"/>
          <p:cNvSpPr txBox="1"/>
          <p:nvPr/>
        </p:nvSpPr>
        <p:spPr>
          <a:xfrm>
            <a:off x="1013254" y="6351372"/>
            <a:ext cx="7906332" cy="230832"/>
          </a:xfrm>
          <a:prstGeom prst="rect">
            <a:avLst/>
          </a:prstGeom>
          <a:noFill/>
        </p:spPr>
        <p:txBody>
          <a:bodyPr wrap="none" rtlCol="0">
            <a:spAutoFit/>
          </a:bodyPr>
          <a:lstStyle/>
          <a:p>
            <a:r>
              <a:rPr lang="en-US" sz="900" dirty="0"/>
              <a:t>Source:  Doing project vs. project based learning. (2013). Retrieved from https://msellieb.wordpress.com/2013/05/04/doing-projects-vs-project-based-learning/ </a:t>
            </a:r>
          </a:p>
        </p:txBody>
      </p:sp>
    </p:spTree>
    <p:extLst>
      <p:ext uri="{BB962C8B-B14F-4D97-AF65-F5344CB8AC3E}">
        <p14:creationId xmlns:p14="http://schemas.microsoft.com/office/powerpoint/2010/main" val="280316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984" y="1870483"/>
            <a:ext cx="10972800" cy="3245214"/>
          </a:xfrm>
        </p:spPr>
        <p:txBody>
          <a:bodyPr>
            <a:normAutofit lnSpcReduction="10000"/>
          </a:bodyPr>
          <a:lstStyle/>
          <a:p>
            <a:r>
              <a:rPr lang="en-US" dirty="0"/>
              <a:t>Make projects applicable to students’ </a:t>
            </a:r>
            <a:r>
              <a:rPr lang="en-US" dirty="0" smtClean="0"/>
              <a:t>world with industry in mind.</a:t>
            </a:r>
            <a:endParaRPr lang="en-US" dirty="0"/>
          </a:p>
          <a:p>
            <a:r>
              <a:rPr lang="en-US" dirty="0"/>
              <a:t>Take them out of their comfort zone.</a:t>
            </a:r>
          </a:p>
          <a:p>
            <a:r>
              <a:rPr lang="en-US" dirty="0"/>
              <a:t>Create project maps – set mini goals.</a:t>
            </a:r>
          </a:p>
          <a:p>
            <a:r>
              <a:rPr lang="en-US" dirty="0"/>
              <a:t>Keep them accountable.</a:t>
            </a:r>
          </a:p>
          <a:p>
            <a:r>
              <a:rPr lang="en-US" dirty="0"/>
              <a:t>No surprises – make expectations clear; but not necessarily directions.</a:t>
            </a:r>
          </a:p>
          <a:p>
            <a:r>
              <a:rPr lang="en-US" dirty="0" smtClean="0"/>
              <a:t>Strategically use discussion boards, </a:t>
            </a:r>
            <a:r>
              <a:rPr lang="en-US" dirty="0"/>
              <a:t>reflection </a:t>
            </a:r>
            <a:r>
              <a:rPr lang="en-US" dirty="0" smtClean="0"/>
              <a:t>papers and /or surveys.</a:t>
            </a:r>
            <a:endParaRPr lang="en-US" dirty="0"/>
          </a:p>
          <a:p>
            <a:r>
              <a:rPr lang="en-US" dirty="0"/>
              <a:t>Allow students </a:t>
            </a:r>
            <a:r>
              <a:rPr lang="en-US" dirty="0" smtClean="0"/>
              <a:t>to evaluate </a:t>
            </a:r>
            <a:r>
              <a:rPr lang="en-US" dirty="0"/>
              <a:t>the project from their perspective.</a:t>
            </a:r>
          </a:p>
        </p:txBody>
      </p:sp>
      <p:sp>
        <p:nvSpPr>
          <p:cNvPr id="2" name="Title 1"/>
          <p:cNvSpPr>
            <a:spLocks noGrp="1"/>
          </p:cNvSpPr>
          <p:nvPr>
            <p:ph type="title"/>
          </p:nvPr>
        </p:nvSpPr>
        <p:spPr>
          <a:xfrm>
            <a:off x="609600" y="582827"/>
            <a:ext cx="10972800" cy="1066800"/>
          </a:xfrm>
        </p:spPr>
        <p:txBody>
          <a:bodyPr/>
          <a:lstStyle/>
          <a:p>
            <a:r>
              <a:rPr lang="en-US" dirty="0"/>
              <a:t>Individual Projects</a:t>
            </a:r>
          </a:p>
        </p:txBody>
      </p:sp>
    </p:spTree>
    <p:extLst>
      <p:ext uri="{BB962C8B-B14F-4D97-AF65-F5344CB8AC3E}">
        <p14:creationId xmlns:p14="http://schemas.microsoft.com/office/powerpoint/2010/main" val="321434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38678"/>
            <a:ext cx="10972800" cy="3245214"/>
          </a:xfrm>
        </p:spPr>
        <p:txBody>
          <a:bodyPr>
            <a:normAutofit lnSpcReduction="10000"/>
          </a:bodyPr>
          <a:lstStyle/>
          <a:p>
            <a:r>
              <a:rPr lang="en-US" dirty="0"/>
              <a:t>Explain that </a:t>
            </a:r>
            <a:r>
              <a:rPr lang="en-US" dirty="0" smtClean="0"/>
              <a:t>groups (Teamwork &amp; Collaboration) </a:t>
            </a:r>
            <a:r>
              <a:rPr lang="en-US" dirty="0"/>
              <a:t>are a </a:t>
            </a:r>
            <a:r>
              <a:rPr lang="en-US" dirty="0" smtClean="0"/>
              <a:t>reality.</a:t>
            </a:r>
            <a:endParaRPr lang="en-US" dirty="0"/>
          </a:p>
          <a:p>
            <a:r>
              <a:rPr lang="en-US" dirty="0"/>
              <a:t>Do small activities in the class, </a:t>
            </a:r>
            <a:r>
              <a:rPr lang="en-US" dirty="0" smtClean="0"/>
              <a:t>mix </a:t>
            </a:r>
            <a:r>
              <a:rPr lang="en-US" dirty="0"/>
              <a:t>students.</a:t>
            </a:r>
          </a:p>
          <a:p>
            <a:r>
              <a:rPr lang="en-US" dirty="0"/>
              <a:t>Teams (groups) are created through an interview process.</a:t>
            </a:r>
          </a:p>
          <a:p>
            <a:r>
              <a:rPr lang="en-US" dirty="0"/>
              <a:t>Develop teams contracts.  Teammates can be “fired”.</a:t>
            </a:r>
          </a:p>
          <a:p>
            <a:r>
              <a:rPr lang="en-US" dirty="0"/>
              <a:t>Create a project map – set mini goals.</a:t>
            </a:r>
          </a:p>
          <a:p>
            <a:r>
              <a:rPr lang="en-US" dirty="0"/>
              <a:t>Students evaluate each other’s performance periodically.</a:t>
            </a:r>
          </a:p>
          <a:p>
            <a:r>
              <a:rPr lang="en-US" dirty="0"/>
              <a:t>Presentations are “Powerful”!!!</a:t>
            </a:r>
          </a:p>
        </p:txBody>
      </p:sp>
      <p:sp>
        <p:nvSpPr>
          <p:cNvPr id="2" name="Title 1"/>
          <p:cNvSpPr>
            <a:spLocks noGrp="1"/>
          </p:cNvSpPr>
          <p:nvPr>
            <p:ph type="title"/>
          </p:nvPr>
        </p:nvSpPr>
        <p:spPr>
          <a:xfrm>
            <a:off x="609600" y="607541"/>
            <a:ext cx="10972800" cy="1066800"/>
          </a:xfrm>
        </p:spPr>
        <p:txBody>
          <a:bodyPr/>
          <a:lstStyle/>
          <a:p>
            <a:r>
              <a:rPr lang="en-US" dirty="0"/>
              <a:t>Group Projects</a:t>
            </a:r>
          </a:p>
        </p:txBody>
      </p:sp>
    </p:spTree>
    <p:extLst>
      <p:ext uri="{BB962C8B-B14F-4D97-AF65-F5344CB8AC3E}">
        <p14:creationId xmlns:p14="http://schemas.microsoft.com/office/powerpoint/2010/main" val="64437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07292"/>
            <a:ext cx="10972800" cy="4273378"/>
          </a:xfrm>
        </p:spPr>
        <p:txBody>
          <a:bodyPr>
            <a:normAutofit/>
          </a:bodyPr>
          <a:lstStyle/>
          <a:p>
            <a:r>
              <a:rPr lang="en-US" dirty="0"/>
              <a:t>In industry, employees and teams are evaluated on performance.</a:t>
            </a:r>
          </a:p>
          <a:p>
            <a:r>
              <a:rPr lang="en-US" dirty="0"/>
              <a:t>Students want to know expectations; but allow them to control the process.</a:t>
            </a:r>
          </a:p>
          <a:p>
            <a:r>
              <a:rPr lang="en-US" dirty="0" smtClean="0"/>
              <a:t>Students want </a:t>
            </a:r>
            <a:r>
              <a:rPr lang="en-US" dirty="0"/>
              <a:t>to achieve </a:t>
            </a:r>
            <a:r>
              <a:rPr lang="en-US" dirty="0" smtClean="0"/>
              <a:t>their goals.</a:t>
            </a:r>
            <a:endParaRPr lang="en-US" dirty="0"/>
          </a:p>
          <a:p>
            <a:r>
              <a:rPr lang="en-US" dirty="0" smtClean="0"/>
              <a:t>Make </a:t>
            </a:r>
            <a:r>
              <a:rPr lang="en-US" dirty="0"/>
              <a:t>rubric available at the same time the project is presented</a:t>
            </a:r>
            <a:r>
              <a:rPr lang="en-US" dirty="0" smtClean="0"/>
              <a:t>.</a:t>
            </a:r>
          </a:p>
          <a:p>
            <a:r>
              <a:rPr lang="en-US" dirty="0"/>
              <a:t>Consider negotiating the rubric</a:t>
            </a:r>
            <a:r>
              <a:rPr lang="en-US" dirty="0" smtClean="0"/>
              <a:t>.</a:t>
            </a:r>
            <a:endParaRPr lang="en-US" dirty="0"/>
          </a:p>
          <a:p>
            <a:r>
              <a:rPr lang="en-US" dirty="0"/>
              <a:t>Give opportunities to analyze, self-reflect, and teach each other.</a:t>
            </a:r>
          </a:p>
          <a:p>
            <a:r>
              <a:rPr lang="en-US" dirty="0"/>
              <a:t>Make the surveys safe.</a:t>
            </a:r>
          </a:p>
          <a:p>
            <a:r>
              <a:rPr lang="en-US" dirty="0"/>
              <a:t>Allow students </a:t>
            </a:r>
            <a:r>
              <a:rPr lang="en-US" dirty="0" smtClean="0"/>
              <a:t>to evaluate </a:t>
            </a:r>
            <a:r>
              <a:rPr lang="en-US" dirty="0"/>
              <a:t>the project.</a:t>
            </a:r>
          </a:p>
        </p:txBody>
      </p:sp>
      <p:sp>
        <p:nvSpPr>
          <p:cNvPr id="2" name="Title 1"/>
          <p:cNvSpPr>
            <a:spLocks noGrp="1"/>
          </p:cNvSpPr>
          <p:nvPr>
            <p:ph type="title"/>
          </p:nvPr>
        </p:nvSpPr>
        <p:spPr>
          <a:xfrm>
            <a:off x="609600" y="640492"/>
            <a:ext cx="10972800" cy="1066800"/>
          </a:xfrm>
        </p:spPr>
        <p:txBody>
          <a:bodyPr/>
          <a:lstStyle/>
          <a:p>
            <a:r>
              <a:rPr lang="en-US" dirty="0"/>
              <a:t>Rubrics, Discussion Boards, and Surveys</a:t>
            </a:r>
          </a:p>
        </p:txBody>
      </p:sp>
    </p:spTree>
    <p:extLst>
      <p:ext uri="{BB962C8B-B14F-4D97-AF65-F5344CB8AC3E}">
        <p14:creationId xmlns:p14="http://schemas.microsoft.com/office/powerpoint/2010/main" val="9248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49424"/>
            <a:ext cx="10972800" cy="3245214"/>
          </a:xfrm>
        </p:spPr>
        <p:txBody>
          <a:bodyPr>
            <a:normAutofit/>
          </a:bodyPr>
          <a:lstStyle/>
          <a:p>
            <a:r>
              <a:rPr lang="en-US" dirty="0"/>
              <a:t>Employment Preparation Project</a:t>
            </a:r>
          </a:p>
          <a:p>
            <a:r>
              <a:rPr lang="en-US" dirty="0"/>
              <a:t>Intercultural Communication Project</a:t>
            </a:r>
          </a:p>
        </p:txBody>
      </p:sp>
      <p:sp>
        <p:nvSpPr>
          <p:cNvPr id="2" name="Title 1"/>
          <p:cNvSpPr>
            <a:spLocks noGrp="1"/>
          </p:cNvSpPr>
          <p:nvPr>
            <p:ph type="title"/>
          </p:nvPr>
        </p:nvSpPr>
        <p:spPr/>
        <p:txBody>
          <a:bodyPr>
            <a:normAutofit/>
          </a:bodyPr>
          <a:lstStyle/>
          <a:p>
            <a:r>
              <a:rPr lang="en-US" dirty="0"/>
              <a:t>Business Communications Projects</a:t>
            </a:r>
          </a:p>
        </p:txBody>
      </p:sp>
    </p:spTree>
    <p:extLst>
      <p:ext uri="{BB962C8B-B14F-4D97-AF65-F5344CB8AC3E}">
        <p14:creationId xmlns:p14="http://schemas.microsoft.com/office/powerpoint/2010/main" val="212450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892"/>
            <a:ext cx="10972800" cy="4219832"/>
          </a:xfrm>
        </p:spPr>
        <p:txBody>
          <a:bodyPr>
            <a:noAutofit/>
          </a:bodyPr>
          <a:lstStyle/>
          <a:p>
            <a:pPr marL="109728" indent="0">
              <a:buNone/>
            </a:pPr>
            <a:r>
              <a:rPr lang="en-US" sz="3200" dirty="0"/>
              <a:t>This project has five (5) components:</a:t>
            </a:r>
          </a:p>
          <a:p>
            <a:pPr marL="109728" lvl="0" indent="0">
              <a:buNone/>
            </a:pPr>
            <a:endParaRPr lang="en-US" sz="3200" dirty="0"/>
          </a:p>
          <a:p>
            <a:pPr lvl="1"/>
            <a:r>
              <a:rPr lang="en-US" sz="3200" dirty="0"/>
              <a:t>1.)  Identify a job position that you would like to apply for. </a:t>
            </a:r>
          </a:p>
          <a:p>
            <a:pPr lvl="1"/>
            <a:r>
              <a:rPr lang="en-US" sz="3200" dirty="0"/>
              <a:t>2.)  Develop your professional social network. </a:t>
            </a:r>
          </a:p>
          <a:p>
            <a:pPr lvl="1"/>
            <a:r>
              <a:rPr lang="en-US" sz="3200" dirty="0"/>
              <a:t>3.)  Compose a Letter of Application for this position.   </a:t>
            </a:r>
          </a:p>
          <a:p>
            <a:pPr lvl="1"/>
            <a:r>
              <a:rPr lang="en-US" sz="3200" dirty="0"/>
              <a:t>4.)  Construct your resume. </a:t>
            </a:r>
          </a:p>
          <a:p>
            <a:pPr lvl="1"/>
            <a:r>
              <a:rPr lang="en-US" sz="3200" dirty="0"/>
              <a:t>5.)  Develop a video resume.  </a:t>
            </a:r>
          </a:p>
        </p:txBody>
      </p:sp>
      <p:sp>
        <p:nvSpPr>
          <p:cNvPr id="2" name="Title 1"/>
          <p:cNvSpPr>
            <a:spLocks noGrp="1"/>
          </p:cNvSpPr>
          <p:nvPr>
            <p:ph type="title"/>
          </p:nvPr>
        </p:nvSpPr>
        <p:spPr>
          <a:xfrm>
            <a:off x="609600" y="488092"/>
            <a:ext cx="10972800" cy="1066800"/>
          </a:xfrm>
        </p:spPr>
        <p:txBody>
          <a:bodyPr>
            <a:normAutofit/>
          </a:bodyPr>
          <a:lstStyle/>
          <a:p>
            <a:r>
              <a:rPr lang="en-US" dirty="0"/>
              <a:t>Employment Preparation Project</a:t>
            </a:r>
          </a:p>
        </p:txBody>
      </p:sp>
    </p:spTree>
    <p:extLst>
      <p:ext uri="{BB962C8B-B14F-4D97-AF65-F5344CB8AC3E}">
        <p14:creationId xmlns:p14="http://schemas.microsoft.com/office/powerpoint/2010/main" val="366526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1093</Words>
  <Application>Microsoft Office PowerPoint</Application>
  <PresentationFormat>Widescreen</PresentationFormat>
  <Paragraphs>154</Paragraphs>
  <Slides>22</Slides>
  <Notes>2</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Bahnschrift SemiBold Condensed</vt:lpstr>
      <vt:lpstr>Calibri</vt:lpstr>
      <vt:lpstr>Calibri Light</vt:lpstr>
      <vt:lpstr>Georgia</vt:lpstr>
      <vt:lpstr>Symbol</vt:lpstr>
      <vt:lpstr>Wingdings 2</vt:lpstr>
      <vt:lpstr>Sales strategy  proposal presentation</vt:lpstr>
      <vt:lpstr>Enhancing Personal Responsibility Skills  with Class Projects</vt:lpstr>
      <vt:lpstr>Who Am I?</vt:lpstr>
      <vt:lpstr>What We’ll Cover Today</vt:lpstr>
      <vt:lpstr>What is the “End Goal” for your Project???</vt:lpstr>
      <vt:lpstr>Individual Projects</vt:lpstr>
      <vt:lpstr>Group Projects</vt:lpstr>
      <vt:lpstr>Rubrics, Discussion Boards, and Surveys</vt:lpstr>
      <vt:lpstr>Business Communications Projects</vt:lpstr>
      <vt:lpstr>Employment Preparation Project</vt:lpstr>
      <vt:lpstr>Employment Preparation Project https://youtu.be/HyoY69xqGeI  </vt:lpstr>
      <vt:lpstr>Intercultural Communication Project</vt:lpstr>
      <vt:lpstr>Personal Finance Projects</vt:lpstr>
      <vt:lpstr>Personal Budget Project</vt:lpstr>
      <vt:lpstr>Personal Finance Service Learning Team Project</vt:lpstr>
      <vt:lpstr>Entrepreneurship Projects</vt:lpstr>
      <vt:lpstr>Rejection Therapy</vt:lpstr>
      <vt:lpstr>Throw Out the First Pitch</vt:lpstr>
      <vt:lpstr>Bootstrapping Your Business</vt:lpstr>
      <vt:lpstr>Business Planning Project</vt:lpstr>
      <vt:lpstr>Questions????</vt:lpstr>
      <vt:lpstr>Please feel free to reach out!!!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2017-03-06T02:10:00Z</dcterms:created>
  <dcterms:modified xsi:type="dcterms:W3CDTF">2019-05-06T20:41:04Z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