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63" r:id="rId6"/>
    <p:sldId id="260" r:id="rId7"/>
    <p:sldId id="264" r:id="rId8"/>
    <p:sldId id="261" r:id="rId9"/>
    <p:sldId id="265" r:id="rId10"/>
    <p:sldId id="267" r:id="rId11"/>
    <p:sldId id="259" r:id="rId12"/>
    <p:sldId id="266"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0r43dktZOp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jasandiego.org/" TargetMode="External"/><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2C78-2E3C-4C1D-9066-B4B5663425AA}"/>
              </a:ext>
            </a:extLst>
          </p:cNvPr>
          <p:cNvSpPr>
            <a:spLocks noGrp="1"/>
          </p:cNvSpPr>
          <p:nvPr>
            <p:ph type="ctrTitle"/>
          </p:nvPr>
        </p:nvSpPr>
        <p:spPr/>
        <p:txBody>
          <a:bodyPr/>
          <a:lstStyle/>
          <a:p>
            <a:r>
              <a:rPr lang="en-US" dirty="0"/>
              <a:t>Learning By Doing</a:t>
            </a:r>
          </a:p>
        </p:txBody>
      </p:sp>
      <p:sp>
        <p:nvSpPr>
          <p:cNvPr id="3" name="Subtitle 2">
            <a:extLst>
              <a:ext uri="{FF2B5EF4-FFF2-40B4-BE49-F238E27FC236}">
                <a16:creationId xmlns:a16="http://schemas.microsoft.com/office/drawing/2014/main" id="{7E3B425C-7A86-4BC9-B1F6-5B3DCC46A0E4}"/>
              </a:ext>
            </a:extLst>
          </p:cNvPr>
          <p:cNvSpPr>
            <a:spLocks noGrp="1"/>
          </p:cNvSpPr>
          <p:nvPr>
            <p:ph type="subTitle" idx="1"/>
          </p:nvPr>
        </p:nvSpPr>
        <p:spPr/>
        <p:txBody>
          <a:bodyPr/>
          <a:lstStyle/>
          <a:p>
            <a:r>
              <a:rPr lang="en-US" dirty="0"/>
              <a:t>Service Learning, a Creative Approach</a:t>
            </a:r>
          </a:p>
          <a:p>
            <a:r>
              <a:rPr lang="en-US" dirty="0"/>
              <a:t>Delores Loedel, Accounting Faculty at </a:t>
            </a:r>
            <a:r>
              <a:rPr lang="en-US" dirty="0" err="1"/>
              <a:t>MiraCosta</a:t>
            </a:r>
            <a:r>
              <a:rPr lang="en-US" dirty="0"/>
              <a:t> College</a:t>
            </a:r>
          </a:p>
        </p:txBody>
      </p:sp>
    </p:spTree>
    <p:extLst>
      <p:ext uri="{BB962C8B-B14F-4D97-AF65-F5344CB8AC3E}">
        <p14:creationId xmlns:p14="http://schemas.microsoft.com/office/powerpoint/2010/main" val="87451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22EE-B8D1-415F-BDB3-F2ACD1CF6B72}"/>
              </a:ext>
            </a:extLst>
          </p:cNvPr>
          <p:cNvSpPr>
            <a:spLocks noGrp="1"/>
          </p:cNvSpPr>
          <p:nvPr>
            <p:ph type="title"/>
          </p:nvPr>
        </p:nvSpPr>
        <p:spPr/>
        <p:txBody>
          <a:bodyPr/>
          <a:lstStyle/>
          <a:p>
            <a:pPr algn="ctr"/>
            <a:r>
              <a:rPr lang="en-US" dirty="0"/>
              <a:t>Video Example of Service Learning </a:t>
            </a:r>
            <a:br>
              <a:rPr lang="en-US" dirty="0"/>
            </a:br>
            <a:r>
              <a:rPr lang="en-US" dirty="0"/>
              <a:t>in Action</a:t>
            </a:r>
          </a:p>
        </p:txBody>
      </p:sp>
      <p:sp>
        <p:nvSpPr>
          <p:cNvPr id="3" name="Content Placeholder 2">
            <a:extLst>
              <a:ext uri="{FF2B5EF4-FFF2-40B4-BE49-F238E27FC236}">
                <a16:creationId xmlns:a16="http://schemas.microsoft.com/office/drawing/2014/main" id="{01EC935F-EB9E-4F00-B24A-8293CB8A5709}"/>
              </a:ext>
            </a:extLst>
          </p:cNvPr>
          <p:cNvSpPr>
            <a:spLocks noGrp="1"/>
          </p:cNvSpPr>
          <p:nvPr>
            <p:ph idx="1"/>
          </p:nvPr>
        </p:nvSpPr>
        <p:spPr/>
        <p:txBody>
          <a:bodyPr/>
          <a:lstStyle/>
          <a:p>
            <a:r>
              <a:rPr lang="en-US" dirty="0">
                <a:hlinkClick r:id="rId2"/>
              </a:rPr>
              <a:t>https://www.youtube.com/watch?v=0r43dktZOpQ</a:t>
            </a:r>
            <a:endParaRPr lang="en-US" dirty="0"/>
          </a:p>
          <a:p>
            <a:endParaRPr lang="en-US" dirty="0"/>
          </a:p>
        </p:txBody>
      </p:sp>
    </p:spTree>
    <p:extLst>
      <p:ext uri="{BB962C8B-B14F-4D97-AF65-F5344CB8AC3E}">
        <p14:creationId xmlns:p14="http://schemas.microsoft.com/office/powerpoint/2010/main" val="655547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08F8-4CD6-41F6-ABCB-BD0E86C03F82}"/>
              </a:ext>
            </a:extLst>
          </p:cNvPr>
          <p:cNvSpPr>
            <a:spLocks noGrp="1"/>
          </p:cNvSpPr>
          <p:nvPr>
            <p:ph type="title"/>
          </p:nvPr>
        </p:nvSpPr>
        <p:spPr/>
        <p:txBody>
          <a:bodyPr>
            <a:normAutofit fontScale="90000"/>
          </a:bodyPr>
          <a:lstStyle/>
          <a:p>
            <a:r>
              <a:rPr lang="en-US" dirty="0"/>
              <a:t>If there are so many advantages, why don’t all faculty assign a service learning project?</a:t>
            </a:r>
          </a:p>
        </p:txBody>
      </p:sp>
      <p:sp>
        <p:nvSpPr>
          <p:cNvPr id="3" name="Content Placeholder 2">
            <a:extLst>
              <a:ext uri="{FF2B5EF4-FFF2-40B4-BE49-F238E27FC236}">
                <a16:creationId xmlns:a16="http://schemas.microsoft.com/office/drawing/2014/main" id="{D7CABF46-FBA2-4F10-B671-DE7967F3995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68255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08F8-4CD6-41F6-ABCB-BD0E86C03F82}"/>
              </a:ext>
            </a:extLst>
          </p:cNvPr>
          <p:cNvSpPr>
            <a:spLocks noGrp="1"/>
          </p:cNvSpPr>
          <p:nvPr>
            <p:ph type="title"/>
          </p:nvPr>
        </p:nvSpPr>
        <p:spPr/>
        <p:txBody>
          <a:bodyPr>
            <a:normAutofit fontScale="90000"/>
          </a:bodyPr>
          <a:lstStyle/>
          <a:p>
            <a:r>
              <a:rPr lang="en-US" dirty="0"/>
              <a:t>If there are so many advantages, why don’t all faculty assign a service learning project?</a:t>
            </a:r>
          </a:p>
        </p:txBody>
      </p:sp>
      <p:sp>
        <p:nvSpPr>
          <p:cNvPr id="3" name="Content Placeholder 2">
            <a:extLst>
              <a:ext uri="{FF2B5EF4-FFF2-40B4-BE49-F238E27FC236}">
                <a16:creationId xmlns:a16="http://schemas.microsoft.com/office/drawing/2014/main" id="{D7CABF46-FBA2-4F10-B671-DE7967F3995E}"/>
              </a:ext>
            </a:extLst>
          </p:cNvPr>
          <p:cNvSpPr>
            <a:spLocks noGrp="1"/>
          </p:cNvSpPr>
          <p:nvPr>
            <p:ph idx="1"/>
          </p:nvPr>
        </p:nvSpPr>
        <p:spPr/>
        <p:txBody>
          <a:bodyPr/>
          <a:lstStyle/>
          <a:p>
            <a:r>
              <a:rPr lang="en-US" dirty="0"/>
              <a:t>Belief that there isn’t any type of service learning activity applicable to the learning objectives for the course</a:t>
            </a:r>
          </a:p>
          <a:p>
            <a:r>
              <a:rPr lang="en-US" dirty="0"/>
              <a:t>Belief that it will be too much work</a:t>
            </a:r>
          </a:p>
          <a:p>
            <a:r>
              <a:rPr lang="en-US" dirty="0"/>
              <a:t>Belief that it is just volunteer work and that students should do this on their own time and not as part of a college course</a:t>
            </a:r>
          </a:p>
          <a:p>
            <a:r>
              <a:rPr lang="en-US" dirty="0"/>
              <a:t>Belief that students will resist the assignment</a:t>
            </a:r>
          </a:p>
          <a:p>
            <a:r>
              <a:rPr lang="en-US" dirty="0"/>
              <a:t>Belief that since I’m teaching a beginning course that students won’t have the expertise needed to assist in the community in a meaningful way</a:t>
            </a:r>
          </a:p>
        </p:txBody>
      </p:sp>
    </p:spTree>
    <p:extLst>
      <p:ext uri="{BB962C8B-B14F-4D97-AF65-F5344CB8AC3E}">
        <p14:creationId xmlns:p14="http://schemas.microsoft.com/office/powerpoint/2010/main" val="3039538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08F8-4CD6-41F6-ABCB-BD0E86C03F82}"/>
              </a:ext>
            </a:extLst>
          </p:cNvPr>
          <p:cNvSpPr>
            <a:spLocks noGrp="1"/>
          </p:cNvSpPr>
          <p:nvPr>
            <p:ph type="title"/>
          </p:nvPr>
        </p:nvSpPr>
        <p:spPr/>
        <p:txBody>
          <a:bodyPr>
            <a:normAutofit fontScale="90000"/>
          </a:bodyPr>
          <a:lstStyle/>
          <a:p>
            <a:r>
              <a:rPr lang="en-US" dirty="0"/>
              <a:t>If there are so many advantages, why don’t all faculty assign a service learning project?</a:t>
            </a:r>
          </a:p>
        </p:txBody>
      </p:sp>
      <p:sp>
        <p:nvSpPr>
          <p:cNvPr id="3" name="Content Placeholder 2">
            <a:extLst>
              <a:ext uri="{FF2B5EF4-FFF2-40B4-BE49-F238E27FC236}">
                <a16:creationId xmlns:a16="http://schemas.microsoft.com/office/drawing/2014/main" id="{D7CABF46-FBA2-4F10-B671-DE7967F3995E}"/>
              </a:ext>
            </a:extLst>
          </p:cNvPr>
          <p:cNvSpPr>
            <a:spLocks noGrp="1"/>
          </p:cNvSpPr>
          <p:nvPr>
            <p:ph idx="1"/>
          </p:nvPr>
        </p:nvSpPr>
        <p:spPr/>
        <p:txBody>
          <a:bodyPr>
            <a:normAutofit/>
          </a:bodyPr>
          <a:lstStyle/>
          <a:p>
            <a:r>
              <a:rPr lang="en-US" dirty="0"/>
              <a:t>Belief that there isn’t any type of service learning activity applicable to the learning objectives for the course. </a:t>
            </a:r>
            <a:r>
              <a:rPr lang="en-US" dirty="0">
                <a:solidFill>
                  <a:schemeClr val="accent5"/>
                </a:solidFill>
              </a:rPr>
              <a:t>Once you open your mind to the possibilities, you will be amazed at how many opportunities there are and how easily adaptable they are to line up to your course learning objectives</a:t>
            </a:r>
            <a:r>
              <a:rPr lang="en-US" dirty="0"/>
              <a:t>. </a:t>
            </a:r>
            <a:r>
              <a:rPr lang="en-US" dirty="0">
                <a:solidFill>
                  <a:schemeClr val="accent5"/>
                </a:solidFill>
              </a:rPr>
              <a:t>Most colleges have a Service Learning department that would love to work with you to help you design your Service Learning experience. </a:t>
            </a:r>
          </a:p>
          <a:p>
            <a:r>
              <a:rPr lang="en-US" dirty="0"/>
              <a:t>Belief that it will be too much work. </a:t>
            </a:r>
            <a:r>
              <a:rPr lang="en-US" dirty="0">
                <a:solidFill>
                  <a:schemeClr val="accent5"/>
                </a:solidFill>
              </a:rPr>
              <a:t>I will not lie, it is a lot of work, but it is worth it! I’ve grown as a person through my experiences as a faculty member with Service Learning. Once you work out the details, it gets easier.</a:t>
            </a:r>
          </a:p>
        </p:txBody>
      </p:sp>
    </p:spTree>
    <p:extLst>
      <p:ext uri="{BB962C8B-B14F-4D97-AF65-F5344CB8AC3E}">
        <p14:creationId xmlns:p14="http://schemas.microsoft.com/office/powerpoint/2010/main" val="162099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08F8-4CD6-41F6-ABCB-BD0E86C03F82}"/>
              </a:ext>
            </a:extLst>
          </p:cNvPr>
          <p:cNvSpPr>
            <a:spLocks noGrp="1"/>
          </p:cNvSpPr>
          <p:nvPr>
            <p:ph type="title"/>
          </p:nvPr>
        </p:nvSpPr>
        <p:spPr/>
        <p:txBody>
          <a:bodyPr>
            <a:normAutofit fontScale="90000"/>
          </a:bodyPr>
          <a:lstStyle/>
          <a:p>
            <a:r>
              <a:rPr lang="en-US" dirty="0"/>
              <a:t>If there are so many advantages, why don’t all faculty assign a service learning project?</a:t>
            </a:r>
          </a:p>
        </p:txBody>
      </p:sp>
      <p:sp>
        <p:nvSpPr>
          <p:cNvPr id="3" name="Content Placeholder 2">
            <a:extLst>
              <a:ext uri="{FF2B5EF4-FFF2-40B4-BE49-F238E27FC236}">
                <a16:creationId xmlns:a16="http://schemas.microsoft.com/office/drawing/2014/main" id="{D7CABF46-FBA2-4F10-B671-DE7967F3995E}"/>
              </a:ext>
            </a:extLst>
          </p:cNvPr>
          <p:cNvSpPr>
            <a:spLocks noGrp="1"/>
          </p:cNvSpPr>
          <p:nvPr>
            <p:ph idx="1"/>
          </p:nvPr>
        </p:nvSpPr>
        <p:spPr/>
        <p:txBody>
          <a:bodyPr>
            <a:normAutofit lnSpcReduction="10000"/>
          </a:bodyPr>
          <a:lstStyle/>
          <a:p>
            <a:r>
              <a:rPr lang="en-US" dirty="0"/>
              <a:t>Belief that it is just volunteer work and that students should do this on their own time and not as part of a college course. </a:t>
            </a:r>
            <a:r>
              <a:rPr lang="en-US" dirty="0">
                <a:solidFill>
                  <a:schemeClr val="accent5"/>
                </a:solidFill>
              </a:rPr>
              <a:t>I believe all of the examples of how it benefits the student, the faculty, and the community answers this question. </a:t>
            </a:r>
          </a:p>
          <a:p>
            <a:r>
              <a:rPr lang="en-US" dirty="0"/>
              <a:t>Belief that students will resist the assignment. </a:t>
            </a:r>
            <a:r>
              <a:rPr lang="en-US" dirty="0">
                <a:solidFill>
                  <a:schemeClr val="accent5"/>
                </a:solidFill>
              </a:rPr>
              <a:t>Some will resist and some may not have the means to complete the assignment. For this reason, it is important to give an alternative assignment (more on this later).</a:t>
            </a:r>
          </a:p>
          <a:p>
            <a:r>
              <a:rPr lang="en-US" dirty="0"/>
              <a:t>Belief that since I’m teaching a beginning course that students won’t have the expertise needed to assist in the community in a meaningful way. </a:t>
            </a:r>
            <a:r>
              <a:rPr lang="en-US" dirty="0">
                <a:solidFill>
                  <a:schemeClr val="accent5"/>
                </a:solidFill>
              </a:rPr>
              <a:t>Honestly, there are some classes that obviously lend themselves more easily to Service Learning than others but I truly believe there are opportunities available for anyone who sets their mind to setting up a Service Learning assignment for their course. </a:t>
            </a:r>
          </a:p>
        </p:txBody>
      </p:sp>
    </p:spTree>
    <p:extLst>
      <p:ext uri="{BB962C8B-B14F-4D97-AF65-F5344CB8AC3E}">
        <p14:creationId xmlns:p14="http://schemas.microsoft.com/office/powerpoint/2010/main" val="2092843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C40E-9AC8-434D-8310-C11D18E407E0}"/>
              </a:ext>
            </a:extLst>
          </p:cNvPr>
          <p:cNvSpPr>
            <a:spLocks noGrp="1"/>
          </p:cNvSpPr>
          <p:nvPr>
            <p:ph type="title"/>
          </p:nvPr>
        </p:nvSpPr>
        <p:spPr/>
        <p:txBody>
          <a:bodyPr>
            <a:normAutofit/>
          </a:bodyPr>
          <a:lstStyle/>
          <a:p>
            <a:r>
              <a:rPr lang="en-US" sz="3200" dirty="0"/>
              <a:t>My Service Learning Assignment</a:t>
            </a:r>
          </a:p>
        </p:txBody>
      </p:sp>
      <p:pic>
        <p:nvPicPr>
          <p:cNvPr id="6" name="Content Placeholder 5">
            <a:extLst>
              <a:ext uri="{FF2B5EF4-FFF2-40B4-BE49-F238E27FC236}">
                <a16:creationId xmlns:a16="http://schemas.microsoft.com/office/drawing/2014/main" id="{19436C41-1BB0-4710-8B9B-93F2F126EE61}"/>
              </a:ext>
            </a:extLst>
          </p:cNvPr>
          <p:cNvPicPr>
            <a:picLocks noGrp="1" noChangeAspect="1"/>
          </p:cNvPicPr>
          <p:nvPr>
            <p:ph idx="1"/>
          </p:nvPr>
        </p:nvPicPr>
        <p:blipFill>
          <a:blip r:embed="rId2"/>
          <a:stretch>
            <a:fillRect/>
          </a:stretch>
        </p:blipFill>
        <p:spPr>
          <a:xfrm>
            <a:off x="4760913" y="1892745"/>
            <a:ext cx="4513262" cy="2770885"/>
          </a:xfrm>
        </p:spPr>
      </p:pic>
      <p:sp>
        <p:nvSpPr>
          <p:cNvPr id="4" name="Text Placeholder 3">
            <a:extLst>
              <a:ext uri="{FF2B5EF4-FFF2-40B4-BE49-F238E27FC236}">
                <a16:creationId xmlns:a16="http://schemas.microsoft.com/office/drawing/2014/main" id="{94238CFC-E253-4BED-AC5F-B3AD201F9281}"/>
              </a:ext>
            </a:extLst>
          </p:cNvPr>
          <p:cNvSpPr>
            <a:spLocks noGrp="1"/>
          </p:cNvSpPr>
          <p:nvPr>
            <p:ph type="body" sz="half" idx="2"/>
          </p:nvPr>
        </p:nvSpPr>
        <p:spPr>
          <a:xfrm>
            <a:off x="618611" y="2777070"/>
            <a:ext cx="3854528" cy="2584449"/>
          </a:xfrm>
        </p:spPr>
        <p:txBody>
          <a:bodyPr>
            <a:noAutofit/>
          </a:bodyPr>
          <a:lstStyle/>
          <a:p>
            <a:r>
              <a:rPr lang="en-US" sz="1600" dirty="0"/>
              <a:t>Students volunteer with Junior Achievement (JA). JA is a nonprofit that focuses on Financial Literacy education in the K-12 schools.</a:t>
            </a:r>
          </a:p>
          <a:p>
            <a:r>
              <a:rPr lang="en-US" sz="1600" dirty="0"/>
              <a:t>Junior Achievement volunteers teach fun, interactive lessons about business to kids in kindergarten through 12th grades and help students understand how important a complete education is to their future success.</a:t>
            </a:r>
          </a:p>
          <a:p>
            <a:endParaRPr lang="en-US" sz="1600" dirty="0"/>
          </a:p>
          <a:p>
            <a:r>
              <a:rPr lang="en-US" sz="1600" dirty="0">
                <a:hlinkClick r:id="rId3"/>
              </a:rPr>
              <a:t>https://www.jasandiego.org/</a:t>
            </a:r>
            <a:endParaRPr lang="en-US" sz="1600" dirty="0"/>
          </a:p>
          <a:p>
            <a:endParaRPr lang="en-US" sz="1600" dirty="0"/>
          </a:p>
        </p:txBody>
      </p:sp>
    </p:spTree>
    <p:extLst>
      <p:ext uri="{BB962C8B-B14F-4D97-AF65-F5344CB8AC3E}">
        <p14:creationId xmlns:p14="http://schemas.microsoft.com/office/powerpoint/2010/main" val="1155998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4486-918B-4816-9477-AC2CEC7C8168}"/>
              </a:ext>
            </a:extLst>
          </p:cNvPr>
          <p:cNvSpPr>
            <a:spLocks noGrp="1"/>
          </p:cNvSpPr>
          <p:nvPr>
            <p:ph type="title"/>
          </p:nvPr>
        </p:nvSpPr>
        <p:spPr/>
        <p:txBody>
          <a:bodyPr/>
          <a:lstStyle/>
          <a:p>
            <a:r>
              <a:rPr lang="en-US" dirty="0"/>
              <a:t>Important Details of the Assignment</a:t>
            </a:r>
          </a:p>
        </p:txBody>
      </p:sp>
      <p:sp>
        <p:nvSpPr>
          <p:cNvPr id="3" name="Content Placeholder 2">
            <a:extLst>
              <a:ext uri="{FF2B5EF4-FFF2-40B4-BE49-F238E27FC236}">
                <a16:creationId xmlns:a16="http://schemas.microsoft.com/office/drawing/2014/main" id="{F6CAA6BC-A0ED-48A2-8B85-1F9732022540}"/>
              </a:ext>
            </a:extLst>
          </p:cNvPr>
          <p:cNvSpPr>
            <a:spLocks noGrp="1"/>
          </p:cNvSpPr>
          <p:nvPr>
            <p:ph idx="1"/>
          </p:nvPr>
        </p:nvSpPr>
        <p:spPr/>
        <p:txBody>
          <a:bodyPr>
            <a:normAutofit/>
          </a:bodyPr>
          <a:lstStyle/>
          <a:p>
            <a:r>
              <a:rPr lang="en-US" dirty="0"/>
              <a:t>Students should be aware of the assignment right away. It should explained in the syllabus and explained in more detail on Canvas.</a:t>
            </a:r>
          </a:p>
          <a:p>
            <a:r>
              <a:rPr lang="en-US" dirty="0"/>
              <a:t>Students should be aware that there is an alternative assignment available (it should be in the syllabus and on Canvas). This assignment should have sufficient rigor and should be related in some way to what the Service Learning students are experiencing. </a:t>
            </a:r>
          </a:p>
          <a:p>
            <a:r>
              <a:rPr lang="en-US" dirty="0"/>
              <a:t>Tips: Have something that the students have to turn in early in the semester with low-stake points assigned. I have the students complete a planning form that tells me what JA program they will volunteer for and when.</a:t>
            </a:r>
          </a:p>
        </p:txBody>
      </p:sp>
    </p:spTree>
    <p:extLst>
      <p:ext uri="{BB962C8B-B14F-4D97-AF65-F5344CB8AC3E}">
        <p14:creationId xmlns:p14="http://schemas.microsoft.com/office/powerpoint/2010/main" val="167077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4486-918B-4816-9477-AC2CEC7C8168}"/>
              </a:ext>
            </a:extLst>
          </p:cNvPr>
          <p:cNvSpPr>
            <a:spLocks noGrp="1"/>
          </p:cNvSpPr>
          <p:nvPr>
            <p:ph type="title"/>
          </p:nvPr>
        </p:nvSpPr>
        <p:spPr/>
        <p:txBody>
          <a:bodyPr/>
          <a:lstStyle/>
          <a:p>
            <a:r>
              <a:rPr lang="en-US" dirty="0"/>
              <a:t>Important Details of the Assignment</a:t>
            </a:r>
          </a:p>
        </p:txBody>
      </p:sp>
      <p:sp>
        <p:nvSpPr>
          <p:cNvPr id="3" name="Content Placeholder 2">
            <a:extLst>
              <a:ext uri="{FF2B5EF4-FFF2-40B4-BE49-F238E27FC236}">
                <a16:creationId xmlns:a16="http://schemas.microsoft.com/office/drawing/2014/main" id="{F6CAA6BC-A0ED-48A2-8B85-1F9732022540}"/>
              </a:ext>
            </a:extLst>
          </p:cNvPr>
          <p:cNvSpPr>
            <a:spLocks noGrp="1"/>
          </p:cNvSpPr>
          <p:nvPr>
            <p:ph idx="1"/>
          </p:nvPr>
        </p:nvSpPr>
        <p:spPr/>
        <p:txBody>
          <a:bodyPr>
            <a:normAutofit/>
          </a:bodyPr>
          <a:lstStyle/>
          <a:p>
            <a:r>
              <a:rPr lang="en-US" dirty="0"/>
              <a:t>Tips: Have something that the student have to turn in close to the end of the semester with points assigned that assures they have completed their Service Learning assignment. I have the students turn in their Service Learning timecard.</a:t>
            </a:r>
          </a:p>
          <a:p>
            <a:r>
              <a:rPr lang="en-US" dirty="0"/>
              <a:t>Reflective Essay: My students must complete a reflective essay. This is the majority of the points for the assignment. The essay must give information on the history and mission of the service organization (JA). It must also explain what they did, what they learned, and how the experience helped them grow as a person and as a student. Another great option: Reflective Video</a:t>
            </a:r>
          </a:p>
          <a:p>
            <a:r>
              <a:rPr lang="en-US" dirty="0"/>
              <a:t>Reflection Discussion Board: Students complete a reflective discussion board post where they briefly give a reflection on their experience and respond to two other student’s postings.</a:t>
            </a:r>
          </a:p>
        </p:txBody>
      </p:sp>
    </p:spTree>
    <p:extLst>
      <p:ext uri="{BB962C8B-B14F-4D97-AF65-F5344CB8AC3E}">
        <p14:creationId xmlns:p14="http://schemas.microsoft.com/office/powerpoint/2010/main" val="947627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B518-74A8-4691-83B2-4531EA9A72DD}"/>
              </a:ext>
            </a:extLst>
          </p:cNvPr>
          <p:cNvSpPr>
            <a:spLocks noGrp="1"/>
          </p:cNvSpPr>
          <p:nvPr>
            <p:ph type="title"/>
          </p:nvPr>
        </p:nvSpPr>
        <p:spPr/>
        <p:txBody>
          <a:bodyPr/>
          <a:lstStyle/>
          <a:p>
            <a:r>
              <a:rPr lang="en-US" dirty="0"/>
              <a:t>Benefits I’ve Experienced</a:t>
            </a:r>
          </a:p>
        </p:txBody>
      </p:sp>
      <p:sp>
        <p:nvSpPr>
          <p:cNvPr id="3" name="Content Placeholder 2">
            <a:extLst>
              <a:ext uri="{FF2B5EF4-FFF2-40B4-BE49-F238E27FC236}">
                <a16:creationId xmlns:a16="http://schemas.microsoft.com/office/drawing/2014/main" id="{4D23EAF9-644C-4259-82D5-17A21F2B3DC9}"/>
              </a:ext>
            </a:extLst>
          </p:cNvPr>
          <p:cNvSpPr>
            <a:spLocks noGrp="1"/>
          </p:cNvSpPr>
          <p:nvPr>
            <p:ph idx="1"/>
          </p:nvPr>
        </p:nvSpPr>
        <p:spPr/>
        <p:txBody>
          <a:bodyPr/>
          <a:lstStyle/>
          <a:p>
            <a:r>
              <a:rPr lang="en-US" dirty="0"/>
              <a:t>Developed working relationship with JA which has led to other collaborative events (STREAM event recently)</a:t>
            </a:r>
          </a:p>
          <a:p>
            <a:r>
              <a:rPr lang="en-US" dirty="0"/>
              <a:t>Experienced the benefit of reading how this experience has changed many student’s lives. </a:t>
            </a:r>
          </a:p>
          <a:p>
            <a:r>
              <a:rPr lang="en-US" dirty="0"/>
              <a:t>In order to make sure I knew what students would be experiencing, I volunteered in all of the JA programs several times at many different schools. I Received the North County JA Volunteer of the Year Award!</a:t>
            </a:r>
          </a:p>
          <a:p>
            <a:r>
              <a:rPr lang="en-US" dirty="0"/>
              <a:t>This afternoon, three of my former students will be presenting their experience in Service Learning at the Service Learning Celebration at </a:t>
            </a:r>
            <a:r>
              <a:rPr lang="en-US" dirty="0" err="1"/>
              <a:t>MiraCosta</a:t>
            </a:r>
            <a:r>
              <a:rPr lang="en-US" dirty="0"/>
              <a:t> College!</a:t>
            </a:r>
          </a:p>
          <a:p>
            <a:endParaRPr lang="en-US" dirty="0"/>
          </a:p>
        </p:txBody>
      </p:sp>
    </p:spTree>
    <p:extLst>
      <p:ext uri="{BB962C8B-B14F-4D97-AF65-F5344CB8AC3E}">
        <p14:creationId xmlns:p14="http://schemas.microsoft.com/office/powerpoint/2010/main" val="1938654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67DB-7ED9-4363-8770-3E00B008B37F}"/>
              </a:ext>
            </a:extLst>
          </p:cNvPr>
          <p:cNvSpPr>
            <a:spLocks noGrp="1"/>
          </p:cNvSpPr>
          <p:nvPr>
            <p:ph type="title"/>
          </p:nvPr>
        </p:nvSpPr>
        <p:spPr/>
        <p:txBody>
          <a:bodyPr/>
          <a:lstStyle/>
          <a:p>
            <a:r>
              <a:rPr lang="en-US" dirty="0"/>
              <a:t>Brainstorm! How Can you Implement Service Learning in Your Classroom? </a:t>
            </a:r>
          </a:p>
        </p:txBody>
      </p:sp>
      <p:pic>
        <p:nvPicPr>
          <p:cNvPr id="5" name="Content Placeholder 4">
            <a:extLst>
              <a:ext uri="{FF2B5EF4-FFF2-40B4-BE49-F238E27FC236}">
                <a16:creationId xmlns:a16="http://schemas.microsoft.com/office/drawing/2014/main" id="{2AF79A18-B382-4D42-9D16-62F0E50461D0}"/>
              </a:ext>
            </a:extLst>
          </p:cNvPr>
          <p:cNvPicPr>
            <a:picLocks noGrp="1" noChangeAspect="1"/>
          </p:cNvPicPr>
          <p:nvPr>
            <p:ph idx="1"/>
          </p:nvPr>
        </p:nvPicPr>
        <p:blipFill>
          <a:blip r:embed="rId2"/>
          <a:stretch>
            <a:fillRect/>
          </a:stretch>
        </p:blipFill>
        <p:spPr>
          <a:xfrm>
            <a:off x="1267640" y="2160588"/>
            <a:ext cx="7416758" cy="3881437"/>
          </a:xfrm>
        </p:spPr>
      </p:pic>
    </p:spTree>
    <p:extLst>
      <p:ext uri="{BB962C8B-B14F-4D97-AF65-F5344CB8AC3E}">
        <p14:creationId xmlns:p14="http://schemas.microsoft.com/office/powerpoint/2010/main" val="450654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2355-DDD1-4110-A194-F65EDE7A95F2}"/>
              </a:ext>
            </a:extLst>
          </p:cNvPr>
          <p:cNvSpPr>
            <a:spLocks noGrp="1"/>
          </p:cNvSpPr>
          <p:nvPr>
            <p:ph type="title"/>
          </p:nvPr>
        </p:nvSpPr>
        <p:spPr/>
        <p:txBody>
          <a:bodyPr/>
          <a:lstStyle/>
          <a:p>
            <a:r>
              <a:rPr lang="en-US" dirty="0"/>
              <a:t>What is Service Learning?</a:t>
            </a:r>
          </a:p>
        </p:txBody>
      </p:sp>
      <p:sp>
        <p:nvSpPr>
          <p:cNvPr id="3" name="Content Placeholder 2">
            <a:extLst>
              <a:ext uri="{FF2B5EF4-FFF2-40B4-BE49-F238E27FC236}">
                <a16:creationId xmlns:a16="http://schemas.microsoft.com/office/drawing/2014/main" id="{6316B075-BE56-4FB5-8053-6968C9A26F07}"/>
              </a:ext>
            </a:extLst>
          </p:cNvPr>
          <p:cNvSpPr>
            <a:spLocks noGrp="1"/>
          </p:cNvSpPr>
          <p:nvPr>
            <p:ph idx="1"/>
          </p:nvPr>
        </p:nvSpPr>
        <p:spPr/>
        <p:txBody>
          <a:bodyPr>
            <a:normAutofit/>
          </a:bodyPr>
          <a:lstStyle/>
          <a:p>
            <a:endParaRPr lang="en-US" sz="1600" dirty="0"/>
          </a:p>
        </p:txBody>
      </p:sp>
    </p:spTree>
    <p:extLst>
      <p:ext uri="{BB962C8B-B14F-4D97-AF65-F5344CB8AC3E}">
        <p14:creationId xmlns:p14="http://schemas.microsoft.com/office/powerpoint/2010/main" val="125338957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2355-DDD1-4110-A194-F65EDE7A95F2}"/>
              </a:ext>
            </a:extLst>
          </p:cNvPr>
          <p:cNvSpPr>
            <a:spLocks noGrp="1"/>
          </p:cNvSpPr>
          <p:nvPr>
            <p:ph type="title"/>
          </p:nvPr>
        </p:nvSpPr>
        <p:spPr/>
        <p:txBody>
          <a:bodyPr/>
          <a:lstStyle/>
          <a:p>
            <a:r>
              <a:rPr lang="en-US" dirty="0"/>
              <a:t>What is Service Learning?</a:t>
            </a:r>
          </a:p>
        </p:txBody>
      </p:sp>
      <p:sp>
        <p:nvSpPr>
          <p:cNvPr id="3" name="Content Placeholder 2">
            <a:extLst>
              <a:ext uri="{FF2B5EF4-FFF2-40B4-BE49-F238E27FC236}">
                <a16:creationId xmlns:a16="http://schemas.microsoft.com/office/drawing/2014/main" id="{6316B075-BE56-4FB5-8053-6968C9A26F07}"/>
              </a:ext>
            </a:extLst>
          </p:cNvPr>
          <p:cNvSpPr>
            <a:spLocks noGrp="1"/>
          </p:cNvSpPr>
          <p:nvPr>
            <p:ph idx="1"/>
          </p:nvPr>
        </p:nvSpPr>
        <p:spPr/>
        <p:txBody>
          <a:bodyPr>
            <a:normAutofit/>
          </a:bodyPr>
          <a:lstStyle/>
          <a:p>
            <a:r>
              <a:rPr lang="en-US" sz="2400" dirty="0"/>
              <a:t>Service learning is a form of experiential education that partners academic instruction with community service. Students learn through participation in thoughtfully organized service activities that are course relevant and meet actual community needs </a:t>
            </a:r>
          </a:p>
          <a:p>
            <a:endParaRPr lang="en-US" sz="2400" dirty="0"/>
          </a:p>
          <a:p>
            <a:endParaRPr lang="en-US" sz="2400" dirty="0"/>
          </a:p>
          <a:p>
            <a:pPr marL="0" indent="0" algn="ctr">
              <a:buNone/>
            </a:pPr>
            <a:r>
              <a:rPr lang="en-US" sz="1600" dirty="0"/>
              <a:t>http://miracosta.edu/studentservices/servicelearning/index.html</a:t>
            </a:r>
          </a:p>
        </p:txBody>
      </p:sp>
    </p:spTree>
    <p:extLst>
      <p:ext uri="{BB962C8B-B14F-4D97-AF65-F5344CB8AC3E}">
        <p14:creationId xmlns:p14="http://schemas.microsoft.com/office/powerpoint/2010/main" val="179102815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B8E7-5DC9-4270-B308-1DA0FD08A8DA}"/>
              </a:ext>
            </a:extLst>
          </p:cNvPr>
          <p:cNvSpPr>
            <a:spLocks noGrp="1"/>
          </p:cNvSpPr>
          <p:nvPr>
            <p:ph type="title"/>
          </p:nvPr>
        </p:nvSpPr>
        <p:spPr/>
        <p:txBody>
          <a:bodyPr/>
          <a:lstStyle/>
          <a:p>
            <a:r>
              <a:rPr lang="en-US" dirty="0"/>
              <a:t>What are the Advantages of Service Learning for the Student?</a:t>
            </a:r>
          </a:p>
        </p:txBody>
      </p:sp>
      <p:sp>
        <p:nvSpPr>
          <p:cNvPr id="3" name="Content Placeholder 2">
            <a:extLst>
              <a:ext uri="{FF2B5EF4-FFF2-40B4-BE49-F238E27FC236}">
                <a16:creationId xmlns:a16="http://schemas.microsoft.com/office/drawing/2014/main" id="{3BA9C563-4A8D-48F7-AB02-C0F23E0470E3}"/>
              </a:ext>
            </a:extLst>
          </p:cNvPr>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3210312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B8E7-5DC9-4270-B308-1DA0FD08A8DA}"/>
              </a:ext>
            </a:extLst>
          </p:cNvPr>
          <p:cNvSpPr>
            <a:spLocks noGrp="1"/>
          </p:cNvSpPr>
          <p:nvPr>
            <p:ph type="title"/>
          </p:nvPr>
        </p:nvSpPr>
        <p:spPr/>
        <p:txBody>
          <a:bodyPr/>
          <a:lstStyle/>
          <a:p>
            <a:r>
              <a:rPr lang="en-US" dirty="0"/>
              <a:t>What are the Advantages of Service Learning for the Student?</a:t>
            </a:r>
          </a:p>
        </p:txBody>
      </p:sp>
      <p:sp>
        <p:nvSpPr>
          <p:cNvPr id="3" name="Content Placeholder 2">
            <a:extLst>
              <a:ext uri="{FF2B5EF4-FFF2-40B4-BE49-F238E27FC236}">
                <a16:creationId xmlns:a16="http://schemas.microsoft.com/office/drawing/2014/main" id="{3BA9C563-4A8D-48F7-AB02-C0F23E0470E3}"/>
              </a:ext>
            </a:extLst>
          </p:cNvPr>
          <p:cNvSpPr>
            <a:spLocks noGrp="1"/>
          </p:cNvSpPr>
          <p:nvPr>
            <p:ph idx="1"/>
          </p:nvPr>
        </p:nvSpPr>
        <p:spPr/>
        <p:txBody>
          <a:bodyPr>
            <a:normAutofit fontScale="55000" lnSpcReduction="20000"/>
          </a:bodyPr>
          <a:lstStyle/>
          <a:p>
            <a:r>
              <a:rPr lang="en-US" sz="2900" dirty="0"/>
              <a:t>Increase their understanding of the class topic</a:t>
            </a:r>
          </a:p>
          <a:p>
            <a:r>
              <a:rPr lang="en-US" sz="2900" dirty="0"/>
              <a:t>Gain hands-on experience (possibly leading to an internship or job later)</a:t>
            </a:r>
          </a:p>
          <a:p>
            <a:r>
              <a:rPr lang="en-US" sz="2900" dirty="0"/>
              <a:t>Develop critical thinking and problem-solving skills</a:t>
            </a:r>
          </a:p>
          <a:p>
            <a:r>
              <a:rPr lang="en-US" sz="2900" dirty="0"/>
              <a:t>Grow their understanding of diverse cultures and communities</a:t>
            </a:r>
          </a:p>
          <a:p>
            <a:r>
              <a:rPr lang="en-US" sz="2900" dirty="0"/>
              <a:t>Learn more about social issues and their root causes</a:t>
            </a:r>
          </a:p>
          <a:p>
            <a:r>
              <a:rPr lang="en-US" sz="2900" dirty="0"/>
              <a:t>Improve their ability to handle ambiguity and be open to change; become more flexible</a:t>
            </a:r>
          </a:p>
          <a:p>
            <a:r>
              <a:rPr lang="en-US" sz="2900" dirty="0"/>
              <a:t>Develop or enhance their skills, especially in the areas of communication, collaboration, and leadership</a:t>
            </a:r>
          </a:p>
          <a:p>
            <a:r>
              <a:rPr lang="en-US" sz="2900" dirty="0"/>
              <a:t>Test out their skills, interests, and values in a potential career path</a:t>
            </a:r>
          </a:p>
          <a:p>
            <a:r>
              <a:rPr lang="en-US" sz="2900" dirty="0"/>
              <a:t>Connect with professionals and community members who they will learn from</a:t>
            </a:r>
          </a:p>
          <a:p>
            <a:r>
              <a:rPr lang="en-US" sz="2900" dirty="0"/>
              <a:t>Grow a professional network of people they might connect with again later for jobs or internships</a:t>
            </a:r>
          </a:p>
          <a:p>
            <a:pPr marL="0" indent="0" algn="ctr">
              <a:buNone/>
            </a:pPr>
            <a:r>
              <a:rPr lang="en-US" sz="2000" dirty="0"/>
              <a:t>http://www.servicelearning.umn.edu/info/benefits.html</a:t>
            </a:r>
          </a:p>
          <a:p>
            <a:pPr marL="0" indent="0">
              <a:buNone/>
            </a:pPr>
            <a:endParaRPr lang="en-US" dirty="0"/>
          </a:p>
        </p:txBody>
      </p:sp>
    </p:spTree>
    <p:extLst>
      <p:ext uri="{BB962C8B-B14F-4D97-AF65-F5344CB8AC3E}">
        <p14:creationId xmlns:p14="http://schemas.microsoft.com/office/powerpoint/2010/main" val="78264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2062-5C4F-4056-8083-83A30CF11DB0}"/>
              </a:ext>
            </a:extLst>
          </p:cNvPr>
          <p:cNvSpPr>
            <a:spLocks noGrp="1"/>
          </p:cNvSpPr>
          <p:nvPr>
            <p:ph type="title"/>
          </p:nvPr>
        </p:nvSpPr>
        <p:spPr/>
        <p:txBody>
          <a:bodyPr/>
          <a:lstStyle/>
          <a:p>
            <a:r>
              <a:rPr lang="en-US" dirty="0"/>
              <a:t>What are the Advantages of Service Learning for Faculty?</a:t>
            </a:r>
          </a:p>
        </p:txBody>
      </p:sp>
      <p:sp>
        <p:nvSpPr>
          <p:cNvPr id="3" name="Content Placeholder 2">
            <a:extLst>
              <a:ext uri="{FF2B5EF4-FFF2-40B4-BE49-F238E27FC236}">
                <a16:creationId xmlns:a16="http://schemas.microsoft.com/office/drawing/2014/main" id="{141369B6-067D-4E28-821A-BE420753E7CF}"/>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576426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2062-5C4F-4056-8083-83A30CF11DB0}"/>
              </a:ext>
            </a:extLst>
          </p:cNvPr>
          <p:cNvSpPr>
            <a:spLocks noGrp="1"/>
          </p:cNvSpPr>
          <p:nvPr>
            <p:ph type="title"/>
          </p:nvPr>
        </p:nvSpPr>
        <p:spPr/>
        <p:txBody>
          <a:bodyPr/>
          <a:lstStyle/>
          <a:p>
            <a:r>
              <a:rPr lang="en-US" dirty="0"/>
              <a:t>What are the Advantages of Service Learning for Faculty?</a:t>
            </a:r>
          </a:p>
        </p:txBody>
      </p:sp>
      <p:sp>
        <p:nvSpPr>
          <p:cNvPr id="3" name="Content Placeholder 2">
            <a:extLst>
              <a:ext uri="{FF2B5EF4-FFF2-40B4-BE49-F238E27FC236}">
                <a16:creationId xmlns:a16="http://schemas.microsoft.com/office/drawing/2014/main" id="{141369B6-067D-4E28-821A-BE420753E7CF}"/>
              </a:ext>
            </a:extLst>
          </p:cNvPr>
          <p:cNvSpPr>
            <a:spLocks noGrp="1"/>
          </p:cNvSpPr>
          <p:nvPr>
            <p:ph idx="1"/>
          </p:nvPr>
        </p:nvSpPr>
        <p:spPr/>
        <p:txBody>
          <a:bodyPr>
            <a:normAutofit lnSpcReduction="10000"/>
          </a:bodyPr>
          <a:lstStyle/>
          <a:p>
            <a:r>
              <a:rPr lang="en-US" dirty="0"/>
              <a:t>Encourage interactive teaching methods and reciprocal learning between students and faculty</a:t>
            </a:r>
          </a:p>
          <a:p>
            <a:r>
              <a:rPr lang="en-US" dirty="0"/>
              <a:t>Add new insights and dimensions to class discussions</a:t>
            </a:r>
          </a:p>
          <a:p>
            <a:r>
              <a:rPr lang="en-US" dirty="0"/>
              <a:t>Promote students' active learning; engage students with different learning styles</a:t>
            </a:r>
          </a:p>
          <a:p>
            <a:r>
              <a:rPr lang="en-US" dirty="0"/>
              <a:t>Develop students' civic and leadership skills</a:t>
            </a:r>
          </a:p>
          <a:p>
            <a:r>
              <a:rPr lang="en-US" dirty="0"/>
              <a:t>Provide networking opportunities with engaged faculty in other disciplines</a:t>
            </a:r>
          </a:p>
          <a:p>
            <a:r>
              <a:rPr lang="en-US" dirty="0"/>
              <a:t>Foster relationships between faculty and community organizations, which can open other opportunities for collaborative work</a:t>
            </a:r>
          </a:p>
          <a:p>
            <a:r>
              <a:rPr lang="en-US" dirty="0"/>
              <a:t>Provide firsthand knowledge of community issues; provide opportunities to be more involved in community issues </a:t>
            </a:r>
          </a:p>
          <a:p>
            <a:pPr marL="0" indent="0" algn="ctr">
              <a:buNone/>
            </a:pPr>
            <a:r>
              <a:rPr lang="en-US" sz="1300" dirty="0"/>
              <a:t>http://www.servicelearning.umn.edu/info/benefits.html</a:t>
            </a:r>
          </a:p>
          <a:p>
            <a:endParaRPr lang="en-US" dirty="0"/>
          </a:p>
          <a:p>
            <a:endParaRPr lang="en-US" dirty="0"/>
          </a:p>
        </p:txBody>
      </p:sp>
    </p:spTree>
    <p:extLst>
      <p:ext uri="{BB962C8B-B14F-4D97-AF65-F5344CB8AC3E}">
        <p14:creationId xmlns:p14="http://schemas.microsoft.com/office/powerpoint/2010/main" val="4070534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82C-ED8B-49D9-8E1A-640F0D8F4651}"/>
              </a:ext>
            </a:extLst>
          </p:cNvPr>
          <p:cNvSpPr>
            <a:spLocks noGrp="1"/>
          </p:cNvSpPr>
          <p:nvPr>
            <p:ph type="title"/>
          </p:nvPr>
        </p:nvSpPr>
        <p:spPr/>
        <p:txBody>
          <a:bodyPr/>
          <a:lstStyle/>
          <a:p>
            <a:r>
              <a:rPr lang="en-US" dirty="0"/>
              <a:t>What are the Advantages of Service Learning for Community?</a:t>
            </a:r>
          </a:p>
        </p:txBody>
      </p:sp>
      <p:sp>
        <p:nvSpPr>
          <p:cNvPr id="3" name="Content Placeholder 2">
            <a:extLst>
              <a:ext uri="{FF2B5EF4-FFF2-40B4-BE49-F238E27FC236}">
                <a16:creationId xmlns:a16="http://schemas.microsoft.com/office/drawing/2014/main" id="{E82F742E-F66A-4BF9-89B7-22EB3505BBDF}"/>
              </a:ext>
            </a:extLst>
          </p:cNvPr>
          <p:cNvSpPr>
            <a:spLocks noGrp="1"/>
          </p:cNvSpPr>
          <p:nvPr>
            <p:ph idx="1"/>
          </p:nvPr>
        </p:nvSpPr>
        <p:spPr/>
        <p:txBody>
          <a:bodyPr>
            <a:norm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19352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82C-ED8B-49D9-8E1A-640F0D8F4651}"/>
              </a:ext>
            </a:extLst>
          </p:cNvPr>
          <p:cNvSpPr>
            <a:spLocks noGrp="1"/>
          </p:cNvSpPr>
          <p:nvPr>
            <p:ph type="title"/>
          </p:nvPr>
        </p:nvSpPr>
        <p:spPr/>
        <p:txBody>
          <a:bodyPr/>
          <a:lstStyle/>
          <a:p>
            <a:r>
              <a:rPr lang="en-US" dirty="0"/>
              <a:t>What are the Advantages of Service Learning for Community?</a:t>
            </a:r>
          </a:p>
        </p:txBody>
      </p:sp>
      <p:sp>
        <p:nvSpPr>
          <p:cNvPr id="3" name="Content Placeholder 2">
            <a:extLst>
              <a:ext uri="{FF2B5EF4-FFF2-40B4-BE49-F238E27FC236}">
                <a16:creationId xmlns:a16="http://schemas.microsoft.com/office/drawing/2014/main" id="{E82F742E-F66A-4BF9-89B7-22EB3505BBDF}"/>
              </a:ext>
            </a:extLst>
          </p:cNvPr>
          <p:cNvSpPr>
            <a:spLocks noGrp="1"/>
          </p:cNvSpPr>
          <p:nvPr>
            <p:ph idx="1"/>
          </p:nvPr>
        </p:nvSpPr>
        <p:spPr/>
        <p:txBody>
          <a:bodyPr>
            <a:normAutofit fontScale="92500" lnSpcReduction="20000"/>
          </a:bodyPr>
          <a:lstStyle/>
          <a:p>
            <a:r>
              <a:rPr lang="en-US" dirty="0"/>
              <a:t>Gain additional human resources needed to achieve organizational goals</a:t>
            </a:r>
          </a:p>
          <a:p>
            <a:r>
              <a:rPr lang="en-US" dirty="0"/>
              <a:t>Inject new energy, enthusiasm, and perspectives into the organization's work</a:t>
            </a:r>
          </a:p>
          <a:p>
            <a:r>
              <a:rPr lang="en-US" dirty="0"/>
              <a:t>Grow the organization's volunteer pool: service-learning students will share their experiences with friends and classmates</a:t>
            </a:r>
          </a:p>
          <a:p>
            <a:r>
              <a:rPr lang="en-US" dirty="0"/>
              <a:t>Increase public awareness of key issues</a:t>
            </a:r>
          </a:p>
          <a:p>
            <a:r>
              <a:rPr lang="en-US" dirty="0"/>
              <a:t>Reach out to youth—an important part of any organization's future support</a:t>
            </a:r>
          </a:p>
          <a:p>
            <a:r>
              <a:rPr lang="en-US" dirty="0"/>
              <a:t>Educate students/youth about community issues; correct any misperceptions </a:t>
            </a:r>
          </a:p>
          <a:p>
            <a:r>
              <a:rPr lang="en-US" dirty="0"/>
              <a:t>Help prepare today's students to be tomorrow's civic leaders</a:t>
            </a:r>
          </a:p>
          <a:p>
            <a:r>
              <a:rPr lang="en-US" dirty="0"/>
              <a:t>Network with colleagues in other organizations and agencies</a:t>
            </a:r>
          </a:p>
          <a:p>
            <a:r>
              <a:rPr lang="en-US" dirty="0"/>
              <a:t>Identify and access other college resources; build relationships with faculty, students, and staff </a:t>
            </a:r>
          </a:p>
          <a:p>
            <a:pPr marL="0" indent="0" algn="ctr">
              <a:buNone/>
            </a:pPr>
            <a:r>
              <a:rPr lang="en-US" sz="1300" dirty="0"/>
              <a:t>http://www.servicelearning.umn.edu/info/benefits.html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68010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5609</TotalTime>
  <Words>1285</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Learning By Doing</vt:lpstr>
      <vt:lpstr>What is Service Learning?</vt:lpstr>
      <vt:lpstr>What is Service Learning?</vt:lpstr>
      <vt:lpstr>What are the Advantages of Service Learning for the Student?</vt:lpstr>
      <vt:lpstr>What are the Advantages of Service Learning for the Student?</vt:lpstr>
      <vt:lpstr>What are the Advantages of Service Learning for Faculty?</vt:lpstr>
      <vt:lpstr>What are the Advantages of Service Learning for Faculty?</vt:lpstr>
      <vt:lpstr>What are the Advantages of Service Learning for Community?</vt:lpstr>
      <vt:lpstr>What are the Advantages of Service Learning for Community?</vt:lpstr>
      <vt:lpstr>Video Example of Service Learning  in Action</vt:lpstr>
      <vt:lpstr>If there are so many advantages, why don’t all faculty assign a service learning project?</vt:lpstr>
      <vt:lpstr>If there are so many advantages, why don’t all faculty assign a service learning project?</vt:lpstr>
      <vt:lpstr>If there are so many advantages, why don’t all faculty assign a service learning project?</vt:lpstr>
      <vt:lpstr>If there are so many advantages, why don’t all faculty assign a service learning project?</vt:lpstr>
      <vt:lpstr>My Service Learning Assignment</vt:lpstr>
      <vt:lpstr>Important Details of the Assignment</vt:lpstr>
      <vt:lpstr>Important Details of the Assignment</vt:lpstr>
      <vt:lpstr>Benefits I’ve Experienced</vt:lpstr>
      <vt:lpstr>Brainstorm! How Can you Implement Service Learning in Your Classroom?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By Doing</dc:title>
  <dc:creator>Kai Loedel</dc:creator>
  <cp:lastModifiedBy>Davis, Donna (Career Ctr)</cp:lastModifiedBy>
  <cp:revision>11</cp:revision>
  <dcterms:created xsi:type="dcterms:W3CDTF">2019-04-26T21:11:00Z</dcterms:created>
  <dcterms:modified xsi:type="dcterms:W3CDTF">2019-05-06T20:40:31Z</dcterms:modified>
</cp:coreProperties>
</file>