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5.jpg" ContentType="image/jpeg"/>
  <Override PartName="/ppt/notesSlides/notesSlide10.xml" ContentType="application/vnd.openxmlformats-officedocument.presentationml.notesSlide+xml"/>
  <Override PartName="/ppt/media/image6.jpg" ContentType="image/jpeg"/>
  <Override PartName="/ppt/notesSlides/notesSlide11.xml" ContentType="application/vnd.openxmlformats-officedocument.presentationml.notesSlide+xml"/>
  <Override PartName="/ppt/media/image7.jpg" ContentType="image/jpeg"/>
  <Override PartName="/ppt/notesSlides/notesSlide12.xml" ContentType="application/vnd.openxmlformats-officedocument.presentationml.notesSlide+xml"/>
  <Override PartName="/ppt/media/image8.jpg" ContentType="image/jpeg"/>
  <Override PartName="/ppt/notesSlides/notesSlide13.xml" ContentType="application/vnd.openxmlformats-officedocument.presentationml.notesSlide+xml"/>
  <Override PartName="/ppt/media/image9.jpg" ContentType="image/jpeg"/>
  <Override PartName="/ppt/notesSlides/notesSlide14.xml" ContentType="application/vnd.openxmlformats-officedocument.presentationml.notesSlide+xml"/>
  <Override PartName="/ppt/media/image11.jpg" ContentType="image/jpeg"/>
  <Override PartName="/ppt/notesSlides/notesSlide15.xml" ContentType="application/vnd.openxmlformats-officedocument.presentationml.notesSlide+xml"/>
  <Override PartName="/ppt/media/image1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463" r:id="rId2"/>
    <p:sldId id="442" r:id="rId3"/>
    <p:sldId id="445" r:id="rId4"/>
    <p:sldId id="446" r:id="rId5"/>
    <p:sldId id="460" r:id="rId6"/>
    <p:sldId id="465" r:id="rId7"/>
    <p:sldId id="436" r:id="rId8"/>
    <p:sldId id="453" r:id="rId9"/>
    <p:sldId id="447" r:id="rId10"/>
    <p:sldId id="448" r:id="rId11"/>
    <p:sldId id="449" r:id="rId12"/>
    <p:sldId id="450" r:id="rId13"/>
    <p:sldId id="451" r:id="rId14"/>
    <p:sldId id="464" r:id="rId15"/>
    <p:sldId id="459" r:id="rId16"/>
    <p:sldId id="4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9"/>
    <p:restoredTop sz="93201"/>
  </p:normalViewPr>
  <p:slideViewPr>
    <p:cSldViewPr snapToGrid="0" snapToObjects="1">
      <p:cViewPr varScale="1">
        <p:scale>
          <a:sx n="104" d="100"/>
          <a:sy n="104" d="100"/>
        </p:scale>
        <p:origin x="6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A592D-6AE2-3840-9A18-21B1B11E8D9A}"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8FB0F-793B-C342-95DB-99D9DA10A71F}" type="slidenum">
              <a:rPr lang="en-US" smtClean="0"/>
              <a:t>‹#›</a:t>
            </a:fld>
            <a:endParaRPr lang="en-US"/>
          </a:p>
        </p:txBody>
      </p:sp>
    </p:spTree>
    <p:extLst>
      <p:ext uri="{BB962C8B-B14F-4D97-AF65-F5344CB8AC3E}">
        <p14:creationId xmlns:p14="http://schemas.microsoft.com/office/powerpoint/2010/main" val="317477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Lynn describes the taskforce and areas of recommendations</a:t>
            </a:r>
          </a:p>
          <a:p>
            <a:endParaRPr lang="en-US"/>
          </a:p>
          <a:p>
            <a:endParaRPr lang="en-US"/>
          </a:p>
        </p:txBody>
      </p:sp>
      <p:sp>
        <p:nvSpPr>
          <p:cNvPr id="4" name="Slide Number Placeholder 3"/>
          <p:cNvSpPr>
            <a:spLocks noGrp="1"/>
          </p:cNvSpPr>
          <p:nvPr>
            <p:ph type="sldNum" sz="quarter" idx="5"/>
          </p:nvPr>
        </p:nvSpPr>
        <p:spPr/>
        <p:txBody>
          <a:bodyPr/>
          <a:lstStyle/>
          <a:p>
            <a:fld id="{88D8FB0F-793B-C342-95DB-99D9DA10A71F}" type="slidenum">
              <a:rPr lang="en-US" smtClean="0"/>
              <a:t>1</a:t>
            </a:fld>
            <a:endParaRPr lang="en-US"/>
          </a:p>
        </p:txBody>
      </p:sp>
    </p:spTree>
    <p:extLst>
      <p:ext uri="{BB962C8B-B14F-4D97-AF65-F5344CB8AC3E}">
        <p14:creationId xmlns:p14="http://schemas.microsoft.com/office/powerpoint/2010/main" val="52787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 talks about all the specific areas of the general education areas focusing on the </a:t>
            </a:r>
            <a:r>
              <a:rPr lang="en-US" err="1"/>
              <a:t>cte</a:t>
            </a:r>
            <a:r>
              <a:rPr lang="en-US"/>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10</a:t>
            </a:fld>
            <a:endParaRPr lang="en-US"/>
          </a:p>
        </p:txBody>
      </p:sp>
    </p:spTree>
    <p:extLst>
      <p:ext uri="{BB962C8B-B14F-4D97-AF65-F5344CB8AC3E}">
        <p14:creationId xmlns:p14="http://schemas.microsoft.com/office/powerpoint/2010/main" val="86004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 talks about all the specific areas of the general education areas focusing on the </a:t>
            </a:r>
            <a:r>
              <a:rPr lang="en-US" err="1"/>
              <a:t>cte</a:t>
            </a:r>
            <a:r>
              <a:rPr lang="en-US"/>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11</a:t>
            </a:fld>
            <a:endParaRPr lang="en-US"/>
          </a:p>
        </p:txBody>
      </p:sp>
    </p:spTree>
    <p:extLst>
      <p:ext uri="{BB962C8B-B14F-4D97-AF65-F5344CB8AC3E}">
        <p14:creationId xmlns:p14="http://schemas.microsoft.com/office/powerpoint/2010/main" val="195133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 talks about all the specific areas of the general education areas focusing on the </a:t>
            </a:r>
            <a:r>
              <a:rPr lang="en-US" err="1"/>
              <a:t>cte</a:t>
            </a:r>
            <a:r>
              <a:rPr lang="en-US"/>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12</a:t>
            </a:fld>
            <a:endParaRPr lang="en-US"/>
          </a:p>
        </p:txBody>
      </p:sp>
    </p:spTree>
    <p:extLst>
      <p:ext uri="{BB962C8B-B14F-4D97-AF65-F5344CB8AC3E}">
        <p14:creationId xmlns:p14="http://schemas.microsoft.com/office/powerpoint/2010/main" val="64299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 talks about all the specific areas of the general education areas focusing on the </a:t>
            </a:r>
            <a:r>
              <a:rPr lang="en-US" err="1"/>
              <a:t>cte</a:t>
            </a:r>
            <a:r>
              <a:rPr lang="en-US"/>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13</a:t>
            </a:fld>
            <a:endParaRPr lang="en-US"/>
          </a:p>
        </p:txBody>
      </p:sp>
    </p:spTree>
    <p:extLst>
      <p:ext uri="{BB962C8B-B14F-4D97-AF65-F5344CB8AC3E}">
        <p14:creationId xmlns:p14="http://schemas.microsoft.com/office/powerpoint/2010/main" val="66453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8FB0F-793B-C342-95DB-99D9DA10A71F}" type="slidenum">
              <a:rPr lang="en-US" smtClean="0"/>
              <a:t>15</a:t>
            </a:fld>
            <a:endParaRPr lang="en-US"/>
          </a:p>
        </p:txBody>
      </p:sp>
    </p:spTree>
    <p:extLst>
      <p:ext uri="{BB962C8B-B14F-4D97-AF65-F5344CB8AC3E}">
        <p14:creationId xmlns:p14="http://schemas.microsoft.com/office/powerpoint/2010/main" val="59672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Lynn facilitates questions and comments</a:t>
            </a:r>
          </a:p>
          <a:p>
            <a:endParaRPr lang="en-US"/>
          </a:p>
        </p:txBody>
      </p:sp>
      <p:sp>
        <p:nvSpPr>
          <p:cNvPr id="4" name="Slide Number Placeholder 3"/>
          <p:cNvSpPr>
            <a:spLocks noGrp="1"/>
          </p:cNvSpPr>
          <p:nvPr>
            <p:ph type="sldNum" sz="quarter" idx="10"/>
          </p:nvPr>
        </p:nvSpPr>
        <p:spPr/>
        <p:txBody>
          <a:bodyPr/>
          <a:lstStyle/>
          <a:p>
            <a:fld id="{88D8FB0F-793B-C342-95DB-99D9DA10A71F}" type="slidenum">
              <a:rPr lang="en-US" smtClean="0"/>
              <a:t>16</a:t>
            </a:fld>
            <a:endParaRPr lang="en-US"/>
          </a:p>
        </p:txBody>
      </p:sp>
    </p:spTree>
    <p:extLst>
      <p:ext uri="{BB962C8B-B14F-4D97-AF65-F5344CB8AC3E}">
        <p14:creationId xmlns:p14="http://schemas.microsoft.com/office/powerpoint/2010/main" val="15427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425" tIns="45713" rIns="91425" bIns="45713">
            <a:normAutofit/>
          </a:bodyPr>
          <a:lstStyle/>
          <a:p>
            <a:r>
              <a:rPr lang="en-US"/>
              <a:t>Lynn describes recommendation 13</a:t>
            </a:r>
          </a:p>
        </p:txBody>
      </p:sp>
    </p:spTree>
    <p:extLst>
      <p:ext uri="{BB962C8B-B14F-4D97-AF65-F5344CB8AC3E}">
        <p14:creationId xmlns:p14="http://schemas.microsoft.com/office/powerpoint/2010/main" val="216808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Lynn gives history of the Workgroup</a:t>
            </a:r>
          </a:p>
        </p:txBody>
      </p:sp>
      <p:sp>
        <p:nvSpPr>
          <p:cNvPr id="4" name="Slide Number Placeholder 3"/>
          <p:cNvSpPr>
            <a:spLocks noGrp="1"/>
          </p:cNvSpPr>
          <p:nvPr>
            <p:ph type="sldNum" sz="quarter" idx="10"/>
          </p:nvPr>
        </p:nvSpPr>
        <p:spPr/>
        <p:txBody>
          <a:bodyPr/>
          <a:lstStyle/>
          <a:p>
            <a:fld id="{455B50FE-A74A-2545-9D2C-085B20D96B54}" type="slidenum">
              <a:rPr lang="en-US" smtClean="0"/>
              <a:t>3</a:t>
            </a:fld>
            <a:endParaRPr lang="en-US"/>
          </a:p>
        </p:txBody>
      </p:sp>
    </p:spTree>
    <p:extLst>
      <p:ext uri="{BB962C8B-B14F-4D97-AF65-F5344CB8AC3E}">
        <p14:creationId xmlns:p14="http://schemas.microsoft.com/office/powerpoint/2010/main" val="283558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 gives content of Tool Kit</a:t>
            </a:r>
          </a:p>
        </p:txBody>
      </p:sp>
      <p:sp>
        <p:nvSpPr>
          <p:cNvPr id="4" name="Slide Number Placeholder 3"/>
          <p:cNvSpPr>
            <a:spLocks noGrp="1"/>
          </p:cNvSpPr>
          <p:nvPr>
            <p:ph type="sldNum" sz="quarter" idx="10"/>
          </p:nvPr>
        </p:nvSpPr>
        <p:spPr/>
        <p:txBody>
          <a:bodyPr/>
          <a:lstStyle/>
          <a:p>
            <a:fld id="{455B50FE-A74A-2545-9D2C-085B20D96B54}" type="slidenum">
              <a:rPr lang="en-US" smtClean="0"/>
              <a:t>4</a:t>
            </a:fld>
            <a:endParaRPr lang="en-US"/>
          </a:p>
        </p:txBody>
      </p:sp>
    </p:spTree>
    <p:extLst>
      <p:ext uri="{BB962C8B-B14F-4D97-AF65-F5344CB8AC3E}">
        <p14:creationId xmlns:p14="http://schemas.microsoft.com/office/powerpoint/2010/main" val="190831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 describes GEEM</a:t>
            </a:r>
          </a:p>
        </p:txBody>
      </p:sp>
      <p:sp>
        <p:nvSpPr>
          <p:cNvPr id="4" name="Slide Number Placeholder 3"/>
          <p:cNvSpPr>
            <a:spLocks noGrp="1"/>
          </p:cNvSpPr>
          <p:nvPr>
            <p:ph type="sldNum" sz="quarter" idx="10"/>
          </p:nvPr>
        </p:nvSpPr>
        <p:spPr/>
        <p:txBody>
          <a:bodyPr/>
          <a:lstStyle/>
          <a:p>
            <a:fld id="{455B50FE-A74A-2545-9D2C-085B20D96B54}" type="slidenum">
              <a:rPr lang="en-US" smtClean="0"/>
              <a:t>5</a:t>
            </a:fld>
            <a:endParaRPr lang="en-US"/>
          </a:p>
        </p:txBody>
      </p:sp>
    </p:spTree>
    <p:extLst>
      <p:ext uri="{BB962C8B-B14F-4D97-AF65-F5344CB8AC3E}">
        <p14:creationId xmlns:p14="http://schemas.microsoft.com/office/powerpoint/2010/main" val="277318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 describes GEEM</a:t>
            </a:r>
          </a:p>
        </p:txBody>
      </p:sp>
      <p:sp>
        <p:nvSpPr>
          <p:cNvPr id="4" name="Slide Number Placeholder 3"/>
          <p:cNvSpPr>
            <a:spLocks noGrp="1"/>
          </p:cNvSpPr>
          <p:nvPr>
            <p:ph type="sldNum" sz="quarter" idx="10"/>
          </p:nvPr>
        </p:nvSpPr>
        <p:spPr/>
        <p:txBody>
          <a:bodyPr/>
          <a:lstStyle/>
          <a:p>
            <a:fld id="{455B50FE-A74A-2545-9D2C-085B20D96B54}" type="slidenum">
              <a:rPr lang="en-US" smtClean="0"/>
              <a:t>6</a:t>
            </a:fld>
            <a:endParaRPr lang="en-US"/>
          </a:p>
        </p:txBody>
      </p:sp>
    </p:spTree>
    <p:extLst>
      <p:ext uri="{BB962C8B-B14F-4D97-AF65-F5344CB8AC3E}">
        <p14:creationId xmlns:p14="http://schemas.microsoft.com/office/powerpoint/2010/main" val="327309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 describes general education</a:t>
            </a:r>
          </a:p>
        </p:txBody>
      </p:sp>
      <p:sp>
        <p:nvSpPr>
          <p:cNvPr id="4" name="Slide Number Placeholder 3"/>
          <p:cNvSpPr>
            <a:spLocks noGrp="1"/>
          </p:cNvSpPr>
          <p:nvPr>
            <p:ph type="sldNum" sz="quarter" idx="10"/>
          </p:nvPr>
        </p:nvSpPr>
        <p:spPr/>
        <p:txBody>
          <a:bodyPr/>
          <a:lstStyle/>
          <a:p>
            <a:fld id="{455B50FE-A74A-2545-9D2C-085B20D96B54}" type="slidenum">
              <a:rPr lang="en-US" smtClean="0"/>
              <a:t>7</a:t>
            </a:fld>
            <a:endParaRPr lang="en-US"/>
          </a:p>
        </p:txBody>
      </p:sp>
    </p:spTree>
    <p:extLst>
      <p:ext uri="{BB962C8B-B14F-4D97-AF65-F5344CB8AC3E}">
        <p14:creationId xmlns:p14="http://schemas.microsoft.com/office/powerpoint/2010/main" val="258959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 talks about all the specific areas of the general education areas focusing on the </a:t>
            </a:r>
            <a:r>
              <a:rPr lang="en-US" err="1"/>
              <a:t>cte</a:t>
            </a:r>
            <a:r>
              <a:rPr lang="en-US"/>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8</a:t>
            </a:fld>
            <a:endParaRPr lang="en-US"/>
          </a:p>
        </p:txBody>
      </p:sp>
    </p:spTree>
    <p:extLst>
      <p:ext uri="{BB962C8B-B14F-4D97-AF65-F5344CB8AC3E}">
        <p14:creationId xmlns:p14="http://schemas.microsoft.com/office/powerpoint/2010/main" val="241500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 talks about all the specific areas of the general education areas focusing on the </a:t>
            </a:r>
            <a:r>
              <a:rPr lang="en-US" err="1"/>
              <a:t>cte</a:t>
            </a:r>
            <a:r>
              <a:rPr lang="en-US"/>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9</a:t>
            </a:fld>
            <a:endParaRPr lang="en-US"/>
          </a:p>
        </p:txBody>
      </p:sp>
    </p:spTree>
    <p:extLst>
      <p:ext uri="{BB962C8B-B14F-4D97-AF65-F5344CB8AC3E}">
        <p14:creationId xmlns:p14="http://schemas.microsoft.com/office/powerpoint/2010/main" val="239658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02AFD-CA7C-5047-A9EA-BA4B60729C4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31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02AFD-CA7C-5047-A9EA-BA4B60729C4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392897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02AFD-CA7C-5047-A9EA-BA4B60729C4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141615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02AFD-CA7C-5047-A9EA-BA4B60729C4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269689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802AFD-CA7C-5047-A9EA-BA4B60729C4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6001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02AFD-CA7C-5047-A9EA-BA4B60729C48}"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252761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02AFD-CA7C-5047-A9EA-BA4B60729C48}"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05FF7-24E6-4142-819E-CEB2DA7CE016}"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60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02AFD-CA7C-5047-A9EA-BA4B60729C48}"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197788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02AFD-CA7C-5047-A9EA-BA4B60729C48}"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389360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802AFD-CA7C-5047-A9EA-BA4B60729C48}"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05FF7-24E6-4142-819E-CEB2DA7CE01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50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802AFD-CA7C-5047-A9EA-BA4B60729C48}"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195172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2802AFD-CA7C-5047-A9EA-BA4B60729C48}" type="datetimeFigureOut">
              <a:rPr lang="en-US" smtClean="0"/>
              <a:t>6/3/2019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E3B05FF7-24E6-4142-819E-CEB2DA7CE016}" type="slidenum">
              <a:rPr lang="en-US" smtClean="0"/>
              <a:t>‹#›</a:t>
            </a:fld>
            <a:endParaRPr lang="en-US"/>
          </a:p>
        </p:txBody>
      </p:sp>
    </p:spTree>
    <p:extLst>
      <p:ext uri="{BB962C8B-B14F-4D97-AF65-F5344CB8AC3E}">
        <p14:creationId xmlns:p14="http://schemas.microsoft.com/office/powerpoint/2010/main" val="168696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www.asccc.org/contact/request-servi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gooldg@arc.losrios.edu" TargetMode="External"/><Relationship Id="rId3" Type="http://schemas.openxmlformats.org/officeDocument/2006/relationships/image" Target="../media/image11.jpg"/><Relationship Id="rId7" Type="http://schemas.openxmlformats.org/officeDocument/2006/relationships/hyperlink" Target="mailto:shawlynn@gmail.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rebecca.eikey@canyons.edu" TargetMode="External"/><Relationship Id="rId5" Type="http://schemas.openxmlformats.org/officeDocument/2006/relationships/hyperlink" Target="mailto:caschenbach@lassencollege.edu" TargetMode="External"/><Relationship Id="rId4" Type="http://schemas.openxmlformats.org/officeDocument/2006/relationships/hyperlink" Target="mailto:info@asccc.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B4B0-FA51-DA44-B455-3F63BDE56A7A}"/>
              </a:ext>
            </a:extLst>
          </p:cNvPr>
          <p:cNvSpPr>
            <a:spLocks noGrp="1"/>
          </p:cNvSpPr>
          <p:nvPr>
            <p:ph type="ctrTitle"/>
          </p:nvPr>
        </p:nvSpPr>
        <p:spPr>
          <a:xfrm>
            <a:off x="1397876" y="239494"/>
            <a:ext cx="9144000" cy="2387600"/>
          </a:xfrm>
        </p:spPr>
        <p:txBody>
          <a:bodyPr>
            <a:noAutofit/>
          </a:bodyPr>
          <a:lstStyle/>
          <a:p>
            <a:r>
              <a:rPr lang="en-US" sz="4400" b="1" dirty="0">
                <a:latin typeface="+mn-lt"/>
              </a:rPr>
              <a:t>Career Technical Education</a:t>
            </a:r>
            <a:br>
              <a:rPr lang="en-US" sz="4400" b="1" dirty="0">
                <a:latin typeface="+mn-lt"/>
              </a:rPr>
            </a:br>
            <a:r>
              <a:rPr lang="en-US" sz="4400" b="1" dirty="0">
                <a:latin typeface="+mn-lt"/>
              </a:rPr>
              <a:t>Minimum Qualifications</a:t>
            </a:r>
            <a:br>
              <a:rPr lang="en-US" sz="4400" b="1" dirty="0">
                <a:latin typeface="+mn-lt"/>
              </a:rPr>
            </a:br>
            <a:r>
              <a:rPr lang="en-US" sz="4400" b="1" dirty="0">
                <a:latin typeface="+mn-lt"/>
              </a:rPr>
              <a:t>Tool Kit</a:t>
            </a:r>
          </a:p>
        </p:txBody>
      </p:sp>
      <p:pic>
        <p:nvPicPr>
          <p:cNvPr id="4" name="Picture 3">
            <a:extLst>
              <a:ext uri="{FF2B5EF4-FFF2-40B4-BE49-F238E27FC236}">
                <a16:creationId xmlns:a16="http://schemas.microsoft.com/office/drawing/2014/main" id="{833C8D1F-BA7E-4244-A04B-3EC83522F87B}"/>
              </a:ext>
            </a:extLst>
          </p:cNvPr>
          <p:cNvPicPr>
            <a:picLocks noChangeAspect="1"/>
          </p:cNvPicPr>
          <p:nvPr/>
        </p:nvPicPr>
        <p:blipFill>
          <a:blip r:embed="rId3"/>
          <a:stretch>
            <a:fillRect/>
          </a:stretch>
        </p:blipFill>
        <p:spPr>
          <a:xfrm>
            <a:off x="4460965" y="2314614"/>
            <a:ext cx="3295838" cy="3154082"/>
          </a:xfrm>
          <a:prstGeom prst="rect">
            <a:avLst/>
          </a:prstGeom>
        </p:spPr>
      </p:pic>
      <p:sp>
        <p:nvSpPr>
          <p:cNvPr id="5" name="TextBox 4">
            <a:extLst>
              <a:ext uri="{FF2B5EF4-FFF2-40B4-BE49-F238E27FC236}">
                <a16:creationId xmlns:a16="http://schemas.microsoft.com/office/drawing/2014/main" id="{584C700C-75F1-6B4B-BBC2-65246438558B}"/>
              </a:ext>
            </a:extLst>
          </p:cNvPr>
          <p:cNvSpPr txBox="1"/>
          <p:nvPr/>
        </p:nvSpPr>
        <p:spPr>
          <a:xfrm>
            <a:off x="600436" y="5662506"/>
            <a:ext cx="10845209" cy="707886"/>
          </a:xfrm>
          <a:prstGeom prst="rect">
            <a:avLst/>
          </a:prstGeom>
          <a:noFill/>
        </p:spPr>
        <p:txBody>
          <a:bodyPr wrap="square" rtlCol="0">
            <a:spAutoFit/>
          </a:bodyPr>
          <a:lstStyle/>
          <a:p>
            <a:pPr algn="ctr"/>
            <a:r>
              <a:rPr lang="en-US" sz="2000" dirty="0"/>
              <a:t>Academic Senate: Cheryl </a:t>
            </a:r>
            <a:r>
              <a:rPr lang="en-US" sz="2000" dirty="0" err="1"/>
              <a:t>Aschenbach</a:t>
            </a:r>
            <a:r>
              <a:rPr lang="en-US" sz="2000"/>
              <a:t>, Rebecca </a:t>
            </a:r>
            <a:r>
              <a:rPr lang="en-US" sz="2000" err="1"/>
              <a:t>Eikey</a:t>
            </a:r>
            <a:endParaRPr lang="en-US" sz="2000"/>
          </a:p>
          <a:p>
            <a:pPr algn="ctr"/>
            <a:r>
              <a:rPr lang="en-US" sz="2000"/>
              <a:t>Chancellor’s Office: Dr. Lynn Shaw, Dr. Grant </a:t>
            </a:r>
            <a:r>
              <a:rPr lang="en-US" sz="2000" err="1"/>
              <a:t>Goold</a:t>
            </a:r>
            <a:endParaRPr lang="en-US" sz="2000"/>
          </a:p>
        </p:txBody>
      </p:sp>
    </p:spTree>
    <p:extLst>
      <p:ext uri="{BB962C8B-B14F-4D97-AF65-F5344CB8AC3E}">
        <p14:creationId xmlns:p14="http://schemas.microsoft.com/office/powerpoint/2010/main" val="158429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413373"/>
            <a:ext cx="11070020" cy="1448950"/>
          </a:xfrm>
        </p:spPr>
        <p:txBody>
          <a:bodyPr>
            <a:normAutofit fontScale="90000"/>
          </a:bodyPr>
          <a:lstStyle/>
          <a:p>
            <a:r>
              <a:rPr lang="en-US"/>
              <a:t>General Education Area B </a:t>
            </a:r>
            <a:br>
              <a:rPr lang="en-US"/>
            </a:br>
            <a:r>
              <a:rPr lang="en-US"/>
              <a:t>Social and </a:t>
            </a:r>
            <a:br>
              <a:rPr lang="en-US"/>
            </a:br>
            <a:r>
              <a:rPr lang="en-US"/>
              <a:t>Behavioral Sciences</a:t>
            </a:r>
          </a:p>
        </p:txBody>
      </p:sp>
      <p:sp>
        <p:nvSpPr>
          <p:cNvPr id="3" name="Content Placeholder 2"/>
          <p:cNvSpPr>
            <a:spLocks noGrp="1"/>
          </p:cNvSpPr>
          <p:nvPr>
            <p:ph idx="1"/>
          </p:nvPr>
        </p:nvSpPr>
        <p:spPr>
          <a:xfrm>
            <a:off x="378372" y="2163448"/>
            <a:ext cx="11624442" cy="4694552"/>
          </a:xfrm>
        </p:spPr>
        <p:txBody>
          <a:bodyPr>
            <a:normAutofit/>
          </a:bodyPr>
          <a:lstStyle/>
          <a:p>
            <a:pPr marL="0" indent="0">
              <a:buNone/>
            </a:pPr>
            <a:r>
              <a:rPr lang="en-US" sz="2000" b="1"/>
              <a:t>Example: Culinary Arts/Food Production</a:t>
            </a:r>
          </a:p>
          <a:p>
            <a:pPr marL="0" lvl="0" indent="0">
              <a:buNone/>
            </a:pPr>
            <a:r>
              <a:rPr lang="en-US" sz="2000"/>
              <a:t>A chef or culinary artist works within varied ethnic </a:t>
            </a:r>
          </a:p>
          <a:p>
            <a:pPr marL="0" lvl="0" indent="0">
              <a:buNone/>
            </a:pPr>
            <a:r>
              <a:rPr lang="en-US" sz="2000"/>
              <a:t>foods and understands and applies an understanding </a:t>
            </a:r>
          </a:p>
          <a:p>
            <a:pPr marL="0" lvl="0" indent="0">
              <a:buNone/>
            </a:pPr>
            <a:r>
              <a:rPr lang="en-US" sz="2000"/>
              <a:t>of foods and culture as well as historical food trends</a:t>
            </a:r>
          </a:p>
          <a:p>
            <a:pPr marL="0" indent="0">
              <a:buNone/>
            </a:pPr>
            <a:endParaRPr lang="en-US" sz="2000" b="1"/>
          </a:p>
          <a:p>
            <a:pPr marL="0" indent="0">
              <a:buNone/>
            </a:pPr>
            <a:endParaRPr lang="en-US" sz="2000" b="1"/>
          </a:p>
          <a:p>
            <a:pPr marL="0" indent="0">
              <a:buNone/>
            </a:pPr>
            <a:r>
              <a:rPr lang="en-US" sz="2000" b="1"/>
              <a:t>Purpose for Including One Course in Social and Behavioral Sciences for GE</a:t>
            </a:r>
          </a:p>
          <a:p>
            <a:pPr lvl="0"/>
            <a:r>
              <a:rPr lang="en-US" sz="1800"/>
              <a:t>For students to develop an awareness of the methods of inquiry used by the social and behavioral sciences.</a:t>
            </a:r>
          </a:p>
          <a:p>
            <a:pPr lvl="0"/>
            <a:r>
              <a:rPr lang="en-US" sz="1800"/>
              <a:t>To stimulate students’ critical thinking about ways people act or have acted in response to their societies</a:t>
            </a:r>
          </a:p>
          <a:p>
            <a:pPr lvl="0"/>
            <a:r>
              <a:rPr lang="en-US" sz="1800"/>
              <a:t>To promote students’ appreciation of how societies and social subgroups operate</a:t>
            </a:r>
          </a:p>
          <a:p>
            <a:pPr lvl="0"/>
            <a:r>
              <a:rPr lang="en-US" sz="1800"/>
              <a:t>To develop or promote a students’ understanding and appreciation of ethnic groups (Title 5 §55063 (b)(2) requires a course in Ethnic Studies. It is most likely met through the course/experience/ability counted in Area B or Area C)</a:t>
            </a:r>
          </a:p>
          <a:p>
            <a:endParaRPr lang="en-US"/>
          </a:p>
        </p:txBody>
      </p:sp>
      <p:pic>
        <p:nvPicPr>
          <p:cNvPr id="6" name="Picture 5">
            <a:extLst>
              <a:ext uri="{FF2B5EF4-FFF2-40B4-BE49-F238E27FC236}">
                <a16:creationId xmlns:a16="http://schemas.microsoft.com/office/drawing/2014/main" id="{81D72FC4-DC1B-1D45-9E97-703265488AFE}"/>
              </a:ext>
            </a:extLst>
          </p:cNvPr>
          <p:cNvPicPr>
            <a:picLocks noChangeAspect="1"/>
          </p:cNvPicPr>
          <p:nvPr/>
        </p:nvPicPr>
        <p:blipFill>
          <a:blip r:embed="rId3"/>
          <a:stretch>
            <a:fillRect/>
          </a:stretch>
        </p:blipFill>
        <p:spPr>
          <a:xfrm>
            <a:off x="7061997" y="413373"/>
            <a:ext cx="5130003" cy="3847502"/>
          </a:xfrm>
          <a:prstGeom prst="rect">
            <a:avLst/>
          </a:prstGeom>
        </p:spPr>
      </p:pic>
    </p:spTree>
    <p:extLst>
      <p:ext uri="{BB962C8B-B14F-4D97-AF65-F5344CB8AC3E}">
        <p14:creationId xmlns:p14="http://schemas.microsoft.com/office/powerpoint/2010/main" val="39922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34" y="274636"/>
            <a:ext cx="10515600" cy="1325563"/>
          </a:xfrm>
        </p:spPr>
        <p:txBody>
          <a:bodyPr>
            <a:normAutofit/>
          </a:bodyPr>
          <a:lstStyle/>
          <a:p>
            <a:r>
              <a:rPr lang="en-US"/>
              <a:t>General Education Area C </a:t>
            </a:r>
            <a:br>
              <a:rPr lang="en-US"/>
            </a:br>
            <a:r>
              <a:rPr lang="en-US"/>
              <a:t>Humanities</a:t>
            </a:r>
          </a:p>
        </p:txBody>
      </p:sp>
      <p:sp>
        <p:nvSpPr>
          <p:cNvPr id="3" name="Content Placeholder 2"/>
          <p:cNvSpPr>
            <a:spLocks noGrp="1"/>
          </p:cNvSpPr>
          <p:nvPr>
            <p:ph idx="1"/>
          </p:nvPr>
        </p:nvSpPr>
        <p:spPr>
          <a:xfrm>
            <a:off x="404734" y="1600199"/>
            <a:ext cx="11587569" cy="4892675"/>
          </a:xfrm>
        </p:spPr>
        <p:txBody>
          <a:bodyPr>
            <a:normAutofit/>
          </a:bodyPr>
          <a:lstStyle/>
          <a:p>
            <a:pPr marL="0" indent="0">
              <a:buNone/>
            </a:pPr>
            <a:r>
              <a:rPr lang="en-US" sz="2400" b="1"/>
              <a:t>Example: Mortuary Science</a:t>
            </a:r>
          </a:p>
          <a:p>
            <a:pPr marL="0" indent="0">
              <a:buNone/>
            </a:pPr>
            <a:r>
              <a:rPr lang="en-US" sz="2000"/>
              <a:t>Certified Funeral Service Practitioners complete </a:t>
            </a:r>
          </a:p>
          <a:p>
            <a:pPr marL="0" indent="0">
              <a:buNone/>
            </a:pPr>
            <a:r>
              <a:rPr lang="en-US" sz="2000"/>
              <a:t>Celebrant training to develop an awareness of traditions </a:t>
            </a:r>
          </a:p>
          <a:p>
            <a:pPr marL="0" indent="0">
              <a:buNone/>
            </a:pPr>
            <a:r>
              <a:rPr lang="en-US" sz="2000"/>
              <a:t>of different cultures and religions</a:t>
            </a:r>
          </a:p>
          <a:p>
            <a:pPr marL="0" indent="0">
              <a:buNone/>
            </a:pPr>
            <a:endParaRPr lang="en-US" sz="2000"/>
          </a:p>
          <a:p>
            <a:pPr marL="0" indent="0">
              <a:buNone/>
            </a:pPr>
            <a:endParaRPr lang="en-US" sz="2000"/>
          </a:p>
          <a:p>
            <a:pPr marL="0" indent="0">
              <a:buNone/>
            </a:pPr>
            <a:r>
              <a:rPr lang="en-US" sz="2000" b="1"/>
              <a:t>Purpose for Including One Course in Humanities for GE</a:t>
            </a:r>
            <a:endParaRPr lang="en-US" sz="2000"/>
          </a:p>
          <a:p>
            <a:pPr lvl="0"/>
            <a:r>
              <a:rPr lang="en-US" sz="1800"/>
              <a:t>For students to develop an awareness of the way in which people throughout the ages and in different cultures have responded to themselves and the world around them in artistic and cultural creations.</a:t>
            </a:r>
          </a:p>
          <a:p>
            <a:pPr lvl="0"/>
            <a:r>
              <a:rPr lang="en-US" sz="1800"/>
              <a:t>For students to develop or demonstrate aesthetic understanding and an ability to make value judgements.</a:t>
            </a:r>
          </a:p>
          <a:p>
            <a:pPr lvl="0"/>
            <a:r>
              <a:rPr lang="en-US" sz="1800"/>
              <a:t>To promote a students’ understanding and appreciation of ethnic groups (Title 5 §55063 (b)(2) requires a course in Ethnic Studies. It is most likely met through the course/experience/ability counted in Area B or Area C)</a:t>
            </a:r>
          </a:p>
          <a:p>
            <a:pPr lvl="0"/>
            <a:endParaRPr lang="en-US" sz="1800"/>
          </a:p>
          <a:p>
            <a:endParaRPr lang="en-US"/>
          </a:p>
        </p:txBody>
      </p:sp>
      <p:pic>
        <p:nvPicPr>
          <p:cNvPr id="5" name="Picture 4">
            <a:extLst>
              <a:ext uri="{FF2B5EF4-FFF2-40B4-BE49-F238E27FC236}">
                <a16:creationId xmlns:a16="http://schemas.microsoft.com/office/drawing/2014/main" id="{F2E82717-4104-9D4D-B0FE-8C5F9955AD9E}"/>
              </a:ext>
            </a:extLst>
          </p:cNvPr>
          <p:cNvPicPr>
            <a:picLocks noChangeAspect="1"/>
          </p:cNvPicPr>
          <p:nvPr/>
        </p:nvPicPr>
        <p:blipFill>
          <a:blip r:embed="rId3"/>
          <a:stretch>
            <a:fillRect/>
          </a:stretch>
        </p:blipFill>
        <p:spPr>
          <a:xfrm>
            <a:off x="7291347" y="378003"/>
            <a:ext cx="4756616" cy="3567462"/>
          </a:xfrm>
          <a:prstGeom prst="rect">
            <a:avLst/>
          </a:prstGeom>
        </p:spPr>
      </p:pic>
    </p:spTree>
    <p:extLst>
      <p:ext uri="{BB962C8B-B14F-4D97-AF65-F5344CB8AC3E}">
        <p14:creationId xmlns:p14="http://schemas.microsoft.com/office/powerpoint/2010/main" val="123630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07" y="643583"/>
            <a:ext cx="11232630" cy="990600"/>
          </a:xfrm>
        </p:spPr>
        <p:txBody>
          <a:bodyPr>
            <a:normAutofit fontScale="90000"/>
          </a:bodyPr>
          <a:lstStyle/>
          <a:p>
            <a:r>
              <a:rPr lang="en-US"/>
              <a:t>General Education Area D.1. </a:t>
            </a:r>
            <a:br>
              <a:rPr lang="en-US"/>
            </a:br>
            <a:r>
              <a:rPr lang="en-US"/>
              <a:t>Language and Rationality: </a:t>
            </a:r>
            <a:br>
              <a:rPr lang="en-US"/>
            </a:br>
            <a:r>
              <a:rPr lang="en-US"/>
              <a:t>English Composition</a:t>
            </a:r>
          </a:p>
        </p:txBody>
      </p:sp>
      <p:sp>
        <p:nvSpPr>
          <p:cNvPr id="3" name="Content Placeholder 2"/>
          <p:cNvSpPr>
            <a:spLocks noGrp="1"/>
          </p:cNvSpPr>
          <p:nvPr>
            <p:ph idx="1"/>
          </p:nvPr>
        </p:nvSpPr>
        <p:spPr>
          <a:xfrm>
            <a:off x="377607" y="1985200"/>
            <a:ext cx="6465757" cy="5031826"/>
          </a:xfrm>
        </p:spPr>
        <p:txBody>
          <a:bodyPr>
            <a:normAutofit lnSpcReduction="10000"/>
          </a:bodyPr>
          <a:lstStyle/>
          <a:p>
            <a:pPr marL="0" lvl="0" indent="0">
              <a:buNone/>
            </a:pPr>
            <a:r>
              <a:rPr lang="en-US" sz="2000" b="1"/>
              <a:t>Example: Any Discipline</a:t>
            </a:r>
          </a:p>
          <a:p>
            <a:r>
              <a:rPr lang="en-US" sz="2000"/>
              <a:t>Publishing a peer-reviewed article</a:t>
            </a:r>
          </a:p>
          <a:p>
            <a:r>
              <a:rPr lang="en-US" sz="2000"/>
              <a:t>Writing of a market, technical or sales report or manual, or writing of a similar document within the work environment</a:t>
            </a:r>
          </a:p>
          <a:p>
            <a:pPr marL="0" indent="0">
              <a:buNone/>
            </a:pPr>
            <a:endParaRPr lang="en-US" sz="1800"/>
          </a:p>
          <a:p>
            <a:pPr marL="0" indent="0">
              <a:buNone/>
            </a:pPr>
            <a:r>
              <a:rPr lang="en-US" sz="2000" b="1"/>
              <a:t>Purpose for Including English Competency and One Course in Language and Rationality: English Composition for General Education</a:t>
            </a:r>
            <a:endParaRPr lang="en-US" sz="2000"/>
          </a:p>
          <a:p>
            <a:pPr lvl="0"/>
            <a:r>
              <a:rPr lang="en-US" sz="2000"/>
              <a:t>For students to develop the principles and applications of language toward logical thought, clear and precise written expression and critical evaluation of written communication in whatever symbol system the student uses.</a:t>
            </a:r>
          </a:p>
          <a:p>
            <a:pPr lvl="0"/>
            <a:r>
              <a:rPr lang="en-US" sz="2000"/>
              <a:t>For students to develop expository and argumentative writing skills (English Composition)</a:t>
            </a:r>
          </a:p>
          <a:p>
            <a:pPr lvl="0"/>
            <a:endParaRPr lang="en-US" sz="1800"/>
          </a:p>
          <a:p>
            <a:endParaRPr lang="en-US"/>
          </a:p>
        </p:txBody>
      </p:sp>
      <p:pic>
        <p:nvPicPr>
          <p:cNvPr id="8" name="Picture 7">
            <a:extLst>
              <a:ext uri="{FF2B5EF4-FFF2-40B4-BE49-F238E27FC236}">
                <a16:creationId xmlns:a16="http://schemas.microsoft.com/office/drawing/2014/main" id="{6D4F6C3A-CE95-4141-8E4E-3FB98DDB81F4}"/>
              </a:ext>
            </a:extLst>
          </p:cNvPr>
          <p:cNvPicPr>
            <a:picLocks noChangeAspect="1"/>
          </p:cNvPicPr>
          <p:nvPr/>
        </p:nvPicPr>
        <p:blipFill>
          <a:blip r:embed="rId3"/>
          <a:stretch>
            <a:fillRect/>
          </a:stretch>
        </p:blipFill>
        <p:spPr>
          <a:xfrm>
            <a:off x="7570250" y="398204"/>
            <a:ext cx="4564595" cy="6105964"/>
          </a:xfrm>
          <a:prstGeom prst="rect">
            <a:avLst/>
          </a:prstGeom>
        </p:spPr>
      </p:pic>
    </p:spTree>
    <p:extLst>
      <p:ext uri="{BB962C8B-B14F-4D97-AF65-F5344CB8AC3E}">
        <p14:creationId xmlns:p14="http://schemas.microsoft.com/office/powerpoint/2010/main" val="309417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628021"/>
            <a:ext cx="12082072" cy="1580213"/>
          </a:xfrm>
        </p:spPr>
        <p:txBody>
          <a:bodyPr>
            <a:normAutofit fontScale="90000"/>
          </a:bodyPr>
          <a:lstStyle/>
          <a:p>
            <a:r>
              <a:rPr lang="en-US"/>
              <a:t>General Education Area D.2. </a:t>
            </a:r>
            <a:br>
              <a:rPr lang="en-US"/>
            </a:br>
            <a:r>
              <a:rPr lang="en-US"/>
              <a:t>Language &amp; Rationality: </a:t>
            </a:r>
            <a:br>
              <a:rPr lang="en-US"/>
            </a:br>
            <a:r>
              <a:rPr lang="en-US"/>
              <a:t>Communication &amp; </a:t>
            </a:r>
            <a:br>
              <a:rPr lang="en-US"/>
            </a:br>
            <a:r>
              <a:rPr lang="en-US"/>
              <a:t>Analytical Thinking</a:t>
            </a:r>
          </a:p>
        </p:txBody>
      </p:sp>
      <p:sp>
        <p:nvSpPr>
          <p:cNvPr id="3" name="Content Placeholder 2"/>
          <p:cNvSpPr>
            <a:spLocks noGrp="1"/>
          </p:cNvSpPr>
          <p:nvPr>
            <p:ph idx="1"/>
          </p:nvPr>
        </p:nvSpPr>
        <p:spPr>
          <a:xfrm>
            <a:off x="609600" y="2457408"/>
            <a:ext cx="6390806" cy="2054957"/>
          </a:xfrm>
        </p:spPr>
        <p:txBody>
          <a:bodyPr>
            <a:normAutofit fontScale="92500" lnSpcReduction="10000"/>
          </a:bodyPr>
          <a:lstStyle/>
          <a:p>
            <a:pPr marL="0" lvl="0" indent="0">
              <a:buNone/>
            </a:pPr>
            <a:r>
              <a:rPr lang="en-US" sz="2000" b="1"/>
              <a:t>Example: Automotive Technology</a:t>
            </a:r>
          </a:p>
          <a:p>
            <a:pPr marL="0" lvl="0" indent="0">
              <a:buNone/>
            </a:pPr>
            <a:r>
              <a:rPr lang="en-US" sz="2000"/>
              <a:t>A licensed automotive technician must use mathematical skills to manage and calculate ratios, measurements, comparisons, and specifications related to investigation of problems; may also use mathematical skills and reasoning to machine parts and tools to exact specification.</a:t>
            </a:r>
          </a:p>
          <a:p>
            <a:pPr marL="0" lvl="0" indent="0">
              <a:buNone/>
            </a:pPr>
            <a:endParaRPr lang="en-US" sz="1800"/>
          </a:p>
        </p:txBody>
      </p:sp>
      <p:pic>
        <p:nvPicPr>
          <p:cNvPr id="6" name="Picture 5">
            <a:extLst>
              <a:ext uri="{FF2B5EF4-FFF2-40B4-BE49-F238E27FC236}">
                <a16:creationId xmlns:a16="http://schemas.microsoft.com/office/drawing/2014/main" id="{C6882FEE-B144-484D-8AEC-D8FE590EFDF9}"/>
              </a:ext>
            </a:extLst>
          </p:cNvPr>
          <p:cNvPicPr>
            <a:picLocks noChangeAspect="1"/>
          </p:cNvPicPr>
          <p:nvPr/>
        </p:nvPicPr>
        <p:blipFill>
          <a:blip r:embed="rId3"/>
          <a:stretch>
            <a:fillRect/>
          </a:stretch>
        </p:blipFill>
        <p:spPr>
          <a:xfrm>
            <a:off x="7276174" y="386797"/>
            <a:ext cx="4757697" cy="4757697"/>
          </a:xfrm>
          <a:prstGeom prst="rect">
            <a:avLst/>
          </a:prstGeom>
        </p:spPr>
      </p:pic>
      <p:sp>
        <p:nvSpPr>
          <p:cNvPr id="4" name="TextBox 3"/>
          <p:cNvSpPr txBox="1"/>
          <p:nvPr/>
        </p:nvSpPr>
        <p:spPr>
          <a:xfrm>
            <a:off x="609600" y="4673648"/>
            <a:ext cx="10060318" cy="2031325"/>
          </a:xfrm>
          <a:prstGeom prst="rect">
            <a:avLst/>
          </a:prstGeom>
          <a:noFill/>
        </p:spPr>
        <p:txBody>
          <a:bodyPr wrap="none" rtlCol="0">
            <a:spAutoFit/>
          </a:bodyPr>
          <a:lstStyle/>
          <a:p>
            <a:r>
              <a:rPr lang="en-US" b="1"/>
              <a:t>Purpose for Including One Course in </a:t>
            </a:r>
          </a:p>
          <a:p>
            <a:r>
              <a:rPr lang="en-US" b="1"/>
              <a:t>Language and Rationality for General Education</a:t>
            </a:r>
          </a:p>
          <a:p>
            <a:endParaRPr lang="en-US"/>
          </a:p>
          <a:p>
            <a:pPr marL="285750" lvl="0" indent="-285750">
              <a:buFont typeface="Arial" charset="0"/>
              <a:buChar char="•"/>
            </a:pPr>
            <a:r>
              <a:rPr lang="en-US"/>
              <a:t>For students to demonstrate competence in mathematics at a level equivalent to intermediate algebra</a:t>
            </a:r>
          </a:p>
          <a:p>
            <a:pPr marL="285750" lvl="0" indent="-285750">
              <a:buFont typeface="Arial" charset="0"/>
              <a:buChar char="•"/>
            </a:pPr>
            <a:r>
              <a:rPr lang="en-US"/>
              <a:t>For students to develop oral communication and analytical thinking skills</a:t>
            </a:r>
          </a:p>
          <a:p>
            <a:pPr marL="285750" lvl="0" indent="-285750">
              <a:buFont typeface="Arial" charset="0"/>
              <a:buChar char="•"/>
            </a:pPr>
            <a:r>
              <a:rPr lang="en-US"/>
              <a:t>For students to develop skills interpreting and assessing data and statistics to draw conclusions. </a:t>
            </a:r>
          </a:p>
          <a:p>
            <a:endParaRPr lang="en-US"/>
          </a:p>
        </p:txBody>
      </p:sp>
    </p:spTree>
    <p:extLst>
      <p:ext uri="{BB962C8B-B14F-4D97-AF65-F5344CB8AC3E}">
        <p14:creationId xmlns:p14="http://schemas.microsoft.com/office/powerpoint/2010/main" val="384150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p>
        </p:txBody>
      </p:sp>
      <p:sp>
        <p:nvSpPr>
          <p:cNvPr id="3" name="Content Placeholder 2"/>
          <p:cNvSpPr>
            <a:spLocks noGrp="1"/>
          </p:cNvSpPr>
          <p:nvPr>
            <p:ph idx="1"/>
          </p:nvPr>
        </p:nvSpPr>
        <p:spPr/>
        <p:txBody>
          <a:bodyPr/>
          <a:lstStyle/>
          <a:p>
            <a:r>
              <a:rPr lang="en-US" dirty="0"/>
              <a:t>Academic Senate California Community Colleges Technical visits, as requested (</a:t>
            </a:r>
            <a:r>
              <a:rPr lang="en-US" dirty="0">
                <a:hlinkClick r:id="rId2"/>
              </a:rPr>
              <a:t>https://www.asccc.org/contact/request-services</a:t>
            </a:r>
            <a:r>
              <a:rPr lang="en-US" dirty="0"/>
              <a:t>)</a:t>
            </a:r>
          </a:p>
          <a:p>
            <a:pPr marL="0" indent="0">
              <a:buNone/>
            </a:pPr>
            <a:endParaRPr lang="en-US" dirty="0"/>
          </a:p>
          <a:p>
            <a:r>
              <a:rPr lang="en-US" dirty="0"/>
              <a:t>Release Toolkit via ASCCC, CCCCO, Vision Resource Center</a:t>
            </a:r>
          </a:p>
          <a:p>
            <a:endParaRPr lang="en-US" dirty="0"/>
          </a:p>
          <a:p>
            <a:endParaRPr lang="en-US" dirty="0"/>
          </a:p>
        </p:txBody>
      </p:sp>
      <p:pic>
        <p:nvPicPr>
          <p:cNvPr id="5" name="Picture 4">
            <a:extLst>
              <a:ext uri="{FF2B5EF4-FFF2-40B4-BE49-F238E27FC236}">
                <a16:creationId xmlns:a16="http://schemas.microsoft.com/office/drawing/2014/main" id="{31E7B853-917C-1A4B-9C33-8C2DEDD8976B}"/>
              </a:ext>
            </a:extLst>
          </p:cNvPr>
          <p:cNvPicPr>
            <a:picLocks noChangeAspect="1"/>
          </p:cNvPicPr>
          <p:nvPr/>
        </p:nvPicPr>
        <p:blipFill>
          <a:blip r:embed="rId3"/>
          <a:stretch>
            <a:fillRect/>
          </a:stretch>
        </p:blipFill>
        <p:spPr>
          <a:xfrm>
            <a:off x="4699686" y="3674305"/>
            <a:ext cx="2739082" cy="2891253"/>
          </a:xfrm>
          <a:prstGeom prst="rect">
            <a:avLst/>
          </a:prstGeom>
        </p:spPr>
      </p:pic>
    </p:spTree>
    <p:extLst>
      <p:ext uri="{BB962C8B-B14F-4D97-AF65-F5344CB8AC3E}">
        <p14:creationId xmlns:p14="http://schemas.microsoft.com/office/powerpoint/2010/main" val="143224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19B11B-C2A8-244C-B1D8-9A63404C80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2783" y="403360"/>
            <a:ext cx="9826434" cy="6259508"/>
          </a:xfrm>
          <a:prstGeom prst="rect">
            <a:avLst/>
          </a:prstGeom>
        </p:spPr>
      </p:pic>
      <p:sp>
        <p:nvSpPr>
          <p:cNvPr id="2" name="TextBox 1"/>
          <p:cNvSpPr txBox="1"/>
          <p:nvPr/>
        </p:nvSpPr>
        <p:spPr>
          <a:xfrm>
            <a:off x="859313" y="4120455"/>
            <a:ext cx="10668177" cy="4093428"/>
          </a:xfrm>
          <a:prstGeom prst="rect">
            <a:avLst/>
          </a:prstGeom>
          <a:noFill/>
        </p:spPr>
        <p:txBody>
          <a:bodyPr wrap="none" rtlCol="0">
            <a:spAutoFit/>
          </a:bodyPr>
          <a:lstStyle/>
          <a:p>
            <a:pPr algn="ctr"/>
            <a:r>
              <a:rPr lang="en-US" sz="3200" dirty="0"/>
              <a:t>Academic Senate </a:t>
            </a:r>
            <a:r>
              <a:rPr lang="en-US" sz="3200" dirty="0">
                <a:hlinkClick r:id="rId4"/>
              </a:rPr>
              <a:t>info@asccc.org</a:t>
            </a:r>
            <a:endParaRPr lang="en-US" sz="3200" dirty="0"/>
          </a:p>
          <a:p>
            <a:pPr algn="ctr"/>
            <a:r>
              <a:rPr lang="en-US" sz="3200" dirty="0"/>
              <a:t>Cheryl </a:t>
            </a:r>
            <a:r>
              <a:rPr lang="en-US" sz="3200" dirty="0" err="1"/>
              <a:t>Aschenbach</a:t>
            </a:r>
            <a:r>
              <a:rPr lang="en-US" sz="3200" dirty="0"/>
              <a:t>  </a:t>
            </a:r>
            <a:r>
              <a:rPr lang="en-US" sz="3200" dirty="0">
                <a:hlinkClick r:id="rId5"/>
              </a:rPr>
              <a:t>caschenbach@lassencollege.edu</a:t>
            </a:r>
            <a:r>
              <a:rPr lang="en-US" sz="3200" dirty="0"/>
              <a:t> </a:t>
            </a:r>
          </a:p>
          <a:p>
            <a:pPr algn="ctr"/>
            <a:r>
              <a:rPr lang="en-US" sz="3200" dirty="0"/>
              <a:t>Rebecca </a:t>
            </a:r>
            <a:r>
              <a:rPr lang="en-US" sz="3200" dirty="0" err="1"/>
              <a:t>Eikey</a:t>
            </a:r>
            <a:r>
              <a:rPr lang="en-US" sz="3200" dirty="0"/>
              <a:t>  </a:t>
            </a:r>
            <a:r>
              <a:rPr lang="en-US" sz="3200" dirty="0">
                <a:hlinkClick r:id="rId6"/>
              </a:rPr>
              <a:t>rebecca.eikey@canyons.edu</a:t>
            </a:r>
            <a:endParaRPr lang="en-US" sz="3200" dirty="0"/>
          </a:p>
          <a:p>
            <a:pPr algn="ctr"/>
            <a:r>
              <a:rPr lang="en-US" sz="3200" dirty="0"/>
              <a:t>Lynn Shaw  </a:t>
            </a:r>
            <a:r>
              <a:rPr lang="en-US" sz="3200" dirty="0">
                <a:hlinkClick r:id="rId7"/>
              </a:rPr>
              <a:t>shawlynn@gmail.com</a:t>
            </a:r>
            <a:endParaRPr lang="en-US" sz="3200" dirty="0"/>
          </a:p>
          <a:p>
            <a:pPr algn="ctr"/>
            <a:r>
              <a:rPr lang="en-US" sz="3200" dirty="0"/>
              <a:t>Grant </a:t>
            </a:r>
            <a:r>
              <a:rPr lang="en-US" sz="3200" dirty="0" err="1"/>
              <a:t>Goold</a:t>
            </a:r>
            <a:r>
              <a:rPr lang="en-US" sz="3200" dirty="0"/>
              <a:t> </a:t>
            </a:r>
            <a:r>
              <a:rPr lang="en-US" sz="3200" dirty="0">
                <a:hlinkClick r:id="rId8"/>
              </a:rPr>
              <a:t>gooldg@arc.losrios.edu</a:t>
            </a:r>
            <a:endParaRPr lang="en-US" sz="3200" dirty="0"/>
          </a:p>
          <a:p>
            <a:pPr algn="ctr"/>
            <a:endParaRPr lang="en-US" sz="3200" dirty="0"/>
          </a:p>
          <a:p>
            <a:pPr algn="ctr"/>
            <a:endParaRPr lang="en-US" sz="3200" dirty="0"/>
          </a:p>
          <a:p>
            <a:r>
              <a:rPr lang="en-US" dirty="0"/>
              <a:t> </a:t>
            </a:r>
          </a:p>
          <a:p>
            <a:endParaRPr lang="en-US" dirty="0"/>
          </a:p>
        </p:txBody>
      </p:sp>
    </p:spTree>
    <p:extLst>
      <p:ext uri="{BB962C8B-B14F-4D97-AF65-F5344CB8AC3E}">
        <p14:creationId xmlns:p14="http://schemas.microsoft.com/office/powerpoint/2010/main" val="265553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5B35078-65DC-2F4F-A335-20C566743A33}"/>
              </a:ext>
            </a:extLst>
          </p:cNvPr>
          <p:cNvPicPr>
            <a:picLocks noGrp="1" noChangeAspect="1"/>
          </p:cNvPicPr>
          <p:nvPr>
            <p:ph idx="1"/>
          </p:nvPr>
        </p:nvPicPr>
        <p:blipFill>
          <a:blip r:embed="rId3"/>
          <a:stretch>
            <a:fillRect/>
          </a:stretch>
        </p:blipFill>
        <p:spPr>
          <a:xfrm>
            <a:off x="3040993" y="1170488"/>
            <a:ext cx="6110014" cy="5033818"/>
          </a:xfrm>
        </p:spPr>
      </p:pic>
    </p:spTree>
    <p:extLst>
      <p:ext uri="{BB962C8B-B14F-4D97-AF65-F5344CB8AC3E}">
        <p14:creationId xmlns:p14="http://schemas.microsoft.com/office/powerpoint/2010/main" val="1976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9840" y="1955263"/>
            <a:ext cx="9672320" cy="984885"/>
          </a:xfrm>
          <a:prstGeom prst="rect">
            <a:avLst/>
          </a:prstGeom>
        </p:spPr>
        <p:txBody>
          <a:bodyPr vert="horz" wrap="square" lIns="0" tIns="0" rIns="0" bIns="0" rtlCol="0">
            <a:spAutoFit/>
          </a:bodyPr>
          <a:lstStyle/>
          <a:p>
            <a:pPr marL="12700" marR="5080" indent="575945" algn="ctr">
              <a:lnSpc>
                <a:spcPct val="100000"/>
              </a:lnSpc>
            </a:pPr>
            <a:r>
              <a:rPr sz="3200" b="1">
                <a:latin typeface="+mn-lt"/>
              </a:rPr>
              <a:t>25 </a:t>
            </a:r>
            <a:r>
              <a:rPr sz="3200" b="1" spc="-10">
                <a:latin typeface="+mn-lt"/>
              </a:rPr>
              <a:t>Strong </a:t>
            </a:r>
            <a:r>
              <a:rPr sz="3200" b="1" spc="-25">
                <a:latin typeface="+mn-lt"/>
              </a:rPr>
              <a:t>Workforce </a:t>
            </a:r>
            <a:r>
              <a:rPr sz="3200" b="1" spc="-10">
                <a:latin typeface="+mn-lt"/>
              </a:rPr>
              <a:t>Recommendations  </a:t>
            </a:r>
            <a:r>
              <a:rPr lang="en-US" sz="3200" b="1" spc="-10">
                <a:latin typeface="+mn-lt"/>
              </a:rPr>
              <a:t/>
            </a:r>
            <a:br>
              <a:rPr lang="en-US" sz="3200" b="1" spc="-10">
                <a:latin typeface="+mn-lt"/>
              </a:rPr>
            </a:br>
            <a:r>
              <a:rPr sz="3200" b="1" spc="-10">
                <a:latin typeface="+mn-lt"/>
              </a:rPr>
              <a:t>Adopted by </a:t>
            </a:r>
            <a:r>
              <a:rPr sz="3200" b="1">
                <a:latin typeface="+mn-lt"/>
              </a:rPr>
              <a:t>the </a:t>
            </a:r>
            <a:r>
              <a:rPr sz="3200" b="1" spc="-10">
                <a:latin typeface="+mn-lt"/>
              </a:rPr>
              <a:t>Board </a:t>
            </a:r>
            <a:r>
              <a:rPr sz="3200" b="1" spc="-5">
                <a:latin typeface="+mn-lt"/>
              </a:rPr>
              <a:t>of </a:t>
            </a:r>
            <a:r>
              <a:rPr sz="3200" b="1" spc="-10">
                <a:latin typeface="+mn-lt"/>
              </a:rPr>
              <a:t>Governors </a:t>
            </a:r>
            <a:r>
              <a:rPr sz="3200" b="1" spc="-5">
                <a:latin typeface="+mn-lt"/>
              </a:rPr>
              <a:t>in </a:t>
            </a:r>
            <a:r>
              <a:rPr sz="3200" b="1" spc="-25">
                <a:latin typeface="+mn-lt"/>
              </a:rPr>
              <a:t>Fall</a:t>
            </a:r>
            <a:r>
              <a:rPr sz="3200" b="1" spc="-110">
                <a:latin typeface="+mn-lt"/>
              </a:rPr>
              <a:t> </a:t>
            </a:r>
            <a:r>
              <a:rPr sz="3200" b="1">
                <a:latin typeface="+mn-lt"/>
              </a:rPr>
              <a:t>2015</a:t>
            </a:r>
          </a:p>
        </p:txBody>
      </p:sp>
      <p:sp>
        <p:nvSpPr>
          <p:cNvPr id="6" name="object 6"/>
          <p:cNvSpPr txBox="1">
            <a:spLocks noGrp="1"/>
          </p:cNvSpPr>
          <p:nvPr>
            <p:ph type="sldNum" sz="quarter" idx="12"/>
          </p:nvPr>
        </p:nvSpPr>
        <p:spPr>
          <a:xfrm>
            <a:off x="11772053" y="6683375"/>
            <a:ext cx="222672" cy="276999"/>
          </a:xfrm>
          <a:prstGeom prst="rect">
            <a:avLst/>
          </a:prstGeom>
        </p:spPr>
        <p:txBody>
          <a:bodyPr vert="horz" wrap="square" lIns="0" tIns="0" rIns="0" bIns="0" rtlCol="0">
            <a:spAutoFit/>
          </a:bodyPr>
          <a:lstStyle/>
          <a:p>
            <a:pPr marL="25400">
              <a:lnSpc>
                <a:spcPts val="955"/>
              </a:lnSpc>
            </a:pPr>
            <a:fld id="{81D60167-4931-47E6-BA6A-407CBD079E47}" type="slidenum">
              <a:rPr/>
              <a:t>2</a:t>
            </a:fld>
            <a:endParaRPr/>
          </a:p>
        </p:txBody>
      </p:sp>
      <p:sp>
        <p:nvSpPr>
          <p:cNvPr id="3" name="object 3"/>
          <p:cNvSpPr/>
          <p:nvPr/>
        </p:nvSpPr>
        <p:spPr>
          <a:xfrm>
            <a:off x="3794234" y="449451"/>
            <a:ext cx="4603532" cy="146765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395235" y="3016469"/>
            <a:ext cx="5401530" cy="3575722"/>
          </a:xfrm>
          <a:prstGeom prst="rect">
            <a:avLst/>
          </a:prstGeom>
        </p:spPr>
        <p:txBody>
          <a:bodyPr vert="horz" wrap="square" lIns="0" tIns="0" rIns="0" bIns="0" rtlCol="0">
            <a:spAutoFit/>
          </a:bodyPr>
          <a:lstStyle/>
          <a:p>
            <a:pPr marL="12700" marR="1555115">
              <a:lnSpc>
                <a:spcPct val="120000"/>
              </a:lnSpc>
            </a:pPr>
            <a:r>
              <a:rPr sz="2800" spc="-10">
                <a:latin typeface="Calibri"/>
                <a:cs typeface="Calibri"/>
              </a:rPr>
              <a:t>Student </a:t>
            </a:r>
            <a:r>
              <a:rPr sz="2800" spc="-5">
                <a:latin typeface="Calibri"/>
                <a:cs typeface="Calibri"/>
              </a:rPr>
              <a:t>Success  </a:t>
            </a:r>
            <a:endParaRPr lang="en-US" sz="2800" spc="-5">
              <a:latin typeface="Calibri"/>
              <a:cs typeface="Calibri"/>
            </a:endParaRPr>
          </a:p>
          <a:p>
            <a:pPr marL="12700" marR="1555115">
              <a:lnSpc>
                <a:spcPct val="120000"/>
              </a:lnSpc>
            </a:pPr>
            <a:r>
              <a:rPr sz="2800" spc="-5">
                <a:latin typeface="Calibri"/>
                <a:cs typeface="Calibri"/>
              </a:rPr>
              <a:t>Career</a:t>
            </a:r>
            <a:r>
              <a:rPr sz="2800" spc="-90">
                <a:latin typeface="Calibri"/>
                <a:cs typeface="Calibri"/>
              </a:rPr>
              <a:t> </a:t>
            </a:r>
            <a:r>
              <a:rPr sz="2800" spc="-25">
                <a:latin typeface="Calibri"/>
                <a:cs typeface="Calibri"/>
              </a:rPr>
              <a:t>Pathways</a:t>
            </a:r>
            <a:endParaRPr sz="2800">
              <a:latin typeface="Calibri"/>
              <a:cs typeface="Calibri"/>
            </a:endParaRPr>
          </a:p>
          <a:p>
            <a:pPr marL="12700" marR="5080" indent="-635">
              <a:lnSpc>
                <a:spcPct val="120000"/>
              </a:lnSpc>
            </a:pPr>
            <a:r>
              <a:rPr sz="2800" spc="-25">
                <a:latin typeface="Calibri"/>
                <a:cs typeface="Calibri"/>
              </a:rPr>
              <a:t>Workforce </a:t>
            </a:r>
            <a:r>
              <a:rPr sz="2800" spc="-20">
                <a:latin typeface="Calibri"/>
                <a:cs typeface="Calibri"/>
              </a:rPr>
              <a:t>Data </a:t>
            </a:r>
            <a:r>
              <a:rPr sz="2800" spc="-5">
                <a:latin typeface="Calibri"/>
                <a:cs typeface="Calibri"/>
              </a:rPr>
              <a:t>&amp; </a:t>
            </a:r>
            <a:r>
              <a:rPr sz="2800" spc="-10">
                <a:latin typeface="Calibri"/>
                <a:cs typeface="Calibri"/>
              </a:rPr>
              <a:t>Outcomes  </a:t>
            </a:r>
            <a:endParaRPr lang="en-US" sz="2800" spc="-10">
              <a:latin typeface="Calibri"/>
              <a:cs typeface="Calibri"/>
            </a:endParaRPr>
          </a:p>
          <a:p>
            <a:pPr marL="12700" marR="5080" indent="-635">
              <a:lnSpc>
                <a:spcPct val="120000"/>
              </a:lnSpc>
            </a:pPr>
            <a:r>
              <a:rPr sz="2800" spc="-5">
                <a:latin typeface="Calibri"/>
                <a:cs typeface="Calibri"/>
              </a:rPr>
              <a:t>Curriculum</a:t>
            </a:r>
            <a:endParaRPr sz="2800">
              <a:latin typeface="Calibri"/>
              <a:cs typeface="Calibri"/>
            </a:endParaRPr>
          </a:p>
          <a:p>
            <a:pPr marL="12700">
              <a:lnSpc>
                <a:spcPct val="100000"/>
              </a:lnSpc>
              <a:spcBef>
                <a:spcPts val="600"/>
              </a:spcBef>
            </a:pPr>
            <a:r>
              <a:rPr sz="2800" b="1" spc="-5">
                <a:latin typeface="Calibri"/>
                <a:cs typeface="Calibri"/>
              </a:rPr>
              <a:t>CTE</a:t>
            </a:r>
            <a:r>
              <a:rPr sz="2800" b="1" spc="-70">
                <a:latin typeface="Calibri"/>
                <a:cs typeface="Calibri"/>
              </a:rPr>
              <a:t> </a:t>
            </a:r>
            <a:r>
              <a:rPr sz="2800" b="1" spc="-15">
                <a:latin typeface="Calibri"/>
                <a:cs typeface="Calibri"/>
              </a:rPr>
              <a:t>Faculty</a:t>
            </a:r>
            <a:endParaRPr sz="2800" b="1">
              <a:latin typeface="Calibri"/>
              <a:cs typeface="Calibri"/>
            </a:endParaRPr>
          </a:p>
          <a:p>
            <a:pPr marL="12700" marR="837565">
              <a:lnSpc>
                <a:spcPct val="120000"/>
              </a:lnSpc>
            </a:pPr>
            <a:r>
              <a:rPr sz="2800" spc="-10">
                <a:latin typeface="Calibri"/>
                <a:cs typeface="Calibri"/>
              </a:rPr>
              <a:t>Regional Coordination  </a:t>
            </a:r>
            <a:endParaRPr lang="en-US" sz="2800" spc="-10">
              <a:latin typeface="Calibri"/>
              <a:cs typeface="Calibri"/>
            </a:endParaRPr>
          </a:p>
          <a:p>
            <a:pPr marL="12700" marR="837565">
              <a:lnSpc>
                <a:spcPct val="120000"/>
              </a:lnSpc>
            </a:pPr>
            <a:r>
              <a:rPr sz="2800" spc="-10">
                <a:latin typeface="Calibri"/>
                <a:cs typeface="Calibri"/>
              </a:rPr>
              <a:t>Funding</a:t>
            </a:r>
            <a:endParaRPr sz="2800">
              <a:latin typeface="Calibri"/>
              <a:cs typeface="Calibri"/>
            </a:endParaRPr>
          </a:p>
        </p:txBody>
      </p:sp>
    </p:spTree>
    <p:extLst>
      <p:ext uri="{BB962C8B-B14F-4D97-AF65-F5344CB8AC3E}">
        <p14:creationId xmlns:p14="http://schemas.microsoft.com/office/powerpoint/2010/main" val="204045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628" y="2041452"/>
            <a:ext cx="10515600" cy="4816548"/>
          </a:xfrm>
        </p:spPr>
        <p:txBody>
          <a:bodyPr>
            <a:normAutofit fontScale="92500" lnSpcReduction="10000"/>
          </a:bodyPr>
          <a:lstStyle/>
          <a:p>
            <a:pPr marL="0" indent="0">
              <a:buNone/>
            </a:pPr>
            <a:r>
              <a:rPr lang="en-US" b="1"/>
              <a:t>“Increase the pool of qualified CTE instructors by addressing CTE faculty recruitment and hiring practices. </a:t>
            </a:r>
            <a:endParaRPr lang="en-US"/>
          </a:p>
          <a:p>
            <a:pPr marL="0" indent="0">
              <a:buNone/>
            </a:pPr>
            <a:r>
              <a:rPr lang="en-US"/>
              <a:t> </a:t>
            </a:r>
          </a:p>
          <a:p>
            <a:pPr marL="514350" lvl="0" indent="-514350" fontAlgn="base">
              <a:buFont typeface="+mj-lt"/>
              <a:buAutoNum type="alphaUcPeriod"/>
            </a:pPr>
            <a:r>
              <a:rPr lang="en-US"/>
              <a:t>Clarify legislative and regulatory </a:t>
            </a:r>
            <a:r>
              <a:rPr lang="en-US" b="1"/>
              <a:t>barriers to hiring CTE instructors </a:t>
            </a:r>
            <a:r>
              <a:rPr lang="en-US"/>
              <a:t>who may not meet existing college hiring standards, but possess significant industry experience.</a:t>
            </a:r>
          </a:p>
          <a:p>
            <a:pPr marL="514350" lvl="0" indent="-514350" fontAlgn="base">
              <a:buFont typeface="+mj-lt"/>
              <a:buAutoNum type="alphaUcPeriod"/>
            </a:pPr>
            <a:r>
              <a:rPr lang="en-US" b="1"/>
              <a:t>Disseminate effective practices </a:t>
            </a:r>
            <a:r>
              <a:rPr lang="en-US"/>
              <a:t>in the recruitment and hiring of diverse faculty and the application of minimum qualifications and equivalencies. </a:t>
            </a:r>
          </a:p>
          <a:p>
            <a:pPr marL="514350" lvl="0" indent="-514350" fontAlgn="base">
              <a:buFont typeface="+mj-lt"/>
              <a:buAutoNum type="alphaUcPeriod"/>
            </a:pPr>
            <a:r>
              <a:rPr lang="en-US"/>
              <a:t>Develop </a:t>
            </a:r>
            <a:r>
              <a:rPr lang="en-US" b="1"/>
              <a:t>pipelines to recruit community college faculty </a:t>
            </a:r>
            <a:r>
              <a:rPr lang="en-US"/>
              <a:t>with industry expertise through collaborations with higher education, business, and industry professional organizations. </a:t>
            </a:r>
          </a:p>
          <a:p>
            <a:pPr marL="514350" lvl="0" indent="-514350" fontAlgn="base">
              <a:buFont typeface="+mj-lt"/>
              <a:buAutoNum type="alphaUcPeriod"/>
            </a:pPr>
            <a:r>
              <a:rPr lang="en-US" b="1"/>
              <a:t>Establish a mentorship model </a:t>
            </a:r>
            <a:r>
              <a:rPr lang="en-US"/>
              <a:t>that delineates pathways for industry professionals to intern at colleges to gain teaching skills, knowledge, and experience while pursuing an associate degree or an equivalent.”</a:t>
            </a:r>
          </a:p>
          <a:p>
            <a:pPr lvl="1"/>
            <a:endParaRPr lang="en-US"/>
          </a:p>
          <a:p>
            <a:endParaRPr lang="en-US"/>
          </a:p>
        </p:txBody>
      </p:sp>
      <p:sp>
        <p:nvSpPr>
          <p:cNvPr id="4" name="object 3">
            <a:extLst>
              <a:ext uri="{FF2B5EF4-FFF2-40B4-BE49-F238E27FC236}">
                <a16:creationId xmlns:a16="http://schemas.microsoft.com/office/drawing/2014/main" id="{C75BD1B8-C2CB-614C-AD87-9F57185C082A}"/>
              </a:ext>
            </a:extLst>
          </p:cNvPr>
          <p:cNvSpPr/>
          <p:nvPr/>
        </p:nvSpPr>
        <p:spPr>
          <a:xfrm>
            <a:off x="3794234" y="517452"/>
            <a:ext cx="4603532" cy="146765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9974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118" y="409565"/>
            <a:ext cx="10515600" cy="5781169"/>
          </a:xfrm>
        </p:spPr>
        <p:txBody>
          <a:bodyPr>
            <a:normAutofit/>
          </a:bodyPr>
          <a:lstStyle/>
          <a:p>
            <a:pPr marL="0" indent="0" algn="ctr">
              <a:buNone/>
            </a:pPr>
            <a:endParaRPr lang="en-US" sz="3200" b="1" dirty="0"/>
          </a:p>
          <a:p>
            <a:pPr marL="0" indent="0" algn="ctr">
              <a:buNone/>
            </a:pPr>
            <a:r>
              <a:rPr lang="en-US" sz="3200" b="1" dirty="0"/>
              <a:t>Chancellor’s Office </a:t>
            </a:r>
            <a:br>
              <a:rPr lang="en-US" sz="3200" b="1" dirty="0"/>
            </a:br>
            <a:r>
              <a:rPr lang="en-US" sz="3200" b="1" dirty="0"/>
              <a:t>CTE Minimum Qualifications Work Group Membership</a:t>
            </a:r>
            <a:endParaRPr lang="en-US" sz="3200" dirty="0"/>
          </a:p>
          <a:p>
            <a:pPr marL="0" indent="0">
              <a:buNone/>
            </a:pPr>
            <a:endParaRPr lang="en-US" dirty="0"/>
          </a:p>
          <a:p>
            <a:r>
              <a:rPr lang="en-US" sz="3100" dirty="0"/>
              <a:t>Academic Senate</a:t>
            </a:r>
          </a:p>
          <a:p>
            <a:r>
              <a:rPr lang="en-US" sz="3100" dirty="0"/>
              <a:t>Chief Instructional Officers </a:t>
            </a:r>
          </a:p>
          <a:p>
            <a:r>
              <a:rPr lang="en-US" sz="3100" dirty="0"/>
              <a:t>College Presidents</a:t>
            </a:r>
          </a:p>
          <a:p>
            <a:r>
              <a:rPr lang="en-US" sz="3100" dirty="0"/>
              <a:t>Human Resources </a:t>
            </a:r>
          </a:p>
          <a:p>
            <a:r>
              <a:rPr lang="en-US" sz="3100" dirty="0"/>
              <a:t>California Community College Chancellor’s Office</a:t>
            </a:r>
          </a:p>
          <a:p>
            <a:endParaRPr lang="en-US" dirty="0"/>
          </a:p>
        </p:txBody>
      </p:sp>
    </p:spTree>
    <p:extLst>
      <p:ext uri="{BB962C8B-B14F-4D97-AF65-F5344CB8AC3E}">
        <p14:creationId xmlns:p14="http://schemas.microsoft.com/office/powerpoint/2010/main" val="197908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3520" y="2665444"/>
            <a:ext cx="10515600" cy="4351338"/>
          </a:xfrm>
        </p:spPr>
        <p:txBody>
          <a:bodyPr>
            <a:normAutofit/>
          </a:bodyPr>
          <a:lstStyle/>
          <a:p>
            <a:pPr marL="0" indent="0">
              <a:buNone/>
            </a:pPr>
            <a:endParaRPr lang="en-US" b="1"/>
          </a:p>
          <a:p>
            <a:pPr marL="0" indent="0">
              <a:buNone/>
            </a:pPr>
            <a:endParaRPr lang="en-US" b="1"/>
          </a:p>
          <a:p>
            <a:pPr marL="0" indent="0">
              <a:buNone/>
            </a:pPr>
            <a:endParaRPr lang="en-US" b="1"/>
          </a:p>
          <a:p>
            <a:pPr marL="0" indent="0">
              <a:buNone/>
            </a:pPr>
            <a:endParaRPr lang="en-US" b="1"/>
          </a:p>
          <a:p>
            <a:pPr>
              <a:buFont typeface="Arial" charset="0"/>
              <a:buChar char="•"/>
            </a:pPr>
            <a:r>
              <a:rPr lang="en-US" sz="3200" b="1"/>
              <a:t>CTE Minimum Qualifications Tool Kit</a:t>
            </a:r>
          </a:p>
          <a:p>
            <a:pPr>
              <a:buFont typeface="Arial" charset="0"/>
              <a:buChar char="•"/>
            </a:pPr>
            <a:r>
              <a:rPr lang="en-US" sz="2400"/>
              <a:t>Equivalency</a:t>
            </a:r>
          </a:p>
          <a:p>
            <a:pPr>
              <a:buFont typeface="Arial" charset="0"/>
              <a:buChar char="•"/>
            </a:pPr>
            <a:r>
              <a:rPr lang="en-US" sz="2400"/>
              <a:t>Faculty Internship</a:t>
            </a:r>
          </a:p>
          <a:p>
            <a:pPr>
              <a:buFont typeface="Arial" charset="0"/>
              <a:buChar char="•"/>
            </a:pPr>
            <a:r>
              <a:rPr lang="en-US" sz="2400"/>
              <a:t>Apprenticeship Minimum Qualifications</a:t>
            </a:r>
          </a:p>
          <a:p>
            <a:pPr>
              <a:buFont typeface="Arial" charset="0"/>
              <a:buChar char="•"/>
            </a:pPr>
            <a:r>
              <a:rPr lang="en-US" sz="2400"/>
              <a:t>And More</a:t>
            </a:r>
          </a:p>
          <a:p>
            <a:pPr marL="0" indent="0">
              <a:buNone/>
            </a:pPr>
            <a:endParaRPr lang="en-US"/>
          </a:p>
          <a:p>
            <a:endParaRPr lang="en-US"/>
          </a:p>
          <a:p>
            <a:endParaRPr lang="en-US"/>
          </a:p>
        </p:txBody>
      </p:sp>
      <p:pic>
        <p:nvPicPr>
          <p:cNvPr id="7" name="Picture 4" descr="D:\tool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034" y="419902"/>
            <a:ext cx="9597931" cy="3941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0697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25758"/>
            <a:ext cx="10665941" cy="5801128"/>
          </a:xfrm>
        </p:spPr>
        <p:txBody>
          <a:bodyPr>
            <a:normAutofit fontScale="92500" lnSpcReduction="20000"/>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sz="3200" b="1" dirty="0"/>
          </a:p>
          <a:p>
            <a:pPr marL="0" indent="0" algn="ctr">
              <a:buNone/>
            </a:pPr>
            <a:endParaRPr lang="en-US" sz="3200" b="1" dirty="0"/>
          </a:p>
          <a:p>
            <a:pPr marL="0" indent="0" algn="ctr">
              <a:buNone/>
            </a:pPr>
            <a:r>
              <a:rPr lang="en-US" sz="3200" b="1" dirty="0"/>
              <a:t>CTE Minimum Qualifications Tool Kit </a:t>
            </a:r>
          </a:p>
          <a:p>
            <a:pPr marL="0" indent="0" algn="ctr">
              <a:buNone/>
            </a:pPr>
            <a:r>
              <a:rPr lang="en-US" sz="3200" b="1" dirty="0"/>
              <a:t>Sample Contents</a:t>
            </a:r>
          </a:p>
          <a:p>
            <a:pPr marL="0" indent="0" algn="ctr">
              <a:buNone/>
            </a:pPr>
            <a:endParaRPr lang="en-US" sz="3200" b="1" dirty="0"/>
          </a:p>
          <a:p>
            <a:pPr>
              <a:buFont typeface="Arial" charset="0"/>
              <a:buChar char="•"/>
            </a:pPr>
            <a:r>
              <a:rPr lang="en-US" sz="2400" dirty="0"/>
              <a:t>Pre-planning checklist for Equivalency by Department</a:t>
            </a:r>
          </a:p>
          <a:p>
            <a:pPr>
              <a:buFont typeface="Arial" charset="0"/>
              <a:buChar char="•"/>
            </a:pPr>
            <a:r>
              <a:rPr lang="en-US" sz="2400" dirty="0"/>
              <a:t>Equivalency Checklist for Human Resources Departments</a:t>
            </a:r>
          </a:p>
          <a:p>
            <a:pPr>
              <a:buFont typeface="Arial" charset="0"/>
              <a:buChar char="•"/>
            </a:pPr>
            <a:r>
              <a:rPr lang="en-US" dirty="0"/>
              <a:t>Model Equivalency Committees Composition and Policies</a:t>
            </a:r>
          </a:p>
          <a:p>
            <a:pPr>
              <a:buFont typeface="Arial" charset="0"/>
              <a:buChar char="•"/>
            </a:pPr>
            <a:r>
              <a:rPr lang="en-US" sz="2400" dirty="0"/>
              <a:t>Information and Checklist for </a:t>
            </a:r>
            <a:r>
              <a:rPr lang="en-US" dirty="0"/>
              <a:t>P</a:t>
            </a:r>
            <a:r>
              <a:rPr lang="en-US" sz="2400" dirty="0"/>
              <a:t>otential Equivalency Applicants</a:t>
            </a:r>
          </a:p>
          <a:p>
            <a:pPr>
              <a:buFont typeface="Arial" charset="0"/>
              <a:buChar char="•"/>
            </a:pPr>
            <a:r>
              <a:rPr lang="en-US" sz="2400" dirty="0"/>
              <a:t>Credit for Prior Learning</a:t>
            </a:r>
          </a:p>
          <a:p>
            <a:pPr>
              <a:buFont typeface="Arial" charset="0"/>
              <a:buChar char="•"/>
            </a:pPr>
            <a:endParaRPr lang="en-US" sz="2400" dirty="0"/>
          </a:p>
          <a:p>
            <a:pPr marL="0" indent="0">
              <a:buNone/>
            </a:pPr>
            <a:endParaRPr lang="en-US" dirty="0"/>
          </a:p>
          <a:p>
            <a:endParaRPr lang="en-US" dirty="0"/>
          </a:p>
          <a:p>
            <a:endParaRPr lang="en-US" dirty="0"/>
          </a:p>
        </p:txBody>
      </p:sp>
      <p:pic>
        <p:nvPicPr>
          <p:cNvPr id="7" name="Picture 4" descr="D:\tool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440" y="502963"/>
            <a:ext cx="5299708" cy="2176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398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General Education?</a:t>
            </a:r>
          </a:p>
        </p:txBody>
      </p:sp>
      <p:sp>
        <p:nvSpPr>
          <p:cNvPr id="3" name="Content Placeholder 2"/>
          <p:cNvSpPr>
            <a:spLocks noGrp="1"/>
          </p:cNvSpPr>
          <p:nvPr>
            <p:ph idx="1"/>
          </p:nvPr>
        </p:nvSpPr>
        <p:spPr/>
        <p:txBody>
          <a:bodyPr>
            <a:normAutofit/>
          </a:bodyPr>
          <a:lstStyle/>
          <a:p>
            <a:pPr marL="0" indent="0">
              <a:buNone/>
            </a:pPr>
            <a:r>
              <a:rPr lang="en-US"/>
              <a:t>Purpose of GE is to produce a citizen who can interact effectively with the world around them based on critical thinking and reasoning, sound oral and written communication, an applied understanding of other peoples and cultures, and applied experiences with science and its impact on people. </a:t>
            </a:r>
          </a:p>
        </p:txBody>
      </p:sp>
    </p:spTree>
    <p:extLst>
      <p:ext uri="{BB962C8B-B14F-4D97-AF65-F5344CB8AC3E}">
        <p14:creationId xmlns:p14="http://schemas.microsoft.com/office/powerpoint/2010/main" val="201874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General Education is required for an Associate of Arts or Associate of Sciences?</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r>
              <a:rPr lang="en-US"/>
              <a:t>GE for an AA degree includes demonstrated competencies in math and English along with 18 units in 5 areas:</a:t>
            </a:r>
          </a:p>
          <a:p>
            <a:pPr lvl="1"/>
            <a:r>
              <a:rPr lang="en-US"/>
              <a:t>A. Natural Sciences </a:t>
            </a:r>
          </a:p>
          <a:p>
            <a:pPr lvl="1"/>
            <a:r>
              <a:rPr lang="en-US"/>
              <a:t>B. Social and Behavioral Sciences </a:t>
            </a:r>
          </a:p>
          <a:p>
            <a:pPr lvl="1"/>
            <a:r>
              <a:rPr lang="en-US"/>
              <a:t>C. Humanities </a:t>
            </a:r>
          </a:p>
          <a:p>
            <a:pPr lvl="1"/>
            <a:r>
              <a:rPr lang="en-US"/>
              <a:t>D.1. Language and Rationality: English Composition </a:t>
            </a:r>
          </a:p>
          <a:p>
            <a:pPr lvl="1"/>
            <a:r>
              <a:rPr lang="en-US"/>
              <a:t>D.2. Language and Rationality: Communication and Analytical Thinking </a:t>
            </a:r>
          </a:p>
        </p:txBody>
      </p:sp>
    </p:spTree>
    <p:extLst>
      <p:ext uri="{BB962C8B-B14F-4D97-AF65-F5344CB8AC3E}">
        <p14:creationId xmlns:p14="http://schemas.microsoft.com/office/powerpoint/2010/main" val="2181681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38" y="499132"/>
            <a:ext cx="10515600" cy="1325563"/>
          </a:xfrm>
        </p:spPr>
        <p:txBody>
          <a:bodyPr>
            <a:normAutofit fontScale="90000"/>
          </a:bodyPr>
          <a:lstStyle/>
          <a:p>
            <a:r>
              <a:rPr lang="en-US"/>
              <a:t/>
            </a:r>
            <a:br>
              <a:rPr lang="en-US"/>
            </a:br>
            <a:r>
              <a:rPr lang="en-US"/>
              <a:t>General Education Area A </a:t>
            </a:r>
            <a:br>
              <a:rPr lang="en-US"/>
            </a:br>
            <a:r>
              <a:rPr lang="en-US"/>
              <a:t>Natural Sciences</a:t>
            </a:r>
            <a:br>
              <a:rPr lang="en-US"/>
            </a:br>
            <a:endParaRPr lang="en-US"/>
          </a:p>
        </p:txBody>
      </p:sp>
      <p:sp>
        <p:nvSpPr>
          <p:cNvPr id="3" name="Content Placeholder 2"/>
          <p:cNvSpPr>
            <a:spLocks noGrp="1"/>
          </p:cNvSpPr>
          <p:nvPr>
            <p:ph idx="1"/>
          </p:nvPr>
        </p:nvSpPr>
        <p:spPr>
          <a:xfrm>
            <a:off x="546538" y="2417379"/>
            <a:ext cx="11361682" cy="3762704"/>
          </a:xfrm>
        </p:spPr>
        <p:txBody>
          <a:bodyPr>
            <a:normAutofit/>
          </a:bodyPr>
          <a:lstStyle/>
          <a:p>
            <a:pPr marL="0" lvl="0" indent="0">
              <a:buNone/>
            </a:pPr>
            <a:r>
              <a:rPr lang="en-US" sz="2000" b="1"/>
              <a:t>Example: Aviation (Certified Flight Instructor)</a:t>
            </a:r>
          </a:p>
          <a:p>
            <a:r>
              <a:rPr lang="en-US" sz="2000"/>
              <a:t>A certified recreational, private, or commercial must </a:t>
            </a:r>
          </a:p>
          <a:p>
            <a:pPr marL="0" indent="0">
              <a:buNone/>
            </a:pPr>
            <a:r>
              <a:rPr lang="en-US" sz="2000"/>
              <a:t>understand and apply Newton’s Basic Laws of Motion </a:t>
            </a:r>
          </a:p>
          <a:p>
            <a:pPr marL="0" indent="0">
              <a:buNone/>
            </a:pPr>
            <a:r>
              <a:rPr lang="en-US" sz="2000"/>
              <a:t>and Bernoulli’s Principle Ref: FAR 61.185(2)</a:t>
            </a:r>
          </a:p>
          <a:p>
            <a:pPr marL="0" indent="0">
              <a:buNone/>
            </a:pPr>
            <a:endParaRPr lang="en-US" sz="2000"/>
          </a:p>
          <a:p>
            <a:pPr marL="0" indent="0">
              <a:buNone/>
            </a:pPr>
            <a:r>
              <a:rPr lang="en-US" sz="2000" b="1"/>
              <a:t>Purpose for Including One Course in Natural Sciences for General Education</a:t>
            </a:r>
            <a:endParaRPr lang="en-US" sz="2000"/>
          </a:p>
          <a:p>
            <a:pPr lvl="0"/>
            <a:r>
              <a:rPr lang="en-US" sz="1800"/>
              <a:t>For students to develop the ability to examine the physical universe, its life forms, and its natural phenomena</a:t>
            </a:r>
          </a:p>
          <a:p>
            <a:pPr lvl="0"/>
            <a:r>
              <a:rPr lang="en-US" sz="1800"/>
              <a:t>For students to develop an appreciation of, understanding of, and ability to apply the scientific method</a:t>
            </a:r>
          </a:p>
          <a:p>
            <a:pPr lvl="0"/>
            <a:r>
              <a:rPr lang="en-US" sz="1800"/>
              <a:t>For students to develop the ability to understand the relationship between science and other human activities</a:t>
            </a:r>
          </a:p>
          <a:p>
            <a:pPr lvl="0"/>
            <a:endParaRPr lang="en-US" sz="1800"/>
          </a:p>
        </p:txBody>
      </p:sp>
      <p:pic>
        <p:nvPicPr>
          <p:cNvPr id="5" name="Picture 4">
            <a:extLst>
              <a:ext uri="{FF2B5EF4-FFF2-40B4-BE49-F238E27FC236}">
                <a16:creationId xmlns:a16="http://schemas.microsoft.com/office/drawing/2014/main" id="{DABB5541-FAE4-0F49-89F7-38A8149BCAF3}"/>
              </a:ext>
            </a:extLst>
          </p:cNvPr>
          <p:cNvPicPr>
            <a:picLocks noChangeAspect="1"/>
          </p:cNvPicPr>
          <p:nvPr/>
        </p:nvPicPr>
        <p:blipFill>
          <a:blip r:embed="rId3"/>
          <a:stretch>
            <a:fillRect/>
          </a:stretch>
        </p:blipFill>
        <p:spPr>
          <a:xfrm>
            <a:off x="7528889" y="418749"/>
            <a:ext cx="4603531" cy="3452648"/>
          </a:xfrm>
          <a:prstGeom prst="rect">
            <a:avLst/>
          </a:prstGeom>
        </p:spPr>
      </p:pic>
    </p:spTree>
    <p:extLst>
      <p:ext uri="{BB962C8B-B14F-4D97-AF65-F5344CB8AC3E}">
        <p14:creationId xmlns:p14="http://schemas.microsoft.com/office/powerpoint/2010/main" val="3241348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Custom 4">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5" id="{213A183A-1CFB-4CD6-A1B9-3F90E6114F51}" vid="{F0541254-7032-432E-8130-4D693CAE1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Theme5</Template>
  <TotalTime>361</TotalTime>
  <Words>996</Words>
  <Application>Microsoft Office PowerPoint</Application>
  <PresentationFormat>Widescreen</PresentationFormat>
  <Paragraphs>152</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Theme5</vt:lpstr>
      <vt:lpstr>Career Technical Education Minimum Qualifications Tool Kit</vt:lpstr>
      <vt:lpstr>25 Strong Workforce Recommendations   Adopted by the Board of Governors in Fall 2015</vt:lpstr>
      <vt:lpstr>PowerPoint Presentation</vt:lpstr>
      <vt:lpstr>PowerPoint Presentation</vt:lpstr>
      <vt:lpstr>PowerPoint Presentation</vt:lpstr>
      <vt:lpstr>PowerPoint Presentation</vt:lpstr>
      <vt:lpstr>Why General Education?</vt:lpstr>
      <vt:lpstr>What General Education is required for an Associate of Arts or Associate of Sciences?</vt:lpstr>
      <vt:lpstr> General Education Area A  Natural Sciences </vt:lpstr>
      <vt:lpstr>General Education Area B  Social and  Behavioral Sciences</vt:lpstr>
      <vt:lpstr>General Education Area C  Humanities</vt:lpstr>
      <vt:lpstr>General Education Area D.1.  Language and Rationality:  English Composition</vt:lpstr>
      <vt:lpstr>General Education Area D.2.  Language &amp; Rationality:  Communication &amp;  Analytical Thinking</vt:lpstr>
      <vt:lpstr>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Technical Education Minimum Qualifications Tool Kit</dc:title>
  <dc:creator>Lynn Shaw</dc:creator>
  <cp:lastModifiedBy>Mollie Smith</cp:lastModifiedBy>
  <cp:revision>51</cp:revision>
  <dcterms:created xsi:type="dcterms:W3CDTF">2019-03-19T18:23:13Z</dcterms:created>
  <dcterms:modified xsi:type="dcterms:W3CDTF">2019-06-03T23:19:06Z</dcterms:modified>
</cp:coreProperties>
</file>