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Lst>
  <p:notesMasterIdLst>
    <p:notesMasterId r:id="rId27"/>
  </p:notesMasterIdLst>
  <p:sldIdLst>
    <p:sldId id="274" r:id="rId5"/>
    <p:sldId id="264" r:id="rId6"/>
    <p:sldId id="265" r:id="rId7"/>
    <p:sldId id="266" r:id="rId8"/>
    <p:sldId id="267" r:id="rId9"/>
    <p:sldId id="257" r:id="rId10"/>
    <p:sldId id="272" r:id="rId11"/>
    <p:sldId id="268" r:id="rId12"/>
    <p:sldId id="259" r:id="rId13"/>
    <p:sldId id="258" r:id="rId14"/>
    <p:sldId id="269" r:id="rId15"/>
    <p:sldId id="270" r:id="rId16"/>
    <p:sldId id="271" r:id="rId17"/>
    <p:sldId id="262" r:id="rId18"/>
    <p:sldId id="263" r:id="rId19"/>
    <p:sldId id="276" r:id="rId20"/>
    <p:sldId id="278" r:id="rId21"/>
    <p:sldId id="277" r:id="rId22"/>
    <p:sldId id="275" r:id="rId23"/>
    <p:sldId id="280" r:id="rId24"/>
    <p:sldId id="261"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2F5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238" autoAdjust="0"/>
  </p:normalViewPr>
  <p:slideViewPr>
    <p:cSldViewPr snapToGrid="0">
      <p:cViewPr varScale="1">
        <p:scale>
          <a:sx n="60" d="100"/>
          <a:sy n="60" d="100"/>
        </p:scale>
        <p:origin x="12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Employer</c:v>
                </c:pt>
              </c:strCache>
            </c:strRef>
          </c:tx>
          <c:spPr>
            <a:solidFill>
              <a:srgbClr val="0070C0"/>
            </a:solidFill>
            <a:ln>
              <a:noFill/>
            </a:ln>
            <a:effectLst/>
          </c:spPr>
          <c:invertIfNegative val="0"/>
          <c:dLbls>
            <c:dLbl>
              <c:idx val="0"/>
              <c:layout>
                <c:manualLayout>
                  <c:x val="-0.15881761250493248"/>
                  <c:y val="-1.1937113006401493E-16"/>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3900477641648537"/>
                      <c:h val="0.10514017853068762"/>
                    </c:manualLayout>
                  </c15:layout>
                </c:ext>
                <c:ext xmlns:c16="http://schemas.microsoft.com/office/drawing/2014/chart" uri="{C3380CC4-5D6E-409C-BE32-E72D297353CC}">
                  <c16:uniqueId val="{00000000-7274-45F6-8E7C-C25795BB6755}"/>
                </c:ext>
              </c:extLst>
            </c:dLbl>
            <c:dLbl>
              <c:idx val="1"/>
              <c:layout>
                <c:manualLayout>
                  <c:x val="-0.1305135344181933"/>
                  <c:y val="-3.2556138831681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74-45F6-8E7C-C25795BB6755}"/>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Communication</c:v>
                </c:pt>
                <c:pt idx="1">
                  <c:v>Professionalism</c:v>
                </c:pt>
              </c:strCache>
            </c:strRef>
          </c:cat>
          <c:val>
            <c:numRef>
              <c:f>Sheet1!$C$2:$C$3</c:f>
              <c:numCache>
                <c:formatCode>0.0%</c:formatCode>
                <c:ptCount val="2"/>
                <c:pt idx="0">
                  <c:v>0.41599999999999998</c:v>
                </c:pt>
                <c:pt idx="1">
                  <c:v>0.42499999999999999</c:v>
                </c:pt>
              </c:numCache>
            </c:numRef>
          </c:val>
          <c:extLst>
            <c:ext xmlns:c16="http://schemas.microsoft.com/office/drawing/2014/chart" uri="{C3380CC4-5D6E-409C-BE32-E72D297353CC}">
              <c16:uniqueId val="{00000002-7274-45F6-8E7C-C25795BB6755}"/>
            </c:ext>
          </c:extLst>
        </c:ser>
        <c:ser>
          <c:idx val="1"/>
          <c:order val="1"/>
          <c:tx>
            <c:strRef>
              <c:f>Sheet1!$D$1</c:f>
              <c:strCache>
                <c:ptCount val="1"/>
                <c:pt idx="0">
                  <c:v>Student2</c:v>
                </c:pt>
              </c:strCache>
            </c:strRef>
          </c:tx>
          <c:spPr>
            <a:solidFill>
              <a:schemeClr val="accent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7274-45F6-8E7C-C25795BB6755}"/>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6-7274-45F6-8E7C-C25795BB6755}"/>
              </c:ext>
            </c:extLst>
          </c:dPt>
          <c:dLbls>
            <c:dLbl>
              <c:idx val="0"/>
              <c:layout>
                <c:manualLayout>
                  <c:x val="-0.14230686417492014"/>
                  <c:y val="6.5112277663361322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3752667132789378"/>
                      <c:h val="0.12104372417618869"/>
                    </c:manualLayout>
                  </c15:layout>
                </c:ext>
                <c:ext xmlns:c16="http://schemas.microsoft.com/office/drawing/2014/chart" uri="{C3380CC4-5D6E-409C-BE32-E72D297353CC}">
                  <c16:uniqueId val="{00000004-7274-45F6-8E7C-C25795BB6755}"/>
                </c:ext>
              </c:extLst>
            </c:dLbl>
            <c:dLbl>
              <c:idx val="1"/>
              <c:layout>
                <c:manualLayout>
                  <c:x val="-0.1305135344181933"/>
                  <c:y val="-3.25561388316806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74-45F6-8E7C-C25795BB6755}"/>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effectLst>
                      <a:outerShdw blurRad="38100" dist="38100" dir="2700000" algn="tl">
                        <a:srgbClr val="000000">
                          <a:alpha val="43137"/>
                        </a:srgbClr>
                      </a:outerShdw>
                    </a:effectLst>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Communication</c:v>
                </c:pt>
                <c:pt idx="1">
                  <c:v>Professionalism</c:v>
                </c:pt>
              </c:strCache>
            </c:strRef>
          </c:cat>
          <c:val>
            <c:numRef>
              <c:f>Sheet1!$D$2:$D$3</c:f>
              <c:numCache>
                <c:formatCode>0.0%</c:formatCode>
                <c:ptCount val="2"/>
                <c:pt idx="0">
                  <c:v>0.79400000000000004</c:v>
                </c:pt>
                <c:pt idx="1">
                  <c:v>0.89400000000000002</c:v>
                </c:pt>
              </c:numCache>
            </c:numRef>
          </c:val>
          <c:extLst>
            <c:ext xmlns:c16="http://schemas.microsoft.com/office/drawing/2014/chart" uri="{C3380CC4-5D6E-409C-BE32-E72D297353CC}">
              <c16:uniqueId val="{00000007-7274-45F6-8E7C-C25795BB6755}"/>
            </c:ext>
          </c:extLst>
        </c:ser>
        <c:dLbls>
          <c:dLblPos val="outEnd"/>
          <c:showLegendKey val="0"/>
          <c:showVal val="1"/>
          <c:showCatName val="0"/>
          <c:showSerName val="0"/>
          <c:showPercent val="0"/>
          <c:showBubbleSize val="0"/>
        </c:dLbls>
        <c:gapWidth val="182"/>
        <c:axId val="364989776"/>
        <c:axId val="364994480"/>
      </c:barChart>
      <c:catAx>
        <c:axId val="364989776"/>
        <c:scaling>
          <c:orientation val="minMax"/>
        </c:scaling>
        <c:delete val="1"/>
        <c:axPos val="l"/>
        <c:numFmt formatCode="General" sourceLinked="1"/>
        <c:majorTickMark val="none"/>
        <c:minorTickMark val="none"/>
        <c:tickLblPos val="nextTo"/>
        <c:crossAx val="364994480"/>
        <c:crosses val="autoZero"/>
        <c:auto val="1"/>
        <c:lblAlgn val="ctr"/>
        <c:lblOffset val="100"/>
        <c:noMultiLvlLbl val="0"/>
      </c:catAx>
      <c:valAx>
        <c:axId val="364994480"/>
        <c:scaling>
          <c:orientation val="minMax"/>
        </c:scaling>
        <c:delete val="1"/>
        <c:axPos val="b"/>
        <c:numFmt formatCode="0.0%" sourceLinked="1"/>
        <c:majorTickMark val="none"/>
        <c:minorTickMark val="none"/>
        <c:tickLblPos val="nextTo"/>
        <c:crossAx val="364989776"/>
        <c:crosses val="autoZero"/>
        <c:crossBetween val="between"/>
      </c:valAx>
      <c:spPr>
        <a:noFill/>
        <a:ln>
          <a:noFill/>
        </a:ln>
        <a:effectLst/>
      </c:spPr>
    </c:plotArea>
    <c:plotVisOnly val="1"/>
    <c:dispBlanksAs val="gap"/>
    <c:showDLblsOverMax val="0"/>
  </c:chart>
  <c:spPr>
    <a:noFill/>
    <a:ln>
      <a:noFill/>
    </a:ln>
    <a:effectLst/>
  </c:spPr>
  <c:txPr>
    <a:bodyPr/>
    <a:lstStyle/>
    <a:p>
      <a:pPr>
        <a:defRPr sz="1600"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accent4"/>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119-4699-83CB-760DA5A2509E}"/>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F119-4699-83CB-760DA5A2509E}"/>
              </c:ext>
            </c:extLst>
          </c:dPt>
          <c:cat>
            <c:strRef>
              <c:f>Sheet1!$A$2:$A$3</c:f>
              <c:strCache>
                <c:ptCount val="2"/>
                <c:pt idx="0">
                  <c:v>instrutor</c:v>
                </c:pt>
                <c:pt idx="1">
                  <c:v>student</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F119-4699-83CB-760DA5A250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0.01654</cdr:x>
      <cdr:y>0.68177</cdr:y>
    </cdr:from>
    <cdr:to>
      <cdr:x>0.25289</cdr:x>
      <cdr:y>0.77233</cdr:y>
    </cdr:to>
    <cdr:sp macro="" textlink="">
      <cdr:nvSpPr>
        <cdr:cNvPr id="2" name="TextBox 1"/>
        <cdr:cNvSpPr txBox="1"/>
      </cdr:nvSpPr>
      <cdr:spPr>
        <a:xfrm xmlns:a="http://schemas.openxmlformats.org/drawingml/2006/main">
          <a:off x="133605" y="2659569"/>
          <a:ext cx="1908904" cy="35323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800" b="1" dirty="0" smtClean="0">
              <a:latin typeface="Arial" panose="020B0604020202020204" pitchFamily="34" charset="0"/>
              <a:cs typeface="Arial" panose="020B0604020202020204" pitchFamily="34" charset="0"/>
            </a:rPr>
            <a:t>Communication</a:t>
          </a:r>
          <a:endParaRPr lang="en-US" sz="1800" b="1"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B07BF-DF67-4D8E-8320-0724B4D083E5}"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1C19C-7C7A-4B9E-AD86-1E8EA656246D}" type="slidenum">
              <a:rPr lang="en-US" smtClean="0"/>
              <a:t>‹#›</a:t>
            </a:fld>
            <a:endParaRPr lang="en-US"/>
          </a:p>
        </p:txBody>
      </p:sp>
    </p:spTree>
    <p:extLst>
      <p:ext uri="{BB962C8B-B14F-4D97-AF65-F5344CB8AC3E}">
        <p14:creationId xmlns:p14="http://schemas.microsoft.com/office/powerpoint/2010/main" val="76415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a:t>
            </a:fld>
            <a:endParaRPr lang="en-US"/>
          </a:p>
        </p:txBody>
      </p:sp>
    </p:spTree>
    <p:extLst>
      <p:ext uri="{BB962C8B-B14F-4D97-AF65-F5344CB8AC3E}">
        <p14:creationId xmlns:p14="http://schemas.microsoft.com/office/powerpoint/2010/main" val="47721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and Quantity</a:t>
            </a:r>
          </a:p>
          <a:p>
            <a:r>
              <a:rPr lang="en-US" dirty="0" smtClean="0"/>
              <a:t>Catch</a:t>
            </a:r>
            <a:r>
              <a:rPr lang="en-US" baseline="0" dirty="0" smtClean="0"/>
              <a:t> them when they’re good </a:t>
            </a:r>
          </a:p>
          <a:p>
            <a:r>
              <a:rPr lang="en-US" baseline="0" dirty="0" smtClean="0"/>
              <a:t>Boosts self-esteem and keeps motivation on high</a:t>
            </a:r>
          </a:p>
          <a:p>
            <a:r>
              <a:rPr lang="en-US" baseline="0" dirty="0" smtClean="0"/>
              <a:t>This builds trust and influence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10</a:t>
            </a:fld>
            <a:endParaRPr lang="en-US"/>
          </a:p>
        </p:txBody>
      </p:sp>
    </p:spTree>
    <p:extLst>
      <p:ext uri="{BB962C8B-B14F-4D97-AF65-F5344CB8AC3E}">
        <p14:creationId xmlns:p14="http://schemas.microsoft.com/office/powerpoint/2010/main" val="233243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11</a:t>
            </a:fld>
            <a:endParaRPr lang="en-US"/>
          </a:p>
        </p:txBody>
      </p:sp>
    </p:spTree>
    <p:extLst>
      <p:ext uri="{BB962C8B-B14F-4D97-AF65-F5344CB8AC3E}">
        <p14:creationId xmlns:p14="http://schemas.microsoft.com/office/powerpoint/2010/main" val="138395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1C19C-7C7A-4B9E-AD86-1E8EA656246D}" type="slidenum">
              <a:rPr lang="en-US" smtClean="0"/>
              <a:t>12</a:t>
            </a:fld>
            <a:endParaRPr lang="en-US"/>
          </a:p>
        </p:txBody>
      </p:sp>
    </p:spTree>
    <p:extLst>
      <p:ext uri="{BB962C8B-B14F-4D97-AF65-F5344CB8AC3E}">
        <p14:creationId xmlns:p14="http://schemas.microsoft.com/office/powerpoint/2010/main" val="43259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13</a:t>
            </a:fld>
            <a:endParaRPr lang="en-US"/>
          </a:p>
        </p:txBody>
      </p:sp>
    </p:spTree>
    <p:extLst>
      <p:ext uri="{BB962C8B-B14F-4D97-AF65-F5344CB8AC3E}">
        <p14:creationId xmlns:p14="http://schemas.microsoft.com/office/powerpoint/2010/main" val="4178220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Ways to improve your listening skills:</a:t>
            </a:r>
          </a:p>
          <a:p>
            <a:pPr lvl="0"/>
            <a:r>
              <a:rPr lang="en-US" sz="1200" kern="1200" dirty="0" smtClean="0">
                <a:solidFill>
                  <a:schemeClr val="tx1"/>
                </a:solidFill>
                <a:effectLst/>
                <a:latin typeface="+mn-lt"/>
                <a:ea typeface="+mn-ea"/>
                <a:cs typeface="+mn-cs"/>
              </a:rPr>
              <a:t>Stop talking!  Allow others to contribute and don’t interrupt.</a:t>
            </a:r>
          </a:p>
          <a:p>
            <a:pPr lvl="0"/>
            <a:r>
              <a:rPr lang="en-US" sz="1200" kern="1200" dirty="0" smtClean="0">
                <a:solidFill>
                  <a:schemeClr val="tx1"/>
                </a:solidFill>
                <a:effectLst/>
                <a:latin typeface="+mn-lt"/>
                <a:ea typeface="+mn-ea"/>
                <a:cs typeface="+mn-cs"/>
              </a:rPr>
              <a:t>Remove distractions. Research shows that merely having your phone visible nearby compromises your focus (even if it’s muted and you don’t pick it up, your brain is still wondering about it.)</a:t>
            </a:r>
          </a:p>
          <a:p>
            <a:pPr lvl="0"/>
            <a:r>
              <a:rPr lang="en-US" sz="1200" kern="1200" dirty="0" smtClean="0">
                <a:solidFill>
                  <a:schemeClr val="tx1"/>
                </a:solidFill>
                <a:effectLst/>
                <a:latin typeface="+mn-lt"/>
                <a:ea typeface="+mn-ea"/>
                <a:cs typeface="+mn-cs"/>
              </a:rPr>
              <a:t>Empathize with the speaker (put yourself in their shoes.) You don’t have to agree to empathize.</a:t>
            </a:r>
          </a:p>
          <a:p>
            <a:pPr lvl="0"/>
            <a:r>
              <a:rPr lang="en-US" sz="1200" kern="1200" dirty="0" smtClean="0">
                <a:solidFill>
                  <a:schemeClr val="tx1"/>
                </a:solidFill>
                <a:effectLst/>
                <a:latin typeface="+mn-lt"/>
                <a:ea typeface="+mn-ea"/>
                <a:cs typeface="+mn-cs"/>
              </a:rPr>
              <a:t>Be patient and humble.  Stay focused on understanding what’s being said rather than focusing how you will respond.  Approach each conversation as though you have something to learn.</a:t>
            </a:r>
          </a:p>
          <a:p>
            <a:pPr lvl="0"/>
            <a:r>
              <a:rPr lang="en-US" sz="1200" kern="1200" dirty="0" smtClean="0">
                <a:solidFill>
                  <a:schemeClr val="tx1"/>
                </a:solidFill>
                <a:effectLst/>
                <a:latin typeface="+mn-lt"/>
                <a:ea typeface="+mn-ea"/>
                <a:cs typeface="+mn-cs"/>
              </a:rPr>
              <a:t>Read between the lines. Sometimes the most important messages aren’t being directly stated.  </a:t>
            </a:r>
          </a:p>
          <a:p>
            <a:pPr lvl="0"/>
            <a:r>
              <a:rPr lang="en-US" sz="1200" kern="1200" dirty="0" smtClean="0">
                <a:solidFill>
                  <a:schemeClr val="tx1"/>
                </a:solidFill>
                <a:effectLst/>
                <a:latin typeface="+mn-lt"/>
                <a:ea typeface="+mn-ea"/>
                <a:cs typeface="+mn-cs"/>
              </a:rPr>
              <a:t>Observe body language.  Is there a disconnect between what you’re hearing and seeing?</a:t>
            </a:r>
          </a:p>
          <a:p>
            <a:pPr lvl="0"/>
            <a:r>
              <a:rPr lang="en-US" sz="1200" kern="1200" dirty="0" smtClean="0">
                <a:solidFill>
                  <a:schemeClr val="tx1"/>
                </a:solidFill>
                <a:effectLst/>
                <a:latin typeface="+mn-lt"/>
                <a:ea typeface="+mn-ea"/>
                <a:cs typeface="+mn-cs"/>
              </a:rPr>
              <a:t>Ask questions, paraphrase, and clarify.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0791-99AA-4B4D-8F09-5D6A3973B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88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Reflective writing</a:t>
            </a:r>
            <a:r>
              <a:rPr lang="en-US" sz="1200" kern="1200" baseline="0" dirty="0" smtClean="0">
                <a:solidFill>
                  <a:schemeClr val="tx1"/>
                </a:solidFill>
                <a:effectLst/>
                <a:latin typeface="+mn-lt"/>
                <a:ea typeface="+mn-ea"/>
                <a:cs typeface="+mn-cs"/>
              </a:rPr>
              <a:t> – crystallizes learning when it connects to us.  Helpful for students who need time to process first before discussions.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0791-99AA-4B4D-8F09-5D6A3973B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6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 the students, not the book.  The book is the guide</a:t>
            </a:r>
            <a:r>
              <a:rPr lang="en-US" baseline="0" dirty="0" smtClean="0"/>
              <a:t> and they read before class. </a:t>
            </a:r>
            <a:r>
              <a:rPr lang="en-US" sz="1200" b="0" i="0" kern="1200" dirty="0" smtClean="0">
                <a:solidFill>
                  <a:schemeClr val="tx1"/>
                </a:solidFill>
                <a:effectLst/>
                <a:latin typeface="+mn-lt"/>
                <a:ea typeface="+mn-ea"/>
                <a:cs typeface="+mn-cs"/>
              </a:rPr>
              <a:t>I draw on my experience 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humanize what’s what they’ve learned with stories or exercises from my</a:t>
            </a:r>
            <a:r>
              <a:rPr lang="en-US" sz="1200" b="0" i="0" kern="1200" baseline="0" dirty="0" smtClean="0">
                <a:solidFill>
                  <a:schemeClr val="tx1"/>
                </a:solidFill>
                <a:effectLst/>
                <a:latin typeface="+mn-lt"/>
                <a:ea typeface="+mn-ea"/>
                <a:cs typeface="+mn-cs"/>
              </a:rPr>
              <a:t> career.  Nearly every class students have some activity or small group discussion and some practical tips I’ve learned that make them more effective</a:t>
            </a:r>
            <a:r>
              <a:rPr lang="en-US" sz="1200" b="0" i="0" kern="1200" dirty="0" smtClean="0">
                <a:solidFill>
                  <a:schemeClr val="tx1"/>
                </a:solidFill>
                <a:effectLst/>
                <a:latin typeface="+mn-lt"/>
                <a:ea typeface="+mn-ea"/>
                <a:cs typeface="+mn-cs"/>
              </a:rPr>
              <a:t>:  1) they like when I assign groups because I mix it up each</a:t>
            </a:r>
            <a:r>
              <a:rPr lang="en-US" sz="1200" b="0" i="0" kern="1200" baseline="0" dirty="0" smtClean="0">
                <a:solidFill>
                  <a:schemeClr val="tx1"/>
                </a:solidFill>
                <a:effectLst/>
                <a:latin typeface="+mn-lt"/>
                <a:ea typeface="+mn-ea"/>
                <a:cs typeface="+mn-cs"/>
              </a:rPr>
              <a:t> time – no one wants to be the kid picked last in gym.; 2)  this is the single largest builder of community which creates for a cohesive class experience.  Maslow – we have a need to belonging.  This leads to strong attendance;  3) I can’t overstate the increased levels of social anxiety and mental health issues I see.  So the notion of talking face to face may be terrifying at first.  But small doses over time make a tremendous difference – but you have to mix it up (both the approach, and the people). Variety makes all the difference in the world.  You see confidence surge over time.  We need to give time and space for connection.  To communicate with the incredible diversity we are fortunate to have in our community colleges.  Students from 16-80 from all different walks of life.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But more often than I’d have imagined, students literally need to learn to speak face to face.  How to be confident enough to express an opinion, but humble enough to be open to other perspectives.  Those aren’t just career skills – those are life skills.  So if I can humbly suggest – less me, more we.  Build in time and space for discussion, but mix it up.  By the end of the semester, everyone will know each other – usually by first name – and that makes the notion of class presentations far less terrifying.  </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16</a:t>
            </a:fld>
            <a:endParaRPr lang="en-US"/>
          </a:p>
        </p:txBody>
      </p:sp>
    </p:spTree>
    <p:extLst>
      <p:ext uri="{BB962C8B-B14F-4D97-AF65-F5344CB8AC3E}">
        <p14:creationId xmlns:p14="http://schemas.microsoft.com/office/powerpoint/2010/main" val="473486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 101 - engage your customers</a:t>
            </a:r>
            <a:r>
              <a:rPr lang="en-US" baseline="0" dirty="0" smtClean="0"/>
              <a:t> – the best brands not only engage their customers in online communities, they invite them into design the process.   </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17</a:t>
            </a:fld>
            <a:endParaRPr lang="en-US"/>
          </a:p>
        </p:txBody>
      </p:sp>
    </p:spTree>
    <p:extLst>
      <p:ext uri="{BB962C8B-B14F-4D97-AF65-F5344CB8AC3E}">
        <p14:creationId xmlns:p14="http://schemas.microsoft.com/office/powerpoint/2010/main" val="2132020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They ask for it.  </a:t>
            </a:r>
            <a:r>
              <a:rPr lang="en-US" sz="1200" b="0" i="0" kern="1200" dirty="0" smtClean="0">
                <a:solidFill>
                  <a:schemeClr val="tx1"/>
                </a:solidFill>
                <a:effectLst/>
                <a:latin typeface="+mn-lt"/>
                <a:ea typeface="+mn-ea"/>
                <a:cs typeface="+mn-cs"/>
              </a:rPr>
              <a:t>Create a two-way dialogue with your customer. Get to know their wants and needs and be transparent with your feedback.  </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18</a:t>
            </a:fld>
            <a:endParaRPr lang="en-US"/>
          </a:p>
        </p:txBody>
      </p:sp>
    </p:spTree>
    <p:extLst>
      <p:ext uri="{BB962C8B-B14F-4D97-AF65-F5344CB8AC3E}">
        <p14:creationId xmlns:p14="http://schemas.microsoft.com/office/powerpoint/2010/main" val="55566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Course</a:t>
            </a:r>
            <a:r>
              <a:rPr lang="en-US" baseline="0" dirty="0" smtClean="0"/>
              <a:t> design is for students by students</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19</a:t>
            </a:fld>
            <a:endParaRPr lang="en-US"/>
          </a:p>
        </p:txBody>
      </p:sp>
    </p:spTree>
    <p:extLst>
      <p:ext uri="{BB962C8B-B14F-4D97-AF65-F5344CB8AC3E}">
        <p14:creationId xmlns:p14="http://schemas.microsoft.com/office/powerpoint/2010/main" val="372597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Experiential,</a:t>
            </a:r>
            <a:r>
              <a:rPr lang="en-US" baseline="0" dirty="0" smtClean="0"/>
              <a:t> Practical, Image-Rich, Connected</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2</a:t>
            </a:fld>
            <a:endParaRPr lang="en-US"/>
          </a:p>
        </p:txBody>
      </p:sp>
    </p:spTree>
    <p:extLst>
      <p:ext uri="{BB962C8B-B14F-4D97-AF65-F5344CB8AC3E}">
        <p14:creationId xmlns:p14="http://schemas.microsoft.com/office/powerpoint/2010/main" val="2652225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75%</a:t>
            </a:r>
            <a:r>
              <a:rPr lang="en-US" baseline="0" dirty="0" smtClean="0"/>
              <a:t> + is my target.</a:t>
            </a:r>
          </a:p>
          <a:p>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20</a:t>
            </a:fld>
            <a:endParaRPr lang="en-US"/>
          </a:p>
        </p:txBody>
      </p:sp>
    </p:spTree>
    <p:extLst>
      <p:ext uri="{BB962C8B-B14F-4D97-AF65-F5344CB8AC3E}">
        <p14:creationId xmlns:p14="http://schemas.microsoft.com/office/powerpoint/2010/main" val="364040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r>
              <a:rPr lang="en-US" baseline="0" dirty="0" smtClean="0"/>
              <a:t>out, compare with table groups</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21</a:t>
            </a:fld>
            <a:endParaRPr lang="en-US"/>
          </a:p>
        </p:txBody>
      </p:sp>
    </p:spTree>
    <p:extLst>
      <p:ext uri="{BB962C8B-B14F-4D97-AF65-F5344CB8AC3E}">
        <p14:creationId xmlns:p14="http://schemas.microsoft.com/office/powerpoint/2010/main" val="2077670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r>
              <a:rPr lang="en-US" baseline="0" dirty="0" smtClean="0"/>
              <a:t>out, compare with table groups</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22</a:t>
            </a:fld>
            <a:endParaRPr lang="en-US"/>
          </a:p>
        </p:txBody>
      </p:sp>
    </p:spTree>
    <p:extLst>
      <p:ext uri="{BB962C8B-B14F-4D97-AF65-F5344CB8AC3E}">
        <p14:creationId xmlns:p14="http://schemas.microsoft.com/office/powerpoint/2010/main" val="188755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1C19C-7C7A-4B9E-AD86-1E8EA656246D}" type="slidenum">
              <a:rPr lang="en-US" smtClean="0"/>
              <a:t>3</a:t>
            </a:fld>
            <a:endParaRPr lang="en-US"/>
          </a:p>
        </p:txBody>
      </p:sp>
    </p:spTree>
    <p:extLst>
      <p:ext uri="{BB962C8B-B14F-4D97-AF65-F5344CB8AC3E}">
        <p14:creationId xmlns:p14="http://schemas.microsoft.com/office/powerpoint/2010/main" val="310799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Communication</a:t>
            </a:r>
            <a:r>
              <a:rPr lang="en-US" baseline="0" dirty="0" smtClean="0"/>
              <a:t> skills has topped the list for the last decade. Do you realize we are now in a period of history, where you can have 4 different generations working side by side for the first time in American history (Vets, Baby Boomers, Gen X, and anyone born after 1981 = </a:t>
            </a:r>
            <a:r>
              <a:rPr lang="en-US" baseline="0" dirty="0" err="1" smtClean="0"/>
              <a:t>Millenials</a:t>
            </a:r>
            <a:r>
              <a:rPr lang="en-US" baseline="0" dirty="0" smtClean="0"/>
              <a:t>) </a:t>
            </a:r>
            <a:r>
              <a:rPr lang="en-US" dirty="0"/>
              <a:t>and each generation has distinct attitudes, behaviors, expectations, habits and motivational buttons, all of which feed into communication.</a:t>
            </a:r>
          </a:p>
          <a:p>
            <a:endParaRPr lang="en-US" dirty="0" smtClean="0"/>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341F7E83-3142-44E6-9B57-029D35D6C9A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7721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Massive</a:t>
            </a:r>
            <a:r>
              <a:rPr lang="en-US" baseline="0" dirty="0" smtClean="0"/>
              <a:t> divide between employers and student perception.  According to employers, communication skills are lacking TACT.</a:t>
            </a:r>
          </a:p>
          <a:p>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51C19C-7C7A-4B9E-AD86-1E8EA656246D}" type="slidenum">
              <a:rPr lang="en-US" smtClean="0"/>
              <a:t>5</a:t>
            </a:fld>
            <a:endParaRPr lang="en-US"/>
          </a:p>
        </p:txBody>
      </p:sp>
    </p:spTree>
    <p:extLst>
      <p:ext uri="{BB962C8B-B14F-4D97-AF65-F5344CB8AC3E}">
        <p14:creationId xmlns:p14="http://schemas.microsoft.com/office/powerpoint/2010/main" val="41231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burden to close the career-readiness skills gap falls on everyone.  </a:t>
            </a:r>
            <a:r>
              <a:rPr lang="en-US" dirty="0" smtClean="0"/>
              <a:t>Don’t listen to what people say, watch</a:t>
            </a:r>
            <a:r>
              <a:rPr lang="en-US" baseline="0" dirty="0" smtClean="0"/>
              <a:t> what they do.  We are all models.</a:t>
            </a:r>
          </a:p>
          <a:p>
            <a:endParaRPr lang="en-US" baseline="0" dirty="0" smtClean="0"/>
          </a:p>
          <a:p>
            <a:pPr fontAlgn="base"/>
            <a:r>
              <a:rPr lang="en-US" sz="1200" b="0" i="0" kern="1200" dirty="0" smtClean="0">
                <a:solidFill>
                  <a:schemeClr val="tx1"/>
                </a:solidFill>
                <a:effectLst/>
                <a:latin typeface="+mn-lt"/>
                <a:ea typeface="+mn-ea"/>
                <a:cs typeface="+mn-cs"/>
              </a:rPr>
              <a:t>Brandon Maxwell is a</a:t>
            </a:r>
            <a:r>
              <a:rPr lang="en-US" sz="1200" b="0" i="0" kern="1200" baseline="0" dirty="0" smtClean="0">
                <a:solidFill>
                  <a:schemeClr val="tx1"/>
                </a:solidFill>
                <a:effectLst/>
                <a:latin typeface="+mn-lt"/>
                <a:ea typeface="+mn-ea"/>
                <a:cs typeface="+mn-cs"/>
              </a:rPr>
              <a:t> fashion designer from . . .</a:t>
            </a:r>
            <a:r>
              <a:rPr lang="en-US" sz="1200" b="0" i="0" kern="1200" dirty="0" smtClean="0">
                <a:solidFill>
                  <a:schemeClr val="tx1"/>
                </a:solidFill>
                <a:effectLst/>
                <a:latin typeface="+mn-lt"/>
                <a:ea typeface="+mn-ea"/>
                <a:cs typeface="+mn-cs"/>
              </a:rPr>
              <a:t> East Texas.  He’s dressed Lady Gaga and Meghan </a:t>
            </a:r>
            <a:r>
              <a:rPr lang="en-US" sz="1200" b="0" i="0" kern="1200" dirty="0" err="1" smtClean="0">
                <a:solidFill>
                  <a:schemeClr val="tx1"/>
                </a:solidFill>
                <a:effectLst/>
                <a:latin typeface="+mn-lt"/>
                <a:ea typeface="+mn-ea"/>
                <a:cs typeface="+mn-cs"/>
              </a:rPr>
              <a:t>Markle</a:t>
            </a:r>
            <a:r>
              <a:rPr lang="en-US" sz="1200" b="0" i="0" kern="1200" dirty="0" smtClean="0">
                <a:solidFill>
                  <a:schemeClr val="tx1"/>
                </a:solidFill>
                <a:effectLst/>
                <a:latin typeface="+mn-lt"/>
                <a:ea typeface="+mn-ea"/>
                <a:cs typeface="+mn-cs"/>
              </a:rPr>
              <a:t>.  "I grew up in East Texas, eating fried foods and going to Wal-Mart, so I'm in a world that I sometimes feel very uncomfortable in. I don't think I fit into fashion and don't think I ever will.“  If you were like me, you</a:t>
            </a:r>
            <a:r>
              <a:rPr lang="en-US" sz="1200" b="0" i="0" kern="1200" baseline="0" dirty="0" smtClean="0">
                <a:solidFill>
                  <a:schemeClr val="tx1"/>
                </a:solidFill>
                <a:effectLst/>
                <a:latin typeface="+mn-lt"/>
                <a:ea typeface="+mn-ea"/>
                <a:cs typeface="+mn-cs"/>
              </a:rPr>
              <a:t> relate to this quote because being the first in my family to attend college, I remember that same feeling of feeling out of place.  USC.  College taught me how to interact professionally – how to assert myself when I needed, how to listen deeply, it opened my eyes and helped me to think bigger, but it also taught me that all of this came down to communication.</a:t>
            </a:r>
          </a:p>
          <a:p>
            <a:pPr fontAlgn="base"/>
            <a:endParaRPr lang="en-US" sz="1200" b="0" i="0" kern="1200" baseline="0" dirty="0" smtClean="0">
              <a:solidFill>
                <a:schemeClr val="tx1"/>
              </a:solidFill>
              <a:effectLst/>
              <a:latin typeface="+mn-lt"/>
              <a:ea typeface="+mn-ea"/>
              <a:cs typeface="+mn-cs"/>
            </a:endParaRPr>
          </a:p>
          <a:p>
            <a:pPr fontAlgn="base"/>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6</a:t>
            </a:fld>
            <a:endParaRPr lang="en-US"/>
          </a:p>
        </p:txBody>
      </p:sp>
    </p:spTree>
    <p:extLst>
      <p:ext uri="{BB962C8B-B14F-4D97-AF65-F5344CB8AC3E}">
        <p14:creationId xmlns:p14="http://schemas.microsoft.com/office/powerpoint/2010/main" val="12508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101:  We </a:t>
            </a:r>
            <a:r>
              <a:rPr lang="en-US" baseline="0" dirty="0" smtClean="0"/>
              <a:t>see things from our unique perspective based on our life experiences.  Different filters.  What I hope to bring to the table is a vantage point of not just an educator, but having </a:t>
            </a:r>
            <a:r>
              <a:rPr lang="en-US" dirty="0" smtClean="0"/>
              <a:t>worked for non-profits with 8 people, I’ve been a multi-unit</a:t>
            </a:r>
            <a:r>
              <a:rPr lang="en-US" baseline="0" dirty="0" smtClean="0"/>
              <a:t> franchise owner, I’ve worked a variety of health care organizations, and I’ve worked for two global, Fortune 500 airlines.  1) </a:t>
            </a:r>
            <a:r>
              <a:rPr lang="en-US" b="1" baseline="0" dirty="0" smtClean="0"/>
              <a:t>That means I’ve spent my entire career in service businesses, and 2) specifically businesses where people often feel vulnerable – healthcare, flying 30,000 feet in the air, stepping foot in a college classroom, and eating ice cream in public. Trust is critical. </a:t>
            </a:r>
          </a:p>
          <a:p>
            <a:endParaRPr lang="en-US" baseline="0" dirty="0" smtClean="0"/>
          </a:p>
          <a:p>
            <a:r>
              <a:rPr lang="en-US" baseline="0" dirty="0" smtClean="0"/>
              <a:t>My professional experiences with businesses all around the globe in various industries has taught me two things:</a:t>
            </a:r>
          </a:p>
          <a:p>
            <a:endParaRPr lang="en-US" baseline="0" dirty="0" smtClean="0"/>
          </a:p>
          <a:p>
            <a:pPr marL="0" indent="0">
              <a:buNone/>
            </a:pPr>
            <a:r>
              <a:rPr lang="en-US" b="1" baseline="0" dirty="0" smtClean="0"/>
              <a:t>Customer-centric.  </a:t>
            </a:r>
            <a:r>
              <a:rPr lang="en-US" baseline="0" dirty="0" smtClean="0"/>
              <a:t>People don’t care how much you know until they know how much you care.  When I look at my class – which draw from all majors – I don’t see students, I see customers.  Customers who are paying good $ for us to expand their minds, teach them skills to be more marketable, and help them grow.   They can do it on their own – anything you can want to learn is on the internet.  But they show up or sign on for guidance, experience, coaching, and connection, often with great sacrifice or challenges.  </a:t>
            </a:r>
          </a:p>
          <a:p>
            <a:pPr marL="228600" indent="-228600">
              <a:buAutoNum type="arabicParenR"/>
            </a:pPr>
            <a:endParaRPr lang="en-US" baseline="0" dirty="0" smtClean="0"/>
          </a:p>
          <a:p>
            <a:pPr marL="0" indent="0">
              <a:buNone/>
            </a:pPr>
            <a:r>
              <a:rPr lang="en-US" baseline="0" dirty="0" smtClean="0"/>
              <a:t>If they have a good experience, they will show up for another class, and another semester, and tell a friend or two.  In short, by satisfying our customers (meaning ensuring that we achieve our learning outcomes, but also make it a positive experience), we create a positive feedback loop to keep motivation on high.</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7</a:t>
            </a:fld>
            <a:endParaRPr lang="en-US"/>
          </a:p>
        </p:txBody>
      </p:sp>
    </p:spTree>
    <p:extLst>
      <p:ext uri="{BB962C8B-B14F-4D97-AF65-F5344CB8AC3E}">
        <p14:creationId xmlns:p14="http://schemas.microsoft.com/office/powerpoint/2010/main" val="172929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2) change is constant </a:t>
            </a:r>
            <a:r>
              <a:rPr lang="en-US" baseline="0" dirty="0" smtClean="0"/>
              <a:t>(legal, economic, technological, demographic, competitive landscape, social preferences).  As individuals, as businesses, and as academic institutions, we have to continuously evolve and adapt.  Those who do not, get left behind.  Customers go elsewhere – and there is no shortage of choices for education.</a:t>
            </a:r>
          </a:p>
          <a:p>
            <a:endParaRPr lang="en-US" baseline="0" dirty="0" smtClean="0"/>
          </a:p>
          <a:p>
            <a:r>
              <a:rPr lang="en-US" baseline="0" dirty="0" smtClean="0"/>
              <a:t>Ex/ 5 years ago I didn’t use </a:t>
            </a:r>
            <a:r>
              <a:rPr lang="en-US" baseline="0" dirty="0" err="1" smtClean="0"/>
              <a:t>emojis</a:t>
            </a:r>
            <a:r>
              <a:rPr lang="en-US" baseline="0" dirty="0" smtClean="0"/>
              <a:t>.  I never use them in my personal life.  But it matters to my customer so it matters to me.   The more relatable you are, the more relevant you’ll be.</a:t>
            </a:r>
          </a:p>
          <a:p>
            <a:endParaRPr lang="en-US" baseline="0" dirty="0" smtClean="0"/>
          </a:p>
        </p:txBody>
      </p:sp>
      <p:sp>
        <p:nvSpPr>
          <p:cNvPr id="4" name="Slide Number Placeholder 3"/>
          <p:cNvSpPr>
            <a:spLocks noGrp="1"/>
          </p:cNvSpPr>
          <p:nvPr>
            <p:ph type="sldNum" sz="quarter" idx="10"/>
          </p:nvPr>
        </p:nvSpPr>
        <p:spPr/>
        <p:txBody>
          <a:bodyPr/>
          <a:lstStyle/>
          <a:p>
            <a:fld id="{7951C19C-7C7A-4B9E-AD86-1E8EA656246D}" type="slidenum">
              <a:rPr lang="en-US" smtClean="0"/>
              <a:t>8</a:t>
            </a:fld>
            <a:endParaRPr lang="en-US"/>
          </a:p>
        </p:txBody>
      </p:sp>
    </p:spTree>
    <p:extLst>
      <p:ext uri="{BB962C8B-B14F-4D97-AF65-F5344CB8AC3E}">
        <p14:creationId xmlns:p14="http://schemas.microsoft.com/office/powerpoint/2010/main" val="3538666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a:t>
            </a:r>
            <a:r>
              <a:rPr lang="en-US" baseline="0" dirty="0" smtClean="0"/>
              <a:t> you give your hard earned $ to a business that didn’t show care toward you, greet you, respond to you?  Unlikely.</a:t>
            </a:r>
          </a:p>
          <a:p>
            <a:r>
              <a:rPr lang="en-US" baseline="0" dirty="0" smtClean="0"/>
              <a:t>If you wanted them to feel welcomed, be welcoming.  I use a handshake on the first day to establish a low power distance.</a:t>
            </a:r>
          </a:p>
          <a:p>
            <a:r>
              <a:rPr lang="en-US" sz="1200" b="0" i="0" kern="1200" dirty="0" smtClean="0">
                <a:solidFill>
                  <a:schemeClr val="tx1"/>
                </a:solidFill>
                <a:effectLst/>
                <a:latin typeface="+mn-lt"/>
                <a:ea typeface="+mn-ea"/>
                <a:cs typeface="+mn-cs"/>
              </a:rPr>
              <a:t>55% of communication is body language, 38% is the tone of voice, and 7% is the actual words spoken.</a:t>
            </a:r>
            <a:endParaRPr lang="en-US" dirty="0"/>
          </a:p>
        </p:txBody>
      </p:sp>
      <p:sp>
        <p:nvSpPr>
          <p:cNvPr id="4" name="Slide Number Placeholder 3"/>
          <p:cNvSpPr>
            <a:spLocks noGrp="1"/>
          </p:cNvSpPr>
          <p:nvPr>
            <p:ph type="sldNum" sz="quarter" idx="10"/>
          </p:nvPr>
        </p:nvSpPr>
        <p:spPr/>
        <p:txBody>
          <a:bodyPr/>
          <a:lstStyle/>
          <a:p>
            <a:fld id="{7951C19C-7C7A-4B9E-AD86-1E8EA656246D}" type="slidenum">
              <a:rPr lang="en-US" smtClean="0"/>
              <a:t>9</a:t>
            </a:fld>
            <a:endParaRPr lang="en-US"/>
          </a:p>
        </p:txBody>
      </p:sp>
    </p:spTree>
    <p:extLst>
      <p:ext uri="{BB962C8B-B14F-4D97-AF65-F5344CB8AC3E}">
        <p14:creationId xmlns:p14="http://schemas.microsoft.com/office/powerpoint/2010/main" val="71953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861F96-2E66-4C5B-92C8-1D55277A63D6}"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152997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61F96-2E66-4C5B-92C8-1D55277A63D6}"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11636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61F96-2E66-4C5B-92C8-1D55277A63D6}"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210028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E866D4-5CE9-4B69-AA7A-8D6D7DCDE7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1B551-79C6-4327-BD62-E326259073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6839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838202" y="6356352"/>
            <a:ext cx="2743199" cy="365125"/>
          </a:xfrm>
          <a:prstGeom prst="rect">
            <a:avLst/>
          </a:prstGeom>
          <a:noFill/>
          <a:ln>
            <a:noFill/>
          </a:ln>
        </p:spPr>
        <p:txBody>
          <a:bodyPr lIns="91425" tIns="91425" rIns="91425" bIns="91425" anchor="ctr" anchorCtr="0"/>
          <a:lstStyle>
            <a:lvl1pPr marL="0" marR="0" lvl="0" indent="0" algn="l"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a:solidFill>
                <a:srgbClr val="000000"/>
              </a:solidFill>
            </a:endParaRPr>
          </a:p>
        </p:txBody>
      </p:sp>
      <p:sp>
        <p:nvSpPr>
          <p:cNvPr id="23" name="Shape 23"/>
          <p:cNvSpPr txBox="1">
            <a:spLocks noGrp="1"/>
          </p:cNvSpPr>
          <p:nvPr>
            <p:ph type="ftr" idx="11"/>
          </p:nvPr>
        </p:nvSpPr>
        <p:spPr>
          <a:xfrm>
            <a:off x="4038600" y="6356352"/>
            <a:ext cx="4114800" cy="365125"/>
          </a:xfrm>
          <a:prstGeom prst="rect">
            <a:avLst/>
          </a:prstGeom>
          <a:noFill/>
          <a:ln>
            <a:noFill/>
          </a:ln>
        </p:spPr>
        <p:txBody>
          <a:bodyPr lIns="91425" tIns="91425" rIns="91425" bIns="91425" anchor="ctr" anchorCtr="0"/>
          <a:lstStyle>
            <a:lvl1pPr marL="0" marR="0" lvl="0" indent="0" algn="ctr"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a:solidFill>
                <a:srgbClr val="000000"/>
              </a:solidFill>
            </a:endParaRPr>
          </a:p>
        </p:txBody>
      </p:sp>
      <p:sp>
        <p:nvSpPr>
          <p:cNvPr id="24" name="Shape 24"/>
          <p:cNvSpPr txBox="1">
            <a:spLocks noGrp="1"/>
          </p:cNvSpPr>
          <p:nvPr>
            <p:ph type="sldNum" idx="12"/>
          </p:nvPr>
        </p:nvSpPr>
        <p:spPr>
          <a:xfrm>
            <a:off x="8610602" y="6356352"/>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07659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838202" y="6356352"/>
            <a:ext cx="2743199" cy="365125"/>
          </a:xfrm>
          <a:prstGeom prst="rect">
            <a:avLst/>
          </a:prstGeom>
          <a:noFill/>
          <a:ln>
            <a:noFill/>
          </a:ln>
        </p:spPr>
        <p:txBody>
          <a:bodyPr lIns="91425" tIns="91425" rIns="91425" bIns="91425" anchor="ctr" anchorCtr="0"/>
          <a:lstStyle>
            <a:lvl1pPr marL="0" marR="0" lvl="0" indent="0" algn="l"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a:solidFill>
                <a:srgbClr val="000000"/>
              </a:solidFill>
            </a:endParaRPr>
          </a:p>
        </p:txBody>
      </p:sp>
      <p:sp>
        <p:nvSpPr>
          <p:cNvPr id="23" name="Shape 23"/>
          <p:cNvSpPr txBox="1">
            <a:spLocks noGrp="1"/>
          </p:cNvSpPr>
          <p:nvPr>
            <p:ph type="ftr" idx="11"/>
          </p:nvPr>
        </p:nvSpPr>
        <p:spPr>
          <a:xfrm>
            <a:off x="4038600" y="6356352"/>
            <a:ext cx="4114800" cy="365125"/>
          </a:xfrm>
          <a:prstGeom prst="rect">
            <a:avLst/>
          </a:prstGeom>
          <a:noFill/>
          <a:ln>
            <a:noFill/>
          </a:ln>
        </p:spPr>
        <p:txBody>
          <a:bodyPr lIns="91425" tIns="91425" rIns="91425" bIns="91425" anchor="ctr" anchorCtr="0"/>
          <a:lstStyle>
            <a:lvl1pPr marL="0" marR="0" lvl="0" indent="0" algn="ctr"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a:solidFill>
                <a:srgbClr val="000000"/>
              </a:solidFill>
            </a:endParaRPr>
          </a:p>
        </p:txBody>
      </p:sp>
      <p:sp>
        <p:nvSpPr>
          <p:cNvPr id="24" name="Shape 24"/>
          <p:cNvSpPr txBox="1">
            <a:spLocks noGrp="1"/>
          </p:cNvSpPr>
          <p:nvPr>
            <p:ph type="sldNum" idx="12"/>
          </p:nvPr>
        </p:nvSpPr>
        <p:spPr>
          <a:xfrm>
            <a:off x="8610602" y="6356352"/>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585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61F96-2E66-4C5B-92C8-1D55277A63D6}"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116904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861F96-2E66-4C5B-92C8-1D55277A63D6}"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79154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861F96-2E66-4C5B-92C8-1D55277A63D6}"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2193815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861F96-2E66-4C5B-92C8-1D55277A63D6}"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338582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61F96-2E66-4C5B-92C8-1D55277A63D6}"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1793539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61F96-2E66-4C5B-92C8-1D55277A63D6}"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314614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861F96-2E66-4C5B-92C8-1D55277A63D6}"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314359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861F96-2E66-4C5B-92C8-1D55277A63D6}"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B87BD-7CE1-499D-A42F-B5BE8D4C85C5}" type="slidenum">
              <a:rPr lang="en-US" smtClean="0"/>
              <a:t>‹#›</a:t>
            </a:fld>
            <a:endParaRPr lang="en-US"/>
          </a:p>
        </p:txBody>
      </p:sp>
    </p:spTree>
    <p:extLst>
      <p:ext uri="{BB962C8B-B14F-4D97-AF65-F5344CB8AC3E}">
        <p14:creationId xmlns:p14="http://schemas.microsoft.com/office/powerpoint/2010/main" val="2572834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61F96-2E66-4C5B-92C8-1D55277A63D6}" type="datetimeFigureOut">
              <a:rPr lang="en-US" smtClean="0"/>
              <a:t>5/6/2019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B87BD-7CE1-499D-A42F-B5BE8D4C85C5}" type="slidenum">
              <a:rPr lang="en-US" smtClean="0"/>
              <a:t>‹#›</a:t>
            </a:fld>
            <a:endParaRPr lang="en-US"/>
          </a:p>
        </p:txBody>
      </p:sp>
    </p:spTree>
    <p:extLst>
      <p:ext uri="{BB962C8B-B14F-4D97-AF65-F5344CB8AC3E}">
        <p14:creationId xmlns:p14="http://schemas.microsoft.com/office/powerpoint/2010/main" val="141245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866D4-5CE9-4B69-AA7A-8D6D7DCDE7A1}" type="datetimeFigureOut">
              <a:rPr lang="en-US" smtClean="0">
                <a:solidFill>
                  <a:prstClr val="black">
                    <a:tint val="75000"/>
                  </a:prstClr>
                </a:solidFill>
              </a:rPr>
              <a:pPr/>
              <a:t>5/6/2019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1B551-79C6-4327-BD62-E326259073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52035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2"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838202"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Font typeface="Arial"/>
              <a:buChar char="•"/>
              <a:defRPr/>
            </a:lvl1pPr>
            <a:lvl2pPr marL="685800" marR="0" lvl="1" indent="-76200" algn="l" rtl="0">
              <a:lnSpc>
                <a:spcPct val="90000"/>
              </a:lnSpc>
              <a:spcBef>
                <a:spcPts val="500"/>
              </a:spcBef>
              <a:buClr>
                <a:schemeClr val="dk1"/>
              </a:buClr>
              <a:buFont typeface="Arial"/>
              <a:buChar char="•"/>
              <a:defRPr/>
            </a:lvl2pPr>
            <a:lvl3pPr marL="1143000" marR="0" lvl="2" indent="-101600" algn="l" rtl="0">
              <a:lnSpc>
                <a:spcPct val="90000"/>
              </a:lnSpc>
              <a:spcBef>
                <a:spcPts val="500"/>
              </a:spcBef>
              <a:buClr>
                <a:schemeClr val="dk1"/>
              </a:buClr>
              <a:buFont typeface="Arial"/>
              <a:buChar char="•"/>
              <a:defRPr/>
            </a:lvl3pPr>
            <a:lvl4pPr marL="1600200" marR="0" lvl="3" indent="-114300" algn="l" rtl="0">
              <a:lnSpc>
                <a:spcPct val="90000"/>
              </a:lnSpc>
              <a:spcBef>
                <a:spcPts val="500"/>
              </a:spcBef>
              <a:buClr>
                <a:schemeClr val="dk1"/>
              </a:buClr>
              <a:buFont typeface="Arial"/>
              <a:buChar char="•"/>
              <a:defRPr/>
            </a:lvl4pPr>
            <a:lvl5pPr marL="2057400" marR="0" lvl="4" indent="-114300" algn="l" rtl="0">
              <a:lnSpc>
                <a:spcPct val="90000"/>
              </a:lnSpc>
              <a:spcBef>
                <a:spcPts val="500"/>
              </a:spcBef>
              <a:buClr>
                <a:schemeClr val="dk1"/>
              </a:buClr>
              <a:buFont typeface="Arial"/>
              <a:buChar char="•"/>
              <a:defRPr/>
            </a:lvl5pPr>
            <a:lvl6pPr marL="2514600" marR="0" lvl="5" indent="-114300" algn="l" rtl="0">
              <a:lnSpc>
                <a:spcPct val="90000"/>
              </a:lnSpc>
              <a:spcBef>
                <a:spcPts val="500"/>
              </a:spcBef>
              <a:buClr>
                <a:schemeClr val="dk1"/>
              </a:buClr>
              <a:buFont typeface="Arial"/>
              <a:buChar char="•"/>
              <a:defRPr/>
            </a:lvl6pPr>
            <a:lvl7pPr marL="2971800" marR="0" lvl="6" indent="-114300" algn="l" rtl="0">
              <a:lnSpc>
                <a:spcPct val="90000"/>
              </a:lnSpc>
              <a:spcBef>
                <a:spcPts val="500"/>
              </a:spcBef>
              <a:buClr>
                <a:schemeClr val="dk1"/>
              </a:buClr>
              <a:buFont typeface="Arial"/>
              <a:buChar char="•"/>
              <a:defRPr/>
            </a:lvl7pPr>
            <a:lvl8pPr marL="3429000" marR="0" lvl="7" indent="-114300" algn="l" rtl="0">
              <a:lnSpc>
                <a:spcPct val="90000"/>
              </a:lnSpc>
              <a:spcBef>
                <a:spcPts val="500"/>
              </a:spcBef>
              <a:buClr>
                <a:schemeClr val="dk1"/>
              </a:buClr>
              <a:buFont typeface="Arial"/>
              <a:buChar char="•"/>
              <a:defRPr/>
            </a:lvl8pPr>
            <a:lvl9pPr marL="3886200" marR="0" lvl="8" indent="-114300" algn="l" rtl="0">
              <a:lnSpc>
                <a:spcPct val="90000"/>
              </a:lnSpc>
              <a:spcBef>
                <a:spcPts val="500"/>
              </a:spcBef>
              <a:buClr>
                <a:schemeClr val="dk1"/>
              </a:buClr>
              <a:buFont typeface="Arial"/>
              <a:buChar char="•"/>
              <a:defRPr/>
            </a:lvl9pPr>
          </a:lstStyle>
          <a:p>
            <a:endParaRPr/>
          </a:p>
        </p:txBody>
      </p:sp>
      <p:sp>
        <p:nvSpPr>
          <p:cNvPr id="12" name="Shape 12"/>
          <p:cNvSpPr txBox="1">
            <a:spLocks noGrp="1"/>
          </p:cNvSpPr>
          <p:nvPr>
            <p:ph type="dt" idx="10"/>
          </p:nvPr>
        </p:nvSpPr>
        <p:spPr>
          <a:xfrm>
            <a:off x="838202" y="6356352"/>
            <a:ext cx="2743199" cy="365125"/>
          </a:xfrm>
          <a:prstGeom prst="rect">
            <a:avLst/>
          </a:prstGeom>
          <a:noFill/>
          <a:ln>
            <a:noFill/>
          </a:ln>
        </p:spPr>
        <p:txBody>
          <a:bodyPr lIns="91425" tIns="91425" rIns="91425" bIns="91425" anchor="ctr" anchorCtr="0"/>
          <a:lstStyle>
            <a:lvl1pPr marL="0" marR="0" lvl="0" indent="0" algn="l"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lang="en-US" sz="1050" kern="0">
              <a:solidFill>
                <a:srgbClr val="000000"/>
              </a:solidFill>
              <a:cs typeface="Arial"/>
              <a:sym typeface="Arial"/>
            </a:endParaRPr>
          </a:p>
        </p:txBody>
      </p:sp>
      <p:sp>
        <p:nvSpPr>
          <p:cNvPr id="13" name="Shape 13"/>
          <p:cNvSpPr txBox="1">
            <a:spLocks noGrp="1"/>
          </p:cNvSpPr>
          <p:nvPr>
            <p:ph type="ftr" idx="11"/>
          </p:nvPr>
        </p:nvSpPr>
        <p:spPr>
          <a:xfrm>
            <a:off x="4038600" y="6356352"/>
            <a:ext cx="4114800" cy="365125"/>
          </a:xfrm>
          <a:prstGeom prst="rect">
            <a:avLst/>
          </a:prstGeom>
          <a:noFill/>
          <a:ln>
            <a:noFill/>
          </a:ln>
        </p:spPr>
        <p:txBody>
          <a:bodyPr lIns="91425" tIns="91425" rIns="91425" bIns="91425" anchor="ctr" anchorCtr="0"/>
          <a:lstStyle>
            <a:lvl1pPr marL="0" marR="0" lvl="0" indent="0" algn="ctr"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lang="en-US" sz="1050" kern="0">
              <a:solidFill>
                <a:srgbClr val="000000"/>
              </a:solidFill>
              <a:cs typeface="Arial"/>
              <a:sym typeface="Arial"/>
            </a:endParaRPr>
          </a:p>
        </p:txBody>
      </p:sp>
      <p:sp>
        <p:nvSpPr>
          <p:cNvPr id="14" name="Shape 14"/>
          <p:cNvSpPr txBox="1">
            <a:spLocks noGrp="1"/>
          </p:cNvSpPr>
          <p:nvPr>
            <p:ph type="sldNum" idx="12"/>
          </p:nvPr>
        </p:nvSpPr>
        <p:spPr>
          <a:xfrm>
            <a:off x="8610602" y="6356352"/>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kern="0">
                <a:solidFill>
                  <a:srgbClr val="888888"/>
                </a:solidFill>
                <a:latin typeface="Calibri"/>
                <a:ea typeface="Calibri"/>
                <a:cs typeface="Calibri"/>
                <a:sym typeface="Calibri"/>
              </a:rPr>
              <a:pPr algn="r">
                <a:buSzPct val="25000"/>
              </a:pPr>
              <a:t>‹#›</a:t>
            </a:fld>
            <a:endParaRPr lang="en-US"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02010157"/>
      </p:ext>
    </p:extLst>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2"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838202"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Font typeface="Arial"/>
              <a:buChar char="•"/>
              <a:defRPr/>
            </a:lvl1pPr>
            <a:lvl2pPr marL="685800" marR="0" lvl="1" indent="-76200" algn="l" rtl="0">
              <a:lnSpc>
                <a:spcPct val="90000"/>
              </a:lnSpc>
              <a:spcBef>
                <a:spcPts val="500"/>
              </a:spcBef>
              <a:buClr>
                <a:schemeClr val="dk1"/>
              </a:buClr>
              <a:buFont typeface="Arial"/>
              <a:buChar char="•"/>
              <a:defRPr/>
            </a:lvl2pPr>
            <a:lvl3pPr marL="1143000" marR="0" lvl="2" indent="-101600" algn="l" rtl="0">
              <a:lnSpc>
                <a:spcPct val="90000"/>
              </a:lnSpc>
              <a:spcBef>
                <a:spcPts val="500"/>
              </a:spcBef>
              <a:buClr>
                <a:schemeClr val="dk1"/>
              </a:buClr>
              <a:buFont typeface="Arial"/>
              <a:buChar char="•"/>
              <a:defRPr/>
            </a:lvl3pPr>
            <a:lvl4pPr marL="1600200" marR="0" lvl="3" indent="-114300" algn="l" rtl="0">
              <a:lnSpc>
                <a:spcPct val="90000"/>
              </a:lnSpc>
              <a:spcBef>
                <a:spcPts val="500"/>
              </a:spcBef>
              <a:buClr>
                <a:schemeClr val="dk1"/>
              </a:buClr>
              <a:buFont typeface="Arial"/>
              <a:buChar char="•"/>
              <a:defRPr/>
            </a:lvl4pPr>
            <a:lvl5pPr marL="2057400" marR="0" lvl="4" indent="-114300" algn="l" rtl="0">
              <a:lnSpc>
                <a:spcPct val="90000"/>
              </a:lnSpc>
              <a:spcBef>
                <a:spcPts val="500"/>
              </a:spcBef>
              <a:buClr>
                <a:schemeClr val="dk1"/>
              </a:buClr>
              <a:buFont typeface="Arial"/>
              <a:buChar char="•"/>
              <a:defRPr/>
            </a:lvl5pPr>
            <a:lvl6pPr marL="2514600" marR="0" lvl="5" indent="-114300" algn="l" rtl="0">
              <a:lnSpc>
                <a:spcPct val="90000"/>
              </a:lnSpc>
              <a:spcBef>
                <a:spcPts val="500"/>
              </a:spcBef>
              <a:buClr>
                <a:schemeClr val="dk1"/>
              </a:buClr>
              <a:buFont typeface="Arial"/>
              <a:buChar char="•"/>
              <a:defRPr/>
            </a:lvl6pPr>
            <a:lvl7pPr marL="2971800" marR="0" lvl="6" indent="-114300" algn="l" rtl="0">
              <a:lnSpc>
                <a:spcPct val="90000"/>
              </a:lnSpc>
              <a:spcBef>
                <a:spcPts val="500"/>
              </a:spcBef>
              <a:buClr>
                <a:schemeClr val="dk1"/>
              </a:buClr>
              <a:buFont typeface="Arial"/>
              <a:buChar char="•"/>
              <a:defRPr/>
            </a:lvl7pPr>
            <a:lvl8pPr marL="3429000" marR="0" lvl="7" indent="-114300" algn="l" rtl="0">
              <a:lnSpc>
                <a:spcPct val="90000"/>
              </a:lnSpc>
              <a:spcBef>
                <a:spcPts val="500"/>
              </a:spcBef>
              <a:buClr>
                <a:schemeClr val="dk1"/>
              </a:buClr>
              <a:buFont typeface="Arial"/>
              <a:buChar char="•"/>
              <a:defRPr/>
            </a:lvl8pPr>
            <a:lvl9pPr marL="3886200" marR="0" lvl="8" indent="-114300" algn="l" rtl="0">
              <a:lnSpc>
                <a:spcPct val="90000"/>
              </a:lnSpc>
              <a:spcBef>
                <a:spcPts val="500"/>
              </a:spcBef>
              <a:buClr>
                <a:schemeClr val="dk1"/>
              </a:buClr>
              <a:buFont typeface="Arial"/>
              <a:buChar char="•"/>
              <a:defRPr/>
            </a:lvl9pPr>
          </a:lstStyle>
          <a:p>
            <a:endParaRPr/>
          </a:p>
        </p:txBody>
      </p:sp>
      <p:sp>
        <p:nvSpPr>
          <p:cNvPr id="12" name="Shape 12"/>
          <p:cNvSpPr txBox="1">
            <a:spLocks noGrp="1"/>
          </p:cNvSpPr>
          <p:nvPr>
            <p:ph type="dt" idx="10"/>
          </p:nvPr>
        </p:nvSpPr>
        <p:spPr>
          <a:xfrm>
            <a:off x="838202" y="6356352"/>
            <a:ext cx="2743199" cy="365125"/>
          </a:xfrm>
          <a:prstGeom prst="rect">
            <a:avLst/>
          </a:prstGeom>
          <a:noFill/>
          <a:ln>
            <a:noFill/>
          </a:ln>
        </p:spPr>
        <p:txBody>
          <a:bodyPr lIns="91425" tIns="91425" rIns="91425" bIns="91425" anchor="ctr" anchorCtr="0"/>
          <a:lstStyle>
            <a:lvl1pPr marL="0" marR="0" lvl="0" indent="0" algn="l"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lang="en-US" sz="1050" kern="0">
              <a:solidFill>
                <a:srgbClr val="000000"/>
              </a:solidFill>
              <a:cs typeface="Arial"/>
              <a:sym typeface="Arial"/>
            </a:endParaRPr>
          </a:p>
        </p:txBody>
      </p:sp>
      <p:sp>
        <p:nvSpPr>
          <p:cNvPr id="13" name="Shape 13"/>
          <p:cNvSpPr txBox="1">
            <a:spLocks noGrp="1"/>
          </p:cNvSpPr>
          <p:nvPr>
            <p:ph type="ftr" idx="11"/>
          </p:nvPr>
        </p:nvSpPr>
        <p:spPr>
          <a:xfrm>
            <a:off x="4038600" y="6356352"/>
            <a:ext cx="4114800" cy="365125"/>
          </a:xfrm>
          <a:prstGeom prst="rect">
            <a:avLst/>
          </a:prstGeom>
          <a:noFill/>
          <a:ln>
            <a:noFill/>
          </a:ln>
        </p:spPr>
        <p:txBody>
          <a:bodyPr lIns="91425" tIns="91425" rIns="91425" bIns="91425" anchor="ctr" anchorCtr="0"/>
          <a:lstStyle>
            <a:lvl1pPr marL="0" marR="0" lvl="0" indent="0" algn="ctr" rtl="0">
              <a:spcBef>
                <a:spcPts val="0"/>
              </a:spcBef>
              <a:defRPr/>
            </a:lvl1pPr>
            <a:lvl2pPr marL="342900" marR="0" lvl="1" indent="0" algn="l" rtl="0">
              <a:spcBef>
                <a:spcPts val="0"/>
              </a:spcBef>
              <a:defRPr/>
            </a:lvl2pPr>
            <a:lvl3pPr marL="685800" marR="0" lvl="2" indent="0" algn="l" rtl="0">
              <a:spcBef>
                <a:spcPts val="0"/>
              </a:spcBef>
              <a:defRPr/>
            </a:lvl3pPr>
            <a:lvl4pPr marL="1028700" marR="0" lvl="3" indent="0" algn="l" rtl="0">
              <a:spcBef>
                <a:spcPts val="0"/>
              </a:spcBef>
              <a:defRPr/>
            </a:lvl4pPr>
            <a:lvl5pPr marL="1371600" marR="0" lvl="4" indent="0" algn="l" rtl="0">
              <a:spcBef>
                <a:spcPts val="0"/>
              </a:spcBef>
              <a:defRPr/>
            </a:lvl5pPr>
            <a:lvl6pPr marL="1714500" marR="0" lvl="5" indent="0" algn="l" rtl="0">
              <a:spcBef>
                <a:spcPts val="0"/>
              </a:spcBef>
              <a:defRPr/>
            </a:lvl6pPr>
            <a:lvl7pPr marL="2057400" marR="0" lvl="6" indent="0" algn="l" rtl="0">
              <a:spcBef>
                <a:spcPts val="0"/>
              </a:spcBef>
              <a:defRPr/>
            </a:lvl7pPr>
            <a:lvl8pPr marL="2400300" marR="0" lvl="7" indent="0" algn="l" rtl="0">
              <a:spcBef>
                <a:spcPts val="0"/>
              </a:spcBef>
              <a:defRPr/>
            </a:lvl8pPr>
            <a:lvl9pPr marL="2743200" marR="0" lvl="8" indent="0" algn="l" rtl="0">
              <a:spcBef>
                <a:spcPts val="0"/>
              </a:spcBef>
              <a:defRPr/>
            </a:lvl9pPr>
          </a:lstStyle>
          <a:p>
            <a:endParaRPr lang="en-US" sz="1050" kern="0">
              <a:solidFill>
                <a:srgbClr val="000000"/>
              </a:solidFill>
              <a:cs typeface="Arial"/>
              <a:sym typeface="Arial"/>
            </a:endParaRPr>
          </a:p>
        </p:txBody>
      </p:sp>
      <p:sp>
        <p:nvSpPr>
          <p:cNvPr id="14" name="Shape 14"/>
          <p:cNvSpPr txBox="1">
            <a:spLocks noGrp="1"/>
          </p:cNvSpPr>
          <p:nvPr>
            <p:ph type="sldNum" idx="12"/>
          </p:nvPr>
        </p:nvSpPr>
        <p:spPr>
          <a:xfrm>
            <a:off x="8610602" y="6356352"/>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kern="0">
                <a:solidFill>
                  <a:srgbClr val="888888"/>
                </a:solidFill>
                <a:latin typeface="Calibri"/>
                <a:ea typeface="Calibri"/>
                <a:cs typeface="Calibri"/>
                <a:sym typeface="Calibri"/>
              </a:rPr>
              <a:pPr algn="r">
                <a:buSzPct val="25000"/>
              </a:pPr>
              <a:t>‹#›</a:t>
            </a:fld>
            <a:endParaRPr lang="en-US"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45250053"/>
      </p:ext>
    </p:extLst>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09445" y="5376678"/>
            <a:ext cx="11764536" cy="815778"/>
          </a:xfr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MODELING EFFECTIVE COMMUNICATION</a:t>
            </a:r>
            <a:r>
              <a:rPr lang="en-US" sz="4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4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p:nvPr/>
        </p:nvCxnSpPr>
        <p:spPr>
          <a:xfrm>
            <a:off x="816091" y="5960264"/>
            <a:ext cx="10091853" cy="1"/>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38910" y="6116459"/>
            <a:ext cx="8860636" cy="523220"/>
          </a:xfrm>
          <a:prstGeom prst="rect">
            <a:avLst/>
          </a:prstGeom>
          <a:noFill/>
        </p:spPr>
        <p:txBody>
          <a:bodyPr wrap="square" rtlCol="0">
            <a:spAutoFit/>
          </a:bodyPr>
          <a:lstStyle/>
          <a:p>
            <a:r>
              <a:rPr lang="en-US" sz="2800" b="1" dirty="0" smtClean="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Cheryl Wadeson, </a:t>
            </a:r>
            <a:r>
              <a:rPr lang="en-US" sz="2800" b="1" dirty="0" err="1" smtClean="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MiraCosta</a:t>
            </a:r>
            <a:r>
              <a:rPr lang="en-US" sz="2800" b="1" dirty="0" smtClean="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College</a:t>
            </a:r>
            <a:endParaRPr lang="en-US" sz="2800" b="1" dirty="0">
              <a:solidFill>
                <a:schemeClr val="accent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130" b="31777"/>
          <a:stretch/>
        </p:blipFill>
        <p:spPr>
          <a:xfrm>
            <a:off x="-136634" y="0"/>
            <a:ext cx="12328634" cy="4582510"/>
          </a:xfrm>
          <a:prstGeom prst="rect">
            <a:avLst/>
          </a:prstGeom>
        </p:spPr>
      </p:pic>
    </p:spTree>
    <p:extLst>
      <p:ext uri="{BB962C8B-B14F-4D97-AF65-F5344CB8AC3E}">
        <p14:creationId xmlns:p14="http://schemas.microsoft.com/office/powerpoint/2010/main" val="2141119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4905" y="1"/>
            <a:ext cx="15445786" cy="6858000"/>
          </a:xfrm>
          <a:prstGeom prst="rect">
            <a:avLst/>
          </a:prstGeom>
        </p:spPr>
      </p:pic>
      <p:sp>
        <p:nvSpPr>
          <p:cNvPr id="3" name="Rectangle 2"/>
          <p:cNvSpPr/>
          <p:nvPr/>
        </p:nvSpPr>
        <p:spPr>
          <a:xfrm>
            <a:off x="598517" y="598515"/>
            <a:ext cx="10665228" cy="58105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 name="TextBox 3"/>
          <p:cNvSpPr txBox="1"/>
          <p:nvPr/>
        </p:nvSpPr>
        <p:spPr>
          <a:xfrm>
            <a:off x="1238865" y="1468582"/>
            <a:ext cx="3244645" cy="769441"/>
          </a:xfrm>
          <a:prstGeom prst="rect">
            <a:avLst/>
          </a:prstGeom>
          <a:noFill/>
        </p:spPr>
        <p:txBody>
          <a:bodyPr wrap="square" rtlCol="0">
            <a:spAutoFit/>
          </a:bodyPr>
          <a:lstStyle/>
          <a:p>
            <a:r>
              <a:rPr lang="en-US" sz="4400"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Feedback</a:t>
            </a:r>
            <a:endParaRPr lang="en-US" b="1" dirty="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16361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5231" t="18779" b="42937"/>
          <a:stretch/>
        </p:blipFill>
        <p:spPr>
          <a:xfrm>
            <a:off x="258847" y="386918"/>
            <a:ext cx="11933153" cy="3436937"/>
          </a:xfrm>
          <a:prstGeom prst="rect">
            <a:avLst/>
          </a:prstGeom>
        </p:spPr>
      </p:pic>
      <p:sp>
        <p:nvSpPr>
          <p:cNvPr id="5" name="TextBox 4"/>
          <p:cNvSpPr txBox="1"/>
          <p:nvPr/>
        </p:nvSpPr>
        <p:spPr>
          <a:xfrm>
            <a:off x="851091" y="1583095"/>
            <a:ext cx="3293615" cy="275208"/>
          </a:xfrm>
          <a:prstGeom prst="rect">
            <a:avLst/>
          </a:prstGeom>
          <a:solidFill>
            <a:schemeClr val="tx1"/>
          </a:solidFill>
        </p:spPr>
        <p:txBody>
          <a:bodyPr wrap="square" rtlCol="0">
            <a:spAutoFit/>
          </a:bodyPr>
          <a:lstStyle/>
          <a:p>
            <a:endParaRPr lang="en-US" dirty="0"/>
          </a:p>
        </p:txBody>
      </p:sp>
      <p:pic>
        <p:nvPicPr>
          <p:cNvPr id="6" name="Picture 5"/>
          <p:cNvPicPr>
            <a:picLocks noChangeAspect="1"/>
          </p:cNvPicPr>
          <p:nvPr/>
        </p:nvPicPr>
        <p:blipFill>
          <a:blip r:embed="rId4"/>
          <a:stretch>
            <a:fillRect/>
          </a:stretch>
        </p:blipFill>
        <p:spPr>
          <a:xfrm>
            <a:off x="851091" y="403008"/>
            <a:ext cx="3292125" cy="274344"/>
          </a:xfrm>
          <a:prstGeom prst="rect">
            <a:avLst/>
          </a:prstGeom>
        </p:spPr>
      </p:pic>
    </p:spTree>
    <p:extLst>
      <p:ext uri="{BB962C8B-B14F-4D97-AF65-F5344CB8AC3E}">
        <p14:creationId xmlns:p14="http://schemas.microsoft.com/office/powerpoint/2010/main" val="1959110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429" t="13208" r="6530" b="-3666"/>
          <a:stretch/>
        </p:blipFill>
        <p:spPr>
          <a:xfrm>
            <a:off x="116646" y="1165213"/>
            <a:ext cx="11909100" cy="8905886"/>
          </a:xfrm>
          <a:prstGeom prst="rect">
            <a:avLst/>
          </a:prstGeom>
        </p:spPr>
      </p:pic>
      <p:sp>
        <p:nvSpPr>
          <p:cNvPr id="3" name="TextBox 2"/>
          <p:cNvSpPr txBox="1"/>
          <p:nvPr/>
        </p:nvSpPr>
        <p:spPr>
          <a:xfrm>
            <a:off x="720435" y="1754909"/>
            <a:ext cx="2189019" cy="286327"/>
          </a:xfrm>
          <a:prstGeom prst="rect">
            <a:avLst/>
          </a:prstGeom>
          <a:solidFill>
            <a:schemeClr val="tx1"/>
          </a:solidFill>
        </p:spPr>
        <p:txBody>
          <a:bodyPr wrap="square" rtlCol="0">
            <a:spAutoFit/>
          </a:bodyPr>
          <a:lstStyle/>
          <a:p>
            <a:endParaRPr lang="en-US" dirty="0"/>
          </a:p>
        </p:txBody>
      </p:sp>
      <p:sp>
        <p:nvSpPr>
          <p:cNvPr id="4" name="TextBox 3"/>
          <p:cNvSpPr txBox="1"/>
          <p:nvPr/>
        </p:nvSpPr>
        <p:spPr>
          <a:xfrm>
            <a:off x="1856509" y="3685309"/>
            <a:ext cx="1052945" cy="286327"/>
          </a:xfrm>
          <a:prstGeom prst="rect">
            <a:avLst/>
          </a:prstGeom>
          <a:solidFill>
            <a:schemeClr val="tx1"/>
          </a:solidFill>
        </p:spPr>
        <p:txBody>
          <a:bodyPr wrap="square" rtlCol="0">
            <a:spAutoFit/>
          </a:bodyPr>
          <a:lstStyle/>
          <a:p>
            <a:endParaRPr lang="en-US" dirty="0"/>
          </a:p>
        </p:txBody>
      </p:sp>
      <p:sp>
        <p:nvSpPr>
          <p:cNvPr id="5" name="TextBox 4"/>
          <p:cNvSpPr txBox="1"/>
          <p:nvPr/>
        </p:nvSpPr>
        <p:spPr>
          <a:xfrm>
            <a:off x="203200" y="3112655"/>
            <a:ext cx="628073" cy="2677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281314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389" r="15601"/>
          <a:stretch/>
        </p:blipFill>
        <p:spPr>
          <a:xfrm>
            <a:off x="551902" y="-2477782"/>
            <a:ext cx="2196445" cy="10287000"/>
          </a:xfrm>
          <a:prstGeom prst="rect">
            <a:avLst/>
          </a:prstGeom>
        </p:spPr>
      </p:pic>
      <p:sp>
        <p:nvSpPr>
          <p:cNvPr id="3" name="TextBox 2"/>
          <p:cNvSpPr txBox="1"/>
          <p:nvPr/>
        </p:nvSpPr>
        <p:spPr>
          <a:xfrm>
            <a:off x="551902" y="439478"/>
            <a:ext cx="2314689" cy="354659"/>
          </a:xfrm>
          <a:prstGeom prst="rect">
            <a:avLst/>
          </a:prstGeom>
          <a:noFill/>
          <a:ln w="28575">
            <a:solidFill>
              <a:srgbClr val="FF0000"/>
            </a:solidFill>
          </a:ln>
        </p:spPr>
        <p:txBody>
          <a:bodyPr wrap="square" rtlCol="0">
            <a:spAutoFit/>
          </a:bodyPr>
          <a:lstStyle/>
          <a:p>
            <a:endParaRPr lang="en-US" dirty="0"/>
          </a:p>
        </p:txBody>
      </p:sp>
      <p:sp>
        <p:nvSpPr>
          <p:cNvPr id="4" name="TextBox 3"/>
          <p:cNvSpPr txBox="1"/>
          <p:nvPr/>
        </p:nvSpPr>
        <p:spPr>
          <a:xfrm>
            <a:off x="423148" y="4147127"/>
            <a:ext cx="2255397" cy="323273"/>
          </a:xfrm>
          <a:prstGeom prst="rect">
            <a:avLst/>
          </a:prstGeom>
          <a:noFill/>
          <a:ln w="28575">
            <a:solidFill>
              <a:srgbClr val="FF0000"/>
            </a:solidFill>
          </a:ln>
        </p:spPr>
        <p:txBody>
          <a:bodyPr wrap="square" rtlCol="0">
            <a:spAutoFit/>
          </a:bodyPr>
          <a:lstStyle/>
          <a:p>
            <a:endParaRPr lang="en-US" dirty="0"/>
          </a:p>
        </p:txBody>
      </p:sp>
      <p:sp>
        <p:nvSpPr>
          <p:cNvPr id="5" name="TextBox 4"/>
          <p:cNvSpPr txBox="1"/>
          <p:nvPr/>
        </p:nvSpPr>
        <p:spPr>
          <a:xfrm>
            <a:off x="423148" y="5462337"/>
            <a:ext cx="2325199" cy="356572"/>
          </a:xfrm>
          <a:prstGeom prst="rect">
            <a:avLst/>
          </a:prstGeom>
          <a:noFill/>
          <a:ln w="28575">
            <a:solidFill>
              <a:srgbClr val="FF0000"/>
            </a:solidFill>
          </a:ln>
        </p:spPr>
        <p:txBody>
          <a:bodyPr wrap="square" rtlCol="0">
            <a:spAutoFit/>
          </a:bodyPr>
          <a:lstStyle/>
          <a:p>
            <a:endParaRPr lang="en-US" dirty="0"/>
          </a:p>
        </p:txBody>
      </p:sp>
      <p:pic>
        <p:nvPicPr>
          <p:cNvPr id="6" name="Picture 5"/>
          <p:cNvPicPr>
            <a:picLocks noChangeAspect="1"/>
          </p:cNvPicPr>
          <p:nvPr/>
        </p:nvPicPr>
        <p:blipFill rotWithShape="1">
          <a:blip r:embed="rId4"/>
          <a:srcRect l="31151" t="25464" r="32354" b="46037"/>
          <a:stretch/>
        </p:blipFill>
        <p:spPr>
          <a:xfrm>
            <a:off x="5438785" y="541078"/>
            <a:ext cx="6674177" cy="2931737"/>
          </a:xfrm>
          <a:prstGeom prst="rect">
            <a:avLst/>
          </a:prstGeom>
        </p:spPr>
      </p:pic>
      <p:sp>
        <p:nvSpPr>
          <p:cNvPr id="7" name="Right Arrow 6"/>
          <p:cNvSpPr/>
          <p:nvPr/>
        </p:nvSpPr>
        <p:spPr>
          <a:xfrm rot="19847832">
            <a:off x="5211683" y="2535351"/>
            <a:ext cx="894662" cy="550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srcRect l="25223" t="13092" r="14159" b="367"/>
          <a:stretch/>
        </p:blipFill>
        <p:spPr>
          <a:xfrm>
            <a:off x="3038670" y="3204158"/>
            <a:ext cx="9439658" cy="7580423"/>
          </a:xfrm>
          <a:prstGeom prst="rect">
            <a:avLst/>
          </a:prstGeom>
        </p:spPr>
      </p:pic>
      <p:sp>
        <p:nvSpPr>
          <p:cNvPr id="9" name="TextBox 8"/>
          <p:cNvSpPr txBox="1"/>
          <p:nvPr/>
        </p:nvSpPr>
        <p:spPr>
          <a:xfrm>
            <a:off x="3611419" y="3791154"/>
            <a:ext cx="1948873" cy="219128"/>
          </a:xfrm>
          <a:prstGeom prst="rect">
            <a:avLst/>
          </a:prstGeom>
          <a:solidFill>
            <a:schemeClr val="tx1"/>
          </a:solidFill>
        </p:spPr>
        <p:txBody>
          <a:bodyPr wrap="square" rtlCol="0">
            <a:spAutoFit/>
          </a:bodyPr>
          <a:lstStyle/>
          <a:p>
            <a:endParaRPr lang="en-US" dirty="0"/>
          </a:p>
        </p:txBody>
      </p:sp>
      <p:sp>
        <p:nvSpPr>
          <p:cNvPr id="10" name="TextBox 9"/>
          <p:cNvSpPr txBox="1"/>
          <p:nvPr/>
        </p:nvSpPr>
        <p:spPr>
          <a:xfrm>
            <a:off x="3611419" y="4880961"/>
            <a:ext cx="1948873" cy="219128"/>
          </a:xfrm>
          <a:prstGeom prst="rect">
            <a:avLst/>
          </a:prstGeom>
          <a:solidFill>
            <a:schemeClr val="tx1"/>
          </a:solidFill>
        </p:spPr>
        <p:txBody>
          <a:bodyPr wrap="square" rtlCol="0">
            <a:spAutoFit/>
          </a:bodyPr>
          <a:lstStyle/>
          <a:p>
            <a:endParaRPr lang="en-US" dirty="0"/>
          </a:p>
        </p:txBody>
      </p:sp>
      <p:sp>
        <p:nvSpPr>
          <p:cNvPr id="11" name="TextBox 10"/>
          <p:cNvSpPr txBox="1"/>
          <p:nvPr/>
        </p:nvSpPr>
        <p:spPr>
          <a:xfrm>
            <a:off x="120752" y="247475"/>
            <a:ext cx="312906" cy="369332"/>
          </a:xfrm>
          <a:prstGeom prst="rect">
            <a:avLst/>
          </a:prstGeom>
          <a:solidFill>
            <a:schemeClr val="accent4"/>
          </a:solidFill>
          <a:ln>
            <a:solidFill>
              <a:schemeClr val="tx1"/>
            </a:solidFill>
          </a:ln>
        </p:spPr>
        <p:txBody>
          <a:bodyPr wrap="none" rtlCol="0">
            <a:spAutoFit/>
          </a:bodyPr>
          <a:lstStyle/>
          <a:p>
            <a:r>
              <a:rPr lang="en-US" dirty="0" smtClean="0"/>
              <a:t>1</a:t>
            </a:r>
            <a:endParaRPr lang="en-US" dirty="0"/>
          </a:p>
        </p:txBody>
      </p:sp>
      <p:sp>
        <p:nvSpPr>
          <p:cNvPr id="12" name="TextBox 11"/>
          <p:cNvSpPr txBox="1"/>
          <p:nvPr/>
        </p:nvSpPr>
        <p:spPr>
          <a:xfrm>
            <a:off x="4824954" y="616807"/>
            <a:ext cx="312906" cy="369332"/>
          </a:xfrm>
          <a:prstGeom prst="rect">
            <a:avLst/>
          </a:prstGeom>
          <a:solidFill>
            <a:schemeClr val="accent4"/>
          </a:solidFill>
          <a:ln>
            <a:solidFill>
              <a:schemeClr val="tx1"/>
            </a:solidFill>
          </a:ln>
        </p:spPr>
        <p:txBody>
          <a:bodyPr wrap="none" rtlCol="0">
            <a:spAutoFit/>
          </a:bodyPr>
          <a:lstStyle/>
          <a:p>
            <a:r>
              <a:rPr lang="en-US" dirty="0" smtClean="0"/>
              <a:t>2</a:t>
            </a:r>
            <a:endParaRPr lang="en-US" dirty="0"/>
          </a:p>
        </p:txBody>
      </p:sp>
      <p:sp>
        <p:nvSpPr>
          <p:cNvPr id="13" name="TextBox 12"/>
          <p:cNvSpPr txBox="1"/>
          <p:nvPr/>
        </p:nvSpPr>
        <p:spPr>
          <a:xfrm>
            <a:off x="3944912" y="3103483"/>
            <a:ext cx="312906" cy="369332"/>
          </a:xfrm>
          <a:prstGeom prst="rect">
            <a:avLst/>
          </a:prstGeom>
          <a:solidFill>
            <a:schemeClr val="accent4"/>
          </a:solidFill>
          <a:ln>
            <a:solidFill>
              <a:schemeClr val="tx1"/>
            </a:solidFill>
          </a:ln>
        </p:spPr>
        <p:txBody>
          <a:bodyPr wrap="none" rtlCol="0">
            <a:spAutoFit/>
          </a:bodyPr>
          <a:lstStyle/>
          <a:p>
            <a:r>
              <a:rPr lang="en-US" dirty="0" smtClean="0"/>
              <a:t>3</a:t>
            </a:r>
            <a:endParaRPr lang="en-US" dirty="0"/>
          </a:p>
        </p:txBody>
      </p:sp>
    </p:spTree>
    <p:extLst>
      <p:ext uri="{BB962C8B-B14F-4D97-AF65-F5344CB8AC3E}">
        <p14:creationId xmlns:p14="http://schemas.microsoft.com/office/powerpoint/2010/main" val="40528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outerShdw blurRad="38100" dist="38100" dir="2700000" algn="tl">
                    <a:srgbClr val="000000">
                      <a:alpha val="43137"/>
                    </a:srgbClr>
                  </a:outerShdw>
                </a:effectLst>
                <a:latin typeface="Arial Black" panose="020B0A04020102020204" pitchFamily="34" charset="0"/>
              </a:rPr>
              <a:t>Improving Active Listening</a:t>
            </a:r>
            <a:endParaRPr lang="en-US"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pic>
        <p:nvPicPr>
          <p:cNvPr id="4" name="Picture 3"/>
          <p:cNvPicPr>
            <a:picLocks noChangeAspect="1"/>
          </p:cNvPicPr>
          <p:nvPr/>
        </p:nvPicPr>
        <p:blipFill>
          <a:blip r:embed="rId3"/>
          <a:stretch>
            <a:fillRect/>
          </a:stretch>
        </p:blipFill>
        <p:spPr>
          <a:xfrm>
            <a:off x="1315231" y="1523708"/>
            <a:ext cx="1584541" cy="1584541"/>
          </a:xfrm>
          <a:prstGeom prst="rect">
            <a:avLst/>
          </a:prstGeom>
        </p:spPr>
      </p:pic>
      <p:sp>
        <p:nvSpPr>
          <p:cNvPr id="5" name="TextBox 4"/>
          <p:cNvSpPr txBox="1"/>
          <p:nvPr/>
        </p:nvSpPr>
        <p:spPr>
          <a:xfrm>
            <a:off x="1543310" y="3029653"/>
            <a:ext cx="1287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Stop talking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stretch>
            <a:fillRect/>
          </a:stretch>
        </p:blipFill>
        <p:spPr>
          <a:xfrm>
            <a:off x="4570955" y="1523709"/>
            <a:ext cx="1616903" cy="1616903"/>
          </a:xfrm>
          <a:prstGeom prst="rect">
            <a:avLst/>
          </a:prstGeom>
        </p:spPr>
      </p:pic>
      <p:sp>
        <p:nvSpPr>
          <p:cNvPr id="8" name="TextBox 7"/>
          <p:cNvSpPr txBox="1"/>
          <p:nvPr/>
        </p:nvSpPr>
        <p:spPr>
          <a:xfrm>
            <a:off x="4822521" y="3334365"/>
            <a:ext cx="17898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Out of 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Out of mind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5"/>
          <a:srcRect l="19114" t="18968" r="16066" b="14551"/>
          <a:stretch/>
        </p:blipFill>
        <p:spPr>
          <a:xfrm>
            <a:off x="8179794" y="1702772"/>
            <a:ext cx="1590806" cy="1631593"/>
          </a:xfrm>
          <a:prstGeom prst="rect">
            <a:avLst/>
          </a:prstGeom>
        </p:spPr>
      </p:pic>
      <p:sp>
        <p:nvSpPr>
          <p:cNvPr id="11" name="TextBox 10"/>
          <p:cNvSpPr txBox="1"/>
          <p:nvPr/>
        </p:nvSpPr>
        <p:spPr>
          <a:xfrm>
            <a:off x="8392794" y="3385936"/>
            <a:ext cx="1164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Empathize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rotWithShape="1">
          <a:blip r:embed="rId6"/>
          <a:srcRect l="10777" t="7225" r="7601" b="6444"/>
          <a:stretch/>
        </p:blipFill>
        <p:spPr>
          <a:xfrm>
            <a:off x="2204581" y="4096011"/>
            <a:ext cx="1302708" cy="1377864"/>
          </a:xfrm>
          <a:prstGeom prst="rect">
            <a:avLst/>
          </a:prstGeom>
        </p:spPr>
      </p:pic>
      <p:sp>
        <p:nvSpPr>
          <p:cNvPr id="18" name="TextBox 17"/>
          <p:cNvSpPr txBox="1"/>
          <p:nvPr/>
        </p:nvSpPr>
        <p:spPr>
          <a:xfrm>
            <a:off x="2037258" y="5473875"/>
            <a:ext cx="158665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Stay humble: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Opportunity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learn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5404459" y="4174449"/>
            <a:ext cx="1719784" cy="1719784"/>
          </a:xfrm>
          <a:prstGeom prst="rect">
            <a:avLst/>
          </a:prstGeom>
        </p:spPr>
      </p:pic>
      <p:sp>
        <p:nvSpPr>
          <p:cNvPr id="20" name="TextBox 19"/>
          <p:cNvSpPr txBox="1"/>
          <p:nvPr/>
        </p:nvSpPr>
        <p:spPr>
          <a:xfrm>
            <a:off x="5254145" y="5982049"/>
            <a:ext cx="24433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Body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isn’t being spoken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rotWithShape="1">
          <a:blip r:embed="rId8"/>
          <a:srcRect l="23760" t="24475" r="24734" b="24018"/>
          <a:stretch/>
        </p:blipFill>
        <p:spPr>
          <a:xfrm>
            <a:off x="9325396" y="4461188"/>
            <a:ext cx="1146307" cy="1146306"/>
          </a:xfrm>
          <a:prstGeom prst="rect">
            <a:avLst/>
          </a:prstGeom>
        </p:spPr>
      </p:pic>
      <p:sp>
        <p:nvSpPr>
          <p:cNvPr id="22" name="TextBox 21"/>
          <p:cNvSpPr txBox="1"/>
          <p:nvPr/>
        </p:nvSpPr>
        <p:spPr>
          <a:xfrm>
            <a:off x="8975197" y="5709567"/>
            <a:ext cx="2011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Repeat back, clarify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1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8"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15231" y="1523708"/>
            <a:ext cx="1584541" cy="1584541"/>
          </a:xfrm>
          <a:prstGeom prst="rect">
            <a:avLst/>
          </a:prstGeom>
        </p:spPr>
      </p:pic>
      <p:sp>
        <p:nvSpPr>
          <p:cNvPr id="5" name="TextBox 4"/>
          <p:cNvSpPr txBox="1"/>
          <p:nvPr/>
        </p:nvSpPr>
        <p:spPr>
          <a:xfrm>
            <a:off x="1543310" y="3029653"/>
            <a:ext cx="1287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Stop talking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stretch>
            <a:fillRect/>
          </a:stretch>
        </p:blipFill>
        <p:spPr>
          <a:xfrm>
            <a:off x="4570955" y="1523709"/>
            <a:ext cx="1616903" cy="1616903"/>
          </a:xfrm>
          <a:prstGeom prst="rect">
            <a:avLst/>
          </a:prstGeom>
        </p:spPr>
      </p:pic>
      <p:sp>
        <p:nvSpPr>
          <p:cNvPr id="8" name="TextBox 7"/>
          <p:cNvSpPr txBox="1"/>
          <p:nvPr/>
        </p:nvSpPr>
        <p:spPr>
          <a:xfrm>
            <a:off x="4822521" y="3334365"/>
            <a:ext cx="17898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Out of 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Out of mind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5"/>
          <a:srcRect l="19114" t="18968" r="16066" b="14551"/>
          <a:stretch/>
        </p:blipFill>
        <p:spPr>
          <a:xfrm>
            <a:off x="8179794" y="1702772"/>
            <a:ext cx="1590806" cy="1631593"/>
          </a:xfrm>
          <a:prstGeom prst="rect">
            <a:avLst/>
          </a:prstGeom>
        </p:spPr>
      </p:pic>
      <p:sp>
        <p:nvSpPr>
          <p:cNvPr id="11" name="TextBox 10"/>
          <p:cNvSpPr txBox="1"/>
          <p:nvPr/>
        </p:nvSpPr>
        <p:spPr>
          <a:xfrm>
            <a:off x="8392794" y="3385936"/>
            <a:ext cx="1164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Empathize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rotWithShape="1">
          <a:blip r:embed="rId6"/>
          <a:srcRect l="10777" t="7225" r="7601" b="6444"/>
          <a:stretch/>
        </p:blipFill>
        <p:spPr>
          <a:xfrm>
            <a:off x="2204581" y="4096011"/>
            <a:ext cx="1302708" cy="1377864"/>
          </a:xfrm>
          <a:prstGeom prst="rect">
            <a:avLst/>
          </a:prstGeom>
        </p:spPr>
      </p:pic>
      <p:sp>
        <p:nvSpPr>
          <p:cNvPr id="18" name="TextBox 17"/>
          <p:cNvSpPr txBox="1"/>
          <p:nvPr/>
        </p:nvSpPr>
        <p:spPr>
          <a:xfrm>
            <a:off x="2037258" y="5473875"/>
            <a:ext cx="158665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Stay humble: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Opportunity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learn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5404459" y="4174449"/>
            <a:ext cx="1719784" cy="1719784"/>
          </a:xfrm>
          <a:prstGeom prst="rect">
            <a:avLst/>
          </a:prstGeom>
        </p:spPr>
      </p:pic>
      <p:sp>
        <p:nvSpPr>
          <p:cNvPr id="20" name="TextBox 19"/>
          <p:cNvSpPr txBox="1"/>
          <p:nvPr/>
        </p:nvSpPr>
        <p:spPr>
          <a:xfrm>
            <a:off x="5254145" y="5982049"/>
            <a:ext cx="24433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Body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isn’t being spoken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rotWithShape="1">
          <a:blip r:embed="rId8"/>
          <a:srcRect l="23760" t="24475" r="24734" b="24018"/>
          <a:stretch/>
        </p:blipFill>
        <p:spPr>
          <a:xfrm>
            <a:off x="9325396" y="4461188"/>
            <a:ext cx="1146307" cy="1146306"/>
          </a:xfrm>
          <a:prstGeom prst="rect">
            <a:avLst/>
          </a:prstGeom>
        </p:spPr>
      </p:pic>
      <p:sp>
        <p:nvSpPr>
          <p:cNvPr id="22" name="TextBox 21"/>
          <p:cNvSpPr txBox="1"/>
          <p:nvPr/>
        </p:nvSpPr>
        <p:spPr>
          <a:xfrm>
            <a:off x="8975197" y="5709567"/>
            <a:ext cx="2011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Repeat back, clarify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0" y="-67416"/>
            <a:ext cx="12192000" cy="830997"/>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Reflective Writing – 1) identify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which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area(s</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you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could improve upon.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2) Describe a student interaction</a:t>
            </a:r>
            <a:r>
              <a:rPr kumimoji="0" lang="en-US" sz="24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that didn’t go well because of one of these areas.</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89972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420303" y="2711669"/>
            <a:ext cx="3159839" cy="1569660"/>
          </a:xfrm>
          <a:prstGeom prst="rect">
            <a:avLst/>
          </a:prstGeom>
          <a:noFill/>
        </p:spPr>
        <p:txBody>
          <a:bodyPr wrap="square" rtlCol="0">
            <a:spAutoFit/>
          </a:bodyPr>
          <a:lstStyle/>
          <a:p>
            <a:r>
              <a:rPr lang="en-US" sz="4800" dirty="0" smtClean="0">
                <a:solidFill>
                  <a:schemeClr val="accent4"/>
                </a:solidFill>
                <a:latin typeface="Arial Black" panose="020B0A04020102020204" pitchFamily="34" charset="0"/>
              </a:rPr>
              <a:t>Less Me,</a:t>
            </a:r>
          </a:p>
          <a:p>
            <a:r>
              <a:rPr lang="en-US" sz="4800" dirty="0" smtClean="0">
                <a:solidFill>
                  <a:srgbClr val="002060"/>
                </a:solidFill>
                <a:latin typeface="Arial Black" panose="020B0A04020102020204" pitchFamily="34" charset="0"/>
              </a:rPr>
              <a:t>More We</a:t>
            </a:r>
            <a:endParaRPr lang="en-US" sz="4800" dirty="0">
              <a:solidFill>
                <a:srgbClr val="002060"/>
              </a:solidFill>
              <a:latin typeface="Arial Black" panose="020B0A04020102020204" pitchFamily="34" charset="0"/>
            </a:endParaRPr>
          </a:p>
        </p:txBody>
      </p:sp>
      <p:graphicFrame>
        <p:nvGraphicFramePr>
          <p:cNvPr id="6" name="Chart 5"/>
          <p:cNvGraphicFramePr/>
          <p:nvPr>
            <p:extLst>
              <p:ext uri="{D42A27DB-BD31-4B8C-83A1-F6EECF244321}">
                <p14:modId xmlns:p14="http://schemas.microsoft.com/office/powerpoint/2010/main" val="3546146250"/>
              </p:ext>
            </p:extLst>
          </p:nvPr>
        </p:nvGraphicFramePr>
        <p:xfrm>
          <a:off x="0" y="787165"/>
          <a:ext cx="8128000" cy="541866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a:xfrm>
            <a:off x="7667740" y="4281329"/>
            <a:ext cx="2677099"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758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355" y="0"/>
            <a:ext cx="12207355" cy="7279306"/>
          </a:xfrm>
          <a:prstGeom prst="rect">
            <a:avLst/>
          </a:prstGeom>
        </p:spPr>
      </p:pic>
      <p:sp>
        <p:nvSpPr>
          <p:cNvPr id="4" name="TextBox 3"/>
          <p:cNvSpPr txBox="1"/>
          <p:nvPr/>
        </p:nvSpPr>
        <p:spPr>
          <a:xfrm>
            <a:off x="7777655" y="2911366"/>
            <a:ext cx="3878317" cy="769441"/>
          </a:xfrm>
          <a:prstGeom prst="rect">
            <a:avLst/>
          </a:prstGeom>
          <a:noFill/>
        </p:spPr>
        <p:txBody>
          <a:bodyPr wrap="square" rtlCol="0">
            <a:spAutoFit/>
          </a:bodyPr>
          <a:lstStyle/>
          <a:p>
            <a:r>
              <a:rPr lang="en-US" sz="4400" dirty="0">
                <a:solidFill>
                  <a:schemeClr val="accent4"/>
                </a:solidFill>
                <a:latin typeface="Arial Black" panose="020B0A04020102020204" pitchFamily="34" charset="0"/>
              </a:rPr>
              <a:t>c</a:t>
            </a:r>
            <a:r>
              <a:rPr lang="en-US" sz="4400" dirty="0" smtClean="0">
                <a:solidFill>
                  <a:schemeClr val="accent4"/>
                </a:solidFill>
                <a:latin typeface="Arial Black" panose="020B0A04020102020204" pitchFamily="34" charset="0"/>
              </a:rPr>
              <a:t>o-creators</a:t>
            </a:r>
            <a:endParaRPr lang="en-US" sz="4400" dirty="0">
              <a:solidFill>
                <a:schemeClr val="accent4"/>
              </a:solidFill>
              <a:latin typeface="Arial Black" panose="020B0A04020102020204" pitchFamily="34" charset="0"/>
            </a:endParaRPr>
          </a:p>
        </p:txBody>
      </p:sp>
    </p:spTree>
    <p:extLst>
      <p:ext uri="{BB962C8B-B14F-4D97-AF65-F5344CB8AC3E}">
        <p14:creationId xmlns:p14="http://schemas.microsoft.com/office/powerpoint/2010/main" val="4167380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832099" y="4195798"/>
            <a:ext cx="4061048" cy="830997"/>
          </a:xfrm>
          <a:prstGeom prst="rect">
            <a:avLst/>
          </a:prstGeom>
          <a:noFill/>
        </p:spPr>
        <p:txBody>
          <a:bodyPr wrap="none" rtlCol="0">
            <a:spAutoFit/>
          </a:bodyPr>
          <a:lstStyle/>
          <a:p>
            <a:r>
              <a:rPr lang="en-US" sz="4800" dirty="0" smtClean="0">
                <a:solidFill>
                  <a:schemeClr val="bg1"/>
                </a:solidFill>
                <a:latin typeface="Arial Black" panose="020B0A04020102020204" pitchFamily="34" charset="0"/>
              </a:rPr>
              <a:t>co-creators</a:t>
            </a:r>
            <a:endParaRPr lang="en-US" sz="4800" dirty="0">
              <a:solidFill>
                <a:schemeClr val="bg1"/>
              </a:solidFill>
              <a:latin typeface="Arial Black" panose="020B0A04020102020204" pitchFamily="34" charset="0"/>
            </a:endParaRPr>
          </a:p>
        </p:txBody>
      </p:sp>
      <p:pic>
        <p:nvPicPr>
          <p:cNvPr id="12" name="Picture 11"/>
          <p:cNvPicPr>
            <a:picLocks noChangeAspect="1"/>
          </p:cNvPicPr>
          <p:nvPr/>
        </p:nvPicPr>
        <p:blipFill>
          <a:blip r:embed="rId3"/>
          <a:stretch>
            <a:fillRect/>
          </a:stretch>
        </p:blipFill>
        <p:spPr>
          <a:xfrm>
            <a:off x="288549" y="-230802"/>
            <a:ext cx="11087100" cy="7153275"/>
          </a:xfrm>
          <a:prstGeom prst="rect">
            <a:avLst/>
          </a:prstGeom>
        </p:spPr>
      </p:pic>
    </p:spTree>
    <p:extLst>
      <p:ext uri="{BB962C8B-B14F-4D97-AF65-F5344CB8AC3E}">
        <p14:creationId xmlns:p14="http://schemas.microsoft.com/office/powerpoint/2010/main" val="61381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0229" y="-1517198"/>
            <a:ext cx="16002000" cy="10001250"/>
          </a:xfrm>
          <a:prstGeom prst="rect">
            <a:avLst/>
          </a:prstGeom>
        </p:spPr>
      </p:pic>
    </p:spTree>
    <p:extLst>
      <p:ext uri="{BB962C8B-B14F-4D97-AF65-F5344CB8AC3E}">
        <p14:creationId xmlns:p14="http://schemas.microsoft.com/office/powerpoint/2010/main" val="3424913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975" y="-1750402"/>
            <a:ext cx="12773025" cy="9170377"/>
          </a:xfrm>
          <a:prstGeom prst="rect">
            <a:avLst/>
          </a:prstGeom>
        </p:spPr>
      </p:pic>
      <p:sp>
        <p:nvSpPr>
          <p:cNvPr id="2" name="Title 1"/>
          <p:cNvSpPr>
            <a:spLocks noGrp="1"/>
          </p:cNvSpPr>
          <p:nvPr>
            <p:ph type="title" idx="4294967295"/>
          </p:nvPr>
        </p:nvSpPr>
        <p:spPr>
          <a:xfrm>
            <a:off x="4010025" y="2733675"/>
            <a:ext cx="5715000" cy="1600200"/>
          </a:xfrm>
        </p:spPr>
        <p:txBody>
          <a:bodyPr/>
          <a:lstStyle/>
          <a:p>
            <a:r>
              <a:rPr lang="en-US" sz="10000" b="1" dirty="0">
                <a:solidFill>
                  <a:schemeClr val="bg1"/>
                </a:solidFill>
                <a:effectLst>
                  <a:outerShdw blurRad="38100" dist="38100" dir="2700000" algn="tl">
                    <a:srgbClr val="000000">
                      <a:alpha val="43137"/>
                    </a:srgbClr>
                  </a:outerShdw>
                </a:effectLst>
                <a:latin typeface="Arial Black" panose="020B0A04020102020204" pitchFamily="34" charset="0"/>
              </a:rPr>
              <a:t>EPIC</a:t>
            </a:r>
          </a:p>
        </p:txBody>
      </p:sp>
    </p:spTree>
    <p:extLst>
      <p:ext uri="{BB962C8B-B14F-4D97-AF65-F5344CB8AC3E}">
        <p14:creationId xmlns:p14="http://schemas.microsoft.com/office/powerpoint/2010/main" val="67563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683"/>
          <a:stretch/>
        </p:blipFill>
        <p:spPr>
          <a:xfrm>
            <a:off x="-990600" y="-1355725"/>
            <a:ext cx="16002000" cy="7947025"/>
          </a:xfrm>
          <a:prstGeom prst="rect">
            <a:avLst/>
          </a:prstGeom>
        </p:spPr>
      </p:pic>
    </p:spTree>
    <p:extLst>
      <p:ext uri="{BB962C8B-B14F-4D97-AF65-F5344CB8AC3E}">
        <p14:creationId xmlns:p14="http://schemas.microsoft.com/office/powerpoint/2010/main" val="3974219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825" y="-955964"/>
            <a:ext cx="12603480" cy="9452610"/>
          </a:xfrm>
          <a:prstGeom prst="rect">
            <a:avLst/>
          </a:prstGeom>
        </p:spPr>
      </p:pic>
      <p:sp>
        <p:nvSpPr>
          <p:cNvPr id="3" name="Rectangle 2"/>
          <p:cNvSpPr/>
          <p:nvPr/>
        </p:nvSpPr>
        <p:spPr>
          <a:xfrm>
            <a:off x="598517" y="598515"/>
            <a:ext cx="10665228" cy="58105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 name="TextBox 3"/>
          <p:cNvSpPr txBox="1"/>
          <p:nvPr/>
        </p:nvSpPr>
        <p:spPr>
          <a:xfrm>
            <a:off x="3841808" y="3119092"/>
            <a:ext cx="4562763" cy="769441"/>
          </a:xfrm>
          <a:prstGeom prst="rect">
            <a:avLst/>
          </a:prstGeom>
          <a:noFill/>
        </p:spPr>
        <p:txBody>
          <a:bodyPr wrap="square" rtlCol="0">
            <a:spAutoFit/>
          </a:bodyPr>
          <a:lstStyle/>
          <a:p>
            <a:r>
              <a:rPr lang="en-US" sz="4400"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Crystal Clear?</a:t>
            </a:r>
            <a:endParaRPr lang="en-US" sz="4400" b="1" dirty="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76934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04762" y="-1298858"/>
            <a:ext cx="12601524" cy="9455716"/>
          </a:xfrm>
          <a:prstGeom prst="rect">
            <a:avLst/>
          </a:prstGeom>
        </p:spPr>
      </p:pic>
      <p:sp>
        <p:nvSpPr>
          <p:cNvPr id="3" name="Rectangle 2"/>
          <p:cNvSpPr/>
          <p:nvPr/>
        </p:nvSpPr>
        <p:spPr>
          <a:xfrm>
            <a:off x="598517" y="598515"/>
            <a:ext cx="10665228" cy="58105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 name="Content Placeholder 2"/>
          <p:cNvSpPr>
            <a:spLocks noGrp="1"/>
          </p:cNvSpPr>
          <p:nvPr>
            <p:ph idx="1"/>
          </p:nvPr>
        </p:nvSpPr>
        <p:spPr>
          <a:xfrm>
            <a:off x="862263" y="1708858"/>
            <a:ext cx="10038348" cy="3994110"/>
          </a:xfrm>
          <a:noFill/>
        </p:spPr>
        <p:txBody>
          <a:bodyPr/>
          <a:lstStyle/>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Student as </a:t>
            </a:r>
            <a:r>
              <a:rPr lang="en-US" sz="3600" b="1" dirty="0" smtClean="0">
                <a:solidFill>
                  <a:srgbClr val="002060"/>
                </a:solidFill>
                <a:effectLst>
                  <a:outerShdw blurRad="38100" dist="38100" dir="2700000" algn="tl">
                    <a:srgbClr val="000000">
                      <a:alpha val="43137"/>
                    </a:srgbClr>
                  </a:outerShdw>
                </a:effectLst>
                <a:latin typeface="Arial Black" panose="020B0A04020102020204" pitchFamily="34" charset="0"/>
              </a:rPr>
              <a:t>customer</a:t>
            </a:r>
          </a:p>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Acknowledge progress</a:t>
            </a:r>
          </a:p>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Reflective Writing </a:t>
            </a:r>
            <a:endParaRPr lang="en-US" sz="3600" b="1" dirty="0">
              <a:solidFill>
                <a:schemeClr val="accent4"/>
              </a:solidFill>
              <a:effectLst>
                <a:outerShdw blurRad="38100" dist="38100" dir="2700000" algn="tl">
                  <a:srgbClr val="000000">
                    <a:alpha val="43137"/>
                  </a:srgbClr>
                </a:outerShdw>
              </a:effectLst>
              <a:latin typeface="Arial Black" panose="020B0A04020102020204" pitchFamily="34" charset="0"/>
            </a:endParaRPr>
          </a:p>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Less Me, More We (~35% me talking)</a:t>
            </a:r>
          </a:p>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Co-Creators &gt; keep, tweak or abandon</a:t>
            </a:r>
          </a:p>
          <a:p>
            <a:r>
              <a:rPr lang="en-US" sz="36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Communication Perception activity</a:t>
            </a:r>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12423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114800" y="2819400"/>
            <a:ext cx="5257800" cy="1569660"/>
          </a:xfrm>
          <a:prstGeom prst="rect">
            <a:avLst/>
          </a:prstGeom>
          <a:noFill/>
        </p:spPr>
        <p:txBody>
          <a:bodyPr wrap="square" rtlCol="0">
            <a:spAutoFit/>
          </a:bodyPr>
          <a:lstStyle/>
          <a:p>
            <a:r>
              <a:rPr lang="en-US" sz="9600" b="1" dirty="0">
                <a:solidFill>
                  <a:srgbClr val="000000"/>
                </a:solidFill>
                <a:effectLst>
                  <a:outerShdw blurRad="38100" dist="38100" dir="2700000" algn="tl">
                    <a:srgbClr val="000000">
                      <a:alpha val="43137"/>
                    </a:srgbClr>
                  </a:outerShdw>
                </a:effectLst>
                <a:latin typeface="Arial Black" panose="020B0A04020102020204" pitchFamily="34" charset="0"/>
              </a:rPr>
              <a:t>WHY?</a:t>
            </a:r>
          </a:p>
        </p:txBody>
      </p:sp>
    </p:spTree>
    <p:extLst>
      <p:ext uri="{BB962C8B-B14F-4D97-AF65-F5344CB8AC3E}">
        <p14:creationId xmlns:p14="http://schemas.microsoft.com/office/powerpoint/2010/main" val="3889621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825" y="1562100"/>
            <a:ext cx="8982075" cy="4048125"/>
          </a:xfrm>
        </p:spPr>
        <p:txBody>
          <a:bodyPr>
            <a:normAutofit/>
          </a:bodyPr>
          <a:lstStyle/>
          <a:p>
            <a:r>
              <a:rPr lang="en-US" sz="3600" dirty="0">
                <a:solidFill>
                  <a:srgbClr val="002060"/>
                </a:solidFill>
                <a:latin typeface="Arial Black" panose="020B0A04020102020204" pitchFamily="34" charset="0"/>
              </a:rPr>
              <a:t>c</a:t>
            </a:r>
            <a:r>
              <a:rPr lang="en-US" sz="3600" dirty="0" smtClean="0">
                <a:solidFill>
                  <a:srgbClr val="002060"/>
                </a:solidFill>
                <a:latin typeface="Arial Black" panose="020B0A04020102020204" pitchFamily="34" charset="0"/>
              </a:rPr>
              <a:t>ommunications skills</a:t>
            </a:r>
            <a:endParaRPr lang="en-US" sz="3600" dirty="0">
              <a:solidFill>
                <a:srgbClr val="002060"/>
              </a:solidFill>
              <a:latin typeface="Arial Black" panose="020B0A04020102020204" pitchFamily="34" charset="0"/>
            </a:endParaRPr>
          </a:p>
          <a:p>
            <a:r>
              <a:rPr lang="en-US" sz="3600" dirty="0" smtClean="0">
                <a:solidFill>
                  <a:srgbClr val="002060"/>
                </a:solidFill>
                <a:latin typeface="Arial Black" panose="020B0A04020102020204" pitchFamily="34" charset="0"/>
              </a:rPr>
              <a:t>problem-solving </a:t>
            </a:r>
            <a:r>
              <a:rPr lang="en-US" sz="3600" dirty="0">
                <a:solidFill>
                  <a:srgbClr val="002060"/>
                </a:solidFill>
                <a:latin typeface="Arial Black" panose="020B0A04020102020204" pitchFamily="34" charset="0"/>
              </a:rPr>
              <a:t>skills</a:t>
            </a:r>
          </a:p>
          <a:p>
            <a:r>
              <a:rPr lang="en-US" sz="3600" dirty="0" smtClean="0">
                <a:solidFill>
                  <a:srgbClr val="002060"/>
                </a:solidFill>
                <a:latin typeface="Arial Black" panose="020B0A04020102020204" pitchFamily="34" charset="0"/>
              </a:rPr>
              <a:t>ability </a:t>
            </a:r>
            <a:r>
              <a:rPr lang="en-US" sz="3600" dirty="0">
                <a:solidFill>
                  <a:srgbClr val="002060"/>
                </a:solidFill>
                <a:latin typeface="Arial Black" panose="020B0A04020102020204" pitchFamily="34" charset="0"/>
              </a:rPr>
              <a:t>to work in a </a:t>
            </a:r>
            <a:r>
              <a:rPr lang="en-US" sz="3600" dirty="0" smtClean="0">
                <a:solidFill>
                  <a:srgbClr val="002060"/>
                </a:solidFill>
                <a:latin typeface="Arial Black" panose="020B0A04020102020204" pitchFamily="34" charset="0"/>
              </a:rPr>
              <a:t>team</a:t>
            </a:r>
          </a:p>
          <a:p>
            <a:r>
              <a:rPr lang="en-US" sz="3600" dirty="0" smtClean="0">
                <a:solidFill>
                  <a:srgbClr val="002060"/>
                </a:solidFill>
                <a:latin typeface="Arial Black" panose="020B0A04020102020204" pitchFamily="34" charset="0"/>
              </a:rPr>
              <a:t>initiative</a:t>
            </a:r>
          </a:p>
          <a:p>
            <a:r>
              <a:rPr lang="en-US" sz="3600" dirty="0" smtClean="0">
                <a:solidFill>
                  <a:srgbClr val="002060"/>
                </a:solidFill>
                <a:latin typeface="Arial Black" panose="020B0A04020102020204" pitchFamily="34" charset="0"/>
              </a:rPr>
              <a:t>strong work ethic </a:t>
            </a:r>
          </a:p>
          <a:p>
            <a:r>
              <a:rPr lang="en-US" sz="3600" dirty="0" smtClean="0">
                <a:solidFill>
                  <a:srgbClr val="002060"/>
                </a:solidFill>
                <a:latin typeface="Arial Black" panose="020B0A04020102020204" pitchFamily="34" charset="0"/>
              </a:rPr>
              <a:t>analytical skills</a:t>
            </a:r>
            <a:endParaRPr lang="en-US" sz="3600" dirty="0">
              <a:solidFill>
                <a:srgbClr val="002060"/>
              </a:solidFill>
              <a:latin typeface="Arial Black" panose="020B0A04020102020204" pitchFamily="34" charset="0"/>
            </a:endParaRPr>
          </a:p>
        </p:txBody>
      </p:sp>
      <p:pic>
        <p:nvPicPr>
          <p:cNvPr id="1026" name="Picture 2" descr="NAC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7107" y="5134452"/>
            <a:ext cx="115232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8516" y="598515"/>
            <a:ext cx="10996383" cy="58105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4085" y="6531556"/>
            <a:ext cx="2328740" cy="261610"/>
          </a:xfrm>
          <a:prstGeom prst="rect">
            <a:avLst/>
          </a:prstGeom>
          <a:noFill/>
        </p:spPr>
        <p:txBody>
          <a:bodyPr wrap="square" rtlCol="0">
            <a:spAutoFit/>
          </a:bodyPr>
          <a:lstStyle/>
          <a:p>
            <a:r>
              <a:rPr lang="en-US" sz="1100" b="1" dirty="0">
                <a:solidFill>
                  <a:srgbClr val="002060"/>
                </a:solidFill>
              </a:rPr>
              <a:t>Source: </a:t>
            </a:r>
            <a:r>
              <a:rPr lang="en-US" sz="1100" b="1" dirty="0" smtClean="0">
                <a:solidFill>
                  <a:srgbClr val="002060"/>
                </a:solidFill>
              </a:rPr>
              <a:t>NACE </a:t>
            </a:r>
            <a:r>
              <a:rPr lang="en-US" sz="1100" b="1" i="1" dirty="0" smtClean="0">
                <a:solidFill>
                  <a:srgbClr val="002060"/>
                </a:solidFill>
              </a:rPr>
              <a:t>Job </a:t>
            </a:r>
            <a:r>
              <a:rPr lang="en-US" sz="1100" b="1" i="1" dirty="0">
                <a:solidFill>
                  <a:srgbClr val="002060"/>
                </a:solidFill>
              </a:rPr>
              <a:t>Outlook 2018 </a:t>
            </a:r>
            <a:endParaRPr lang="en-US" sz="1100"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12" t="35736" r="32399" b="9292"/>
          <a:stretch/>
        </p:blipFill>
        <p:spPr>
          <a:xfrm>
            <a:off x="0" y="0"/>
            <a:ext cx="13051854" cy="6858000"/>
          </a:xfrm>
          <a:prstGeom prst="rect">
            <a:avLst/>
          </a:prstGeom>
          <a:effectLst>
            <a:outerShdw blurRad="50800" dist="50800" dir="5400000" algn="ctr" rotWithShape="0">
              <a:srgbClr val="000000">
                <a:alpha val="70000"/>
              </a:srgbClr>
            </a:outerShdw>
          </a:effectLst>
        </p:spPr>
      </p:pic>
      <p:sp>
        <p:nvSpPr>
          <p:cNvPr id="4" name="TextBox 3"/>
          <p:cNvSpPr txBox="1"/>
          <p:nvPr/>
        </p:nvSpPr>
        <p:spPr>
          <a:xfrm>
            <a:off x="2083443" y="671331"/>
            <a:ext cx="8076556" cy="1446550"/>
          </a:xfrm>
          <a:prstGeom prst="rect">
            <a:avLst/>
          </a:prstGeom>
          <a:solidFill>
            <a:schemeClr val="bg1"/>
          </a:solidFill>
        </p:spPr>
        <p:txBody>
          <a:bodyPr wrap="square" rtlCol="0">
            <a:spAutoFit/>
          </a:bodyPr>
          <a:lstStyle/>
          <a:p>
            <a:r>
              <a:rPr lang="en-US" sz="4400" b="1" dirty="0" smtClean="0">
                <a:solidFill>
                  <a:schemeClr val="accent4"/>
                </a:solidFill>
                <a:effectLst>
                  <a:outerShdw blurRad="38100" dist="38100" dir="2700000" algn="tl">
                    <a:srgbClr val="000000">
                      <a:alpha val="43137"/>
                    </a:srgbClr>
                  </a:outerShdw>
                </a:effectLst>
                <a:latin typeface="Arial Black" panose="020B0A04020102020204" pitchFamily="34" charset="0"/>
              </a:rPr>
              <a:t>Student</a:t>
            </a:r>
            <a:r>
              <a:rPr lang="en-US" sz="4400" dirty="0" smtClean="0">
                <a:solidFill>
                  <a:schemeClr val="accent4"/>
                </a:solidFill>
                <a:effectLst>
                  <a:outerShdw blurRad="38100" dist="38100" dir="2700000" algn="tl">
                    <a:srgbClr val="000000">
                      <a:alpha val="43137"/>
                    </a:srgbClr>
                  </a:outerShdw>
                </a:effectLst>
                <a:latin typeface="Arial Black" panose="020B0A04020102020204" pitchFamily="34" charset="0"/>
              </a:rPr>
              <a:t> </a:t>
            </a:r>
            <a:r>
              <a:rPr lang="en-US" sz="4400" dirty="0" smtClean="0">
                <a:effectLst>
                  <a:outerShdw blurRad="38100" dist="38100" dir="2700000" algn="tl">
                    <a:srgbClr val="000000">
                      <a:alpha val="43137"/>
                    </a:srgbClr>
                  </a:outerShdw>
                </a:effectLst>
                <a:latin typeface="Arial Black" panose="020B0A04020102020204" pitchFamily="34" charset="0"/>
              </a:rPr>
              <a:t>vs. </a:t>
            </a:r>
            <a:r>
              <a:rPr lang="en-US" sz="4400" dirty="0" smtClean="0">
                <a:solidFill>
                  <a:srgbClr val="0070C0"/>
                </a:solidFill>
                <a:effectLst>
                  <a:outerShdw blurRad="38100" dist="38100" dir="2700000" algn="tl">
                    <a:srgbClr val="000000">
                      <a:alpha val="43137"/>
                    </a:srgbClr>
                  </a:outerShdw>
                </a:effectLst>
                <a:latin typeface="Arial Black" panose="020B0A04020102020204" pitchFamily="34" charset="0"/>
              </a:rPr>
              <a:t>Employer </a:t>
            </a:r>
            <a:r>
              <a:rPr lang="en-US" sz="4400" dirty="0" smtClean="0">
                <a:effectLst>
                  <a:outerShdw blurRad="38100" dist="38100" dir="2700000" algn="tl">
                    <a:srgbClr val="000000">
                      <a:alpha val="43137"/>
                    </a:srgbClr>
                  </a:outerShdw>
                </a:effectLst>
                <a:latin typeface="Arial Black" panose="020B0A04020102020204" pitchFamily="34" charset="0"/>
              </a:rPr>
              <a:t>Perception of Proficiency  </a:t>
            </a:r>
            <a:endParaRPr lang="en-US" sz="4400" dirty="0">
              <a:effectLst>
                <a:outerShdw blurRad="38100" dist="38100" dir="2700000" algn="tl">
                  <a:srgbClr val="000000">
                    <a:alpha val="43137"/>
                  </a:srgbClr>
                </a:outerShdw>
              </a:effectLst>
              <a:latin typeface="Arial Black" panose="020B0A04020102020204" pitchFamily="34" charset="0"/>
            </a:endParaRPr>
          </a:p>
        </p:txBody>
      </p:sp>
      <p:graphicFrame>
        <p:nvGraphicFramePr>
          <p:cNvPr id="9" name="Chart 8"/>
          <p:cNvGraphicFramePr/>
          <p:nvPr>
            <p:extLst>
              <p:ext uri="{D42A27DB-BD31-4B8C-83A1-F6EECF244321}">
                <p14:modId xmlns:p14="http://schemas.microsoft.com/office/powerpoint/2010/main" val="684682584"/>
              </p:ext>
            </p:extLst>
          </p:nvPr>
        </p:nvGraphicFramePr>
        <p:xfrm>
          <a:off x="2083442" y="2696616"/>
          <a:ext cx="8076557" cy="390095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207941" y="3546088"/>
            <a:ext cx="2067565" cy="369332"/>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Professionalism</a:t>
            </a:r>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8250621" y="6289793"/>
            <a:ext cx="3614809" cy="523220"/>
          </a:xfrm>
          <a:prstGeom prst="rect">
            <a:avLst/>
          </a:prstGeom>
          <a:noFill/>
        </p:spPr>
        <p:txBody>
          <a:bodyPr wrap="square" rtlCol="0">
            <a:spAutoFit/>
          </a:bodyPr>
          <a:lstStyle/>
          <a:p>
            <a:r>
              <a:rPr lang="en-US" sz="1400" b="1" dirty="0">
                <a:solidFill>
                  <a:schemeClr val="bg1"/>
                </a:solidFill>
              </a:rPr>
              <a:t>Source: </a:t>
            </a:r>
            <a:r>
              <a:rPr lang="en-US" sz="1400" b="1" dirty="0" smtClean="0">
                <a:solidFill>
                  <a:schemeClr val="bg1"/>
                </a:solidFill>
              </a:rPr>
              <a:t>NACE </a:t>
            </a:r>
            <a:r>
              <a:rPr lang="en-US" sz="1400" b="1" i="1" dirty="0" smtClean="0">
                <a:solidFill>
                  <a:schemeClr val="bg1"/>
                </a:solidFill>
              </a:rPr>
              <a:t>Job </a:t>
            </a:r>
            <a:r>
              <a:rPr lang="en-US" sz="1400" b="1" i="1" dirty="0">
                <a:solidFill>
                  <a:schemeClr val="bg1"/>
                </a:solidFill>
              </a:rPr>
              <a:t>Outlook </a:t>
            </a:r>
            <a:r>
              <a:rPr lang="en-US" sz="1400" b="1" i="1" dirty="0" smtClean="0">
                <a:solidFill>
                  <a:schemeClr val="bg1"/>
                </a:solidFill>
              </a:rPr>
              <a:t>2018 </a:t>
            </a:r>
            <a:r>
              <a:rPr lang="en-US" sz="1400" b="1" dirty="0" smtClean="0">
                <a:solidFill>
                  <a:schemeClr val="bg1"/>
                </a:solidFill>
              </a:rPr>
              <a:t>and</a:t>
            </a:r>
            <a:r>
              <a:rPr lang="en-US" sz="1400" b="1" dirty="0">
                <a:solidFill>
                  <a:schemeClr val="bg1"/>
                </a:solidFill>
              </a:rPr>
              <a:t> </a:t>
            </a:r>
            <a:r>
              <a:rPr lang="en-US" sz="1400" b="1" dirty="0" smtClean="0">
                <a:solidFill>
                  <a:schemeClr val="bg1"/>
                </a:solidFill>
              </a:rPr>
              <a:t>NACE </a:t>
            </a:r>
            <a:r>
              <a:rPr lang="en-US" sz="1400" b="1" i="1" dirty="0" smtClean="0">
                <a:solidFill>
                  <a:schemeClr val="bg1"/>
                </a:solidFill>
              </a:rPr>
              <a:t> </a:t>
            </a:r>
            <a:r>
              <a:rPr lang="en-US" sz="1400" b="1" i="1" dirty="0">
                <a:solidFill>
                  <a:schemeClr val="bg1"/>
                </a:solidFill>
              </a:rPr>
              <a:t>Class of 2017 Student Survey Report </a:t>
            </a:r>
            <a:r>
              <a:rPr lang="en-US" sz="1400" b="1"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762386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488844"/>
            <a:ext cx="14086395" cy="7922713"/>
          </a:xfrm>
          <a:prstGeom prst="rect">
            <a:avLst/>
          </a:prstGeom>
        </p:spPr>
      </p:pic>
      <p:sp>
        <p:nvSpPr>
          <p:cNvPr id="4" name="TextBox 3"/>
          <p:cNvSpPr txBox="1"/>
          <p:nvPr/>
        </p:nvSpPr>
        <p:spPr>
          <a:xfrm>
            <a:off x="934569" y="492753"/>
            <a:ext cx="3988592" cy="1015663"/>
          </a:xfrm>
          <a:prstGeom prst="rect">
            <a:avLst/>
          </a:prstGeom>
          <a:noFill/>
        </p:spPr>
        <p:txBody>
          <a:bodyPr wrap="none" rtlCol="0">
            <a:spAutoFit/>
          </a:bodyPr>
          <a:lstStyle/>
          <a:p>
            <a:r>
              <a:rPr lang="en-US" sz="6000"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Modeling</a:t>
            </a:r>
            <a:endParaRPr lang="en-US" sz="6000" b="1" dirty="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5" name="Rectangle 4"/>
          <p:cNvSpPr/>
          <p:nvPr/>
        </p:nvSpPr>
        <p:spPr>
          <a:xfrm>
            <a:off x="9904491" y="6409853"/>
            <a:ext cx="2577652" cy="276999"/>
          </a:xfrm>
          <a:prstGeom prst="rect">
            <a:avLst/>
          </a:prstGeom>
        </p:spPr>
        <p:txBody>
          <a:bodyPr wrap="square">
            <a:spAutoFit/>
          </a:bodyPr>
          <a:lstStyle/>
          <a:p>
            <a:r>
              <a:rPr lang="en-US" sz="1200" dirty="0" smtClean="0">
                <a:solidFill>
                  <a:schemeClr val="bg1"/>
                </a:solidFill>
                <a:latin typeface="Arial" panose="020B0604020202020204" pitchFamily="34" charset="0"/>
              </a:rPr>
              <a:t>Photo: Peter </a:t>
            </a:r>
            <a:r>
              <a:rPr lang="en-US" sz="1200" dirty="0">
                <a:solidFill>
                  <a:schemeClr val="bg1"/>
                </a:solidFill>
                <a:latin typeface="Arial" panose="020B0604020202020204" pitchFamily="34" charset="0"/>
              </a:rPr>
              <a:t>White/</a:t>
            </a:r>
            <a:r>
              <a:rPr lang="en-US" sz="1200" dirty="0" err="1">
                <a:solidFill>
                  <a:schemeClr val="bg1"/>
                </a:solidFill>
                <a:latin typeface="Arial" panose="020B0604020202020204" pitchFamily="34" charset="0"/>
              </a:rPr>
              <a:t>FilmMagic</a:t>
            </a:r>
            <a:endParaRPr lang="en-US" sz="1200" dirty="0">
              <a:solidFill>
                <a:schemeClr val="bg1"/>
              </a:solidFill>
            </a:endParaRPr>
          </a:p>
        </p:txBody>
      </p:sp>
    </p:spTree>
    <p:extLst>
      <p:ext uri="{BB962C8B-B14F-4D97-AF65-F5344CB8AC3E}">
        <p14:creationId xmlns:p14="http://schemas.microsoft.com/office/powerpoint/2010/main" val="700841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265813" y="2905780"/>
            <a:ext cx="1656784" cy="523220"/>
          </a:xfrm>
          <a:prstGeom prst="rect">
            <a:avLst/>
          </a:prstGeom>
          <a:solidFill>
            <a:schemeClr val="bg1"/>
          </a:solidFill>
        </p:spPr>
        <p:txBody>
          <a:bodyPr wrap="square" rtlCol="0">
            <a:spAutoFit/>
          </a:bodyPr>
          <a:lstStyle/>
          <a:p>
            <a:endParaRPr lang="en-US" sz="1400" dirty="0"/>
          </a:p>
          <a:p>
            <a:endParaRPr lang="en-US" sz="1400" dirty="0" smtClean="0"/>
          </a:p>
        </p:txBody>
      </p:sp>
      <p:sp>
        <p:nvSpPr>
          <p:cNvPr id="7" name="TextBox 6"/>
          <p:cNvSpPr txBox="1"/>
          <p:nvPr/>
        </p:nvSpPr>
        <p:spPr>
          <a:xfrm>
            <a:off x="8567183" y="2345386"/>
            <a:ext cx="2681688" cy="215444"/>
          </a:xfrm>
          <a:prstGeom prst="rect">
            <a:avLst/>
          </a:prstGeom>
          <a:solidFill>
            <a:schemeClr val="bg1"/>
          </a:solidFill>
        </p:spPr>
        <p:txBody>
          <a:bodyPr wrap="square" rtlCol="0">
            <a:spAutoFit/>
          </a:bodyPr>
          <a:lstStyle/>
          <a:p>
            <a:endParaRPr lang="en-US" sz="400" dirty="0" smtClean="0"/>
          </a:p>
          <a:p>
            <a:endParaRPr lang="en-US" sz="400" dirty="0"/>
          </a:p>
        </p:txBody>
      </p:sp>
      <p:pic>
        <p:nvPicPr>
          <p:cNvPr id="10" name="Picture 9"/>
          <p:cNvPicPr>
            <a:picLocks noChangeAspect="1"/>
          </p:cNvPicPr>
          <p:nvPr/>
        </p:nvPicPr>
        <p:blipFill rotWithShape="1">
          <a:blip r:embed="rId3"/>
          <a:srcRect l="34178" t="3341" r="44483" b="2312"/>
          <a:stretch/>
        </p:blipFill>
        <p:spPr>
          <a:xfrm>
            <a:off x="4342734" y="1688778"/>
            <a:ext cx="2036825" cy="3092680"/>
          </a:xfrm>
          <a:prstGeom prst="rect">
            <a:avLst/>
          </a:prstGeom>
        </p:spPr>
      </p:pic>
      <p:sp>
        <p:nvSpPr>
          <p:cNvPr id="6" name="Oval 5"/>
          <p:cNvSpPr/>
          <p:nvPr/>
        </p:nvSpPr>
        <p:spPr>
          <a:xfrm>
            <a:off x="3084945" y="895927"/>
            <a:ext cx="4525819" cy="44796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2655" y="5575618"/>
            <a:ext cx="11185236" cy="646331"/>
          </a:xfrm>
          <a:prstGeom prst="rect">
            <a:avLst/>
          </a:prstGeom>
          <a:noFill/>
        </p:spPr>
        <p:txBody>
          <a:bodyPr wrap="square" rtlCol="0">
            <a:spAutoFit/>
          </a:bodyPr>
          <a:lstStyle/>
          <a:p>
            <a:r>
              <a:rPr lang="en-US" sz="3600" b="1" dirty="0" smtClean="0">
                <a:solidFill>
                  <a:srgbClr val="002060"/>
                </a:solidFill>
                <a:effectLst>
                  <a:outerShdw blurRad="38100" dist="38100" dir="2700000" algn="tl">
                    <a:srgbClr val="000000">
                      <a:alpha val="43137"/>
                    </a:srgbClr>
                  </a:outerShdw>
                </a:effectLst>
                <a:latin typeface="Arial Black" panose="020B0A04020102020204" pitchFamily="34" charset="0"/>
              </a:rPr>
              <a:t>Unwavering focus on customer satisfaction</a:t>
            </a:r>
            <a:endParaRPr lang="en-US" sz="3600"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cxnSp>
        <p:nvCxnSpPr>
          <p:cNvPr id="13" name="Straight Connector 12"/>
          <p:cNvCxnSpPr>
            <a:stCxn id="11" idx="2"/>
          </p:cNvCxnSpPr>
          <p:nvPr/>
        </p:nvCxnSpPr>
        <p:spPr>
          <a:xfrm>
            <a:off x="6165273" y="6221949"/>
            <a:ext cx="2100540" cy="0"/>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0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265813" y="2905780"/>
            <a:ext cx="1656784" cy="523220"/>
          </a:xfrm>
          <a:prstGeom prst="rect">
            <a:avLst/>
          </a:prstGeom>
          <a:solidFill>
            <a:schemeClr val="bg1"/>
          </a:solidFill>
        </p:spPr>
        <p:txBody>
          <a:bodyPr wrap="square" rtlCol="0">
            <a:spAutoFit/>
          </a:bodyPr>
          <a:lstStyle/>
          <a:p>
            <a:endParaRPr lang="en-US" sz="1400" dirty="0"/>
          </a:p>
          <a:p>
            <a:endParaRPr lang="en-US" sz="1400" dirty="0" smtClean="0"/>
          </a:p>
        </p:txBody>
      </p:sp>
      <p:pic>
        <p:nvPicPr>
          <p:cNvPr id="10" name="Picture 9"/>
          <p:cNvPicPr>
            <a:picLocks noChangeAspect="1"/>
          </p:cNvPicPr>
          <p:nvPr/>
        </p:nvPicPr>
        <p:blipFill rotWithShape="1">
          <a:blip r:embed="rId3"/>
          <a:srcRect l="34178" t="3341" r="44483" b="2312"/>
          <a:stretch/>
        </p:blipFill>
        <p:spPr>
          <a:xfrm>
            <a:off x="4636761" y="1738161"/>
            <a:ext cx="2036825" cy="3092680"/>
          </a:xfrm>
          <a:prstGeom prst="rect">
            <a:avLst/>
          </a:prstGeom>
        </p:spPr>
      </p:pic>
      <p:sp>
        <p:nvSpPr>
          <p:cNvPr id="6" name="Oval 5"/>
          <p:cNvSpPr/>
          <p:nvPr/>
        </p:nvSpPr>
        <p:spPr>
          <a:xfrm>
            <a:off x="3376747" y="927571"/>
            <a:ext cx="4525819" cy="44796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46400" y="5574309"/>
            <a:ext cx="11185236" cy="646331"/>
          </a:xfrm>
          <a:prstGeom prst="rect">
            <a:avLst/>
          </a:prstGeom>
          <a:noFill/>
        </p:spPr>
        <p:txBody>
          <a:bodyPr wrap="square" rtlCol="0">
            <a:spAutoFit/>
          </a:bodyPr>
          <a:lstStyle/>
          <a:p>
            <a:r>
              <a:rPr lang="en-US" sz="3600" b="1" dirty="0" smtClean="0">
                <a:solidFill>
                  <a:srgbClr val="002060"/>
                </a:solidFill>
                <a:effectLst>
                  <a:outerShdw blurRad="38100" dist="38100" dir="2700000" algn="tl">
                    <a:srgbClr val="000000">
                      <a:alpha val="43137"/>
                    </a:srgbClr>
                  </a:outerShdw>
                </a:effectLst>
                <a:latin typeface="Arial Black" panose="020B0A04020102020204" pitchFamily="34" charset="0"/>
              </a:rPr>
              <a:t>Change is constant  </a:t>
            </a:r>
            <a:endParaRPr lang="en-US" sz="3600"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cxnSp>
        <p:nvCxnSpPr>
          <p:cNvPr id="13" name="Straight Connector 12"/>
          <p:cNvCxnSpPr/>
          <p:nvPr/>
        </p:nvCxnSpPr>
        <p:spPr>
          <a:xfrm>
            <a:off x="5670159" y="6220640"/>
            <a:ext cx="2100540" cy="0"/>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7770699" y="509620"/>
            <a:ext cx="1323506" cy="1323506"/>
          </a:xfrm>
          <a:prstGeom prst="rect">
            <a:avLst/>
          </a:prstGeom>
        </p:spPr>
      </p:pic>
      <p:pic>
        <p:nvPicPr>
          <p:cNvPr id="5" name="Picture 4"/>
          <p:cNvPicPr>
            <a:picLocks noChangeAspect="1"/>
          </p:cNvPicPr>
          <p:nvPr/>
        </p:nvPicPr>
        <p:blipFill>
          <a:blip r:embed="rId5"/>
          <a:stretch>
            <a:fillRect/>
          </a:stretch>
        </p:blipFill>
        <p:spPr>
          <a:xfrm>
            <a:off x="9094205" y="2091882"/>
            <a:ext cx="1481466" cy="1481466"/>
          </a:xfrm>
          <a:prstGeom prst="rect">
            <a:avLst/>
          </a:prstGeom>
        </p:spPr>
      </p:pic>
      <p:pic>
        <p:nvPicPr>
          <p:cNvPr id="7" name="Picture 6"/>
          <p:cNvPicPr>
            <a:picLocks noChangeAspect="1"/>
          </p:cNvPicPr>
          <p:nvPr/>
        </p:nvPicPr>
        <p:blipFill>
          <a:blip r:embed="rId6"/>
          <a:stretch>
            <a:fillRect/>
          </a:stretch>
        </p:blipFill>
        <p:spPr>
          <a:xfrm>
            <a:off x="1995033" y="171498"/>
            <a:ext cx="1518619" cy="1518619"/>
          </a:xfrm>
          <a:prstGeom prst="rect">
            <a:avLst/>
          </a:prstGeom>
        </p:spPr>
      </p:pic>
      <p:pic>
        <p:nvPicPr>
          <p:cNvPr id="8" name="Picture 7"/>
          <p:cNvPicPr>
            <a:picLocks noChangeAspect="1"/>
          </p:cNvPicPr>
          <p:nvPr/>
        </p:nvPicPr>
        <p:blipFill rotWithShape="1">
          <a:blip r:embed="rId7"/>
          <a:srcRect l="1456" t="-1944" r="18230" b="1944"/>
          <a:stretch/>
        </p:blipFill>
        <p:spPr>
          <a:xfrm>
            <a:off x="77036" y="1977258"/>
            <a:ext cx="2654132" cy="1856828"/>
          </a:xfrm>
          <a:prstGeom prst="rect">
            <a:avLst/>
          </a:prstGeom>
        </p:spPr>
      </p:pic>
      <p:pic>
        <p:nvPicPr>
          <p:cNvPr id="18" name="Picture 17"/>
          <p:cNvPicPr>
            <a:picLocks noChangeAspect="1"/>
          </p:cNvPicPr>
          <p:nvPr/>
        </p:nvPicPr>
        <p:blipFill>
          <a:blip r:embed="rId8"/>
          <a:stretch>
            <a:fillRect/>
          </a:stretch>
        </p:blipFill>
        <p:spPr>
          <a:xfrm>
            <a:off x="8868553" y="4142611"/>
            <a:ext cx="1376460" cy="1376460"/>
          </a:xfrm>
          <a:prstGeom prst="rect">
            <a:avLst/>
          </a:prstGeom>
        </p:spPr>
      </p:pic>
      <p:pic>
        <p:nvPicPr>
          <p:cNvPr id="20" name="Picture 19"/>
          <p:cNvPicPr>
            <a:picLocks noChangeAspect="1"/>
          </p:cNvPicPr>
          <p:nvPr/>
        </p:nvPicPr>
        <p:blipFill>
          <a:blip r:embed="rId9"/>
          <a:stretch>
            <a:fillRect/>
          </a:stretch>
        </p:blipFill>
        <p:spPr>
          <a:xfrm>
            <a:off x="1503696" y="4464392"/>
            <a:ext cx="926705" cy="1054679"/>
          </a:xfrm>
          <a:prstGeom prst="rect">
            <a:avLst/>
          </a:prstGeom>
        </p:spPr>
      </p:pic>
    </p:spTree>
    <p:extLst>
      <p:ext uri="{BB962C8B-B14F-4D97-AF65-F5344CB8AC3E}">
        <p14:creationId xmlns:p14="http://schemas.microsoft.com/office/powerpoint/2010/main" val="4103483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513" y="-1"/>
            <a:ext cx="12669982" cy="8446655"/>
          </a:xfrm>
          <a:prstGeom prst="rect">
            <a:avLst/>
          </a:prstGeom>
        </p:spPr>
      </p:pic>
      <p:sp>
        <p:nvSpPr>
          <p:cNvPr id="2" name="TextBox 1"/>
          <p:cNvSpPr txBox="1"/>
          <p:nvPr/>
        </p:nvSpPr>
        <p:spPr>
          <a:xfrm>
            <a:off x="1607127" y="3269673"/>
            <a:ext cx="4821641" cy="769441"/>
          </a:xfrm>
          <a:prstGeom prst="rect">
            <a:avLst/>
          </a:prstGeom>
          <a:noFill/>
        </p:spPr>
        <p:txBody>
          <a:bodyPr wrap="none" rtlCol="0">
            <a:spAutoFit/>
          </a:bodyPr>
          <a:lstStyle/>
          <a:p>
            <a:r>
              <a:rPr lang="en-US" sz="4400"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Body</a:t>
            </a:r>
            <a:r>
              <a:rPr lang="en-US"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sz="4400" b="1" dirty="0" smtClean="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Language</a:t>
            </a:r>
            <a:endParaRPr lang="en-US" b="1" dirty="0">
              <a:solidFill>
                <a:schemeClr val="accent4"/>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29886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1426</Words>
  <Application>Microsoft Office PowerPoint</Application>
  <PresentationFormat>Widescreen</PresentationFormat>
  <Paragraphs>126</Paragraphs>
  <Slides>22</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Arial Black</vt:lpstr>
      <vt:lpstr>Calibri</vt:lpstr>
      <vt:lpstr>Calibri Light</vt:lpstr>
      <vt:lpstr>Times New Roman</vt:lpstr>
      <vt:lpstr>Office Theme</vt:lpstr>
      <vt:lpstr>7_Office Theme</vt:lpstr>
      <vt:lpstr>1_Office Theme</vt:lpstr>
      <vt:lpstr>2_Office Theme</vt:lpstr>
      <vt:lpstr>MODELING EFFECTIVE COMMUNICATION </vt:lpstr>
      <vt:lpstr>EPIC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Active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MiraCosta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Effective Communication</dc:title>
  <dc:creator>Cheryl Wadeson</dc:creator>
  <cp:lastModifiedBy>Davis, Donna (Career Ctr)</cp:lastModifiedBy>
  <cp:revision>73</cp:revision>
  <dcterms:created xsi:type="dcterms:W3CDTF">2019-04-19T21:46:32Z</dcterms:created>
  <dcterms:modified xsi:type="dcterms:W3CDTF">2019-05-06T20:54:15Z</dcterms:modified>
</cp:coreProperties>
</file>