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Lst>
  <p:notesMasterIdLst>
    <p:notesMasterId r:id="rId57"/>
  </p:notesMasterIdLst>
  <p:sldIdLst>
    <p:sldId id="256" r:id="rId3"/>
    <p:sldId id="453" r:id="rId4"/>
    <p:sldId id="461" r:id="rId5"/>
    <p:sldId id="460" r:id="rId6"/>
    <p:sldId id="462" r:id="rId7"/>
    <p:sldId id="448" r:id="rId8"/>
    <p:sldId id="424" r:id="rId9"/>
    <p:sldId id="257" r:id="rId10"/>
    <p:sldId id="324" r:id="rId11"/>
    <p:sldId id="420" r:id="rId12"/>
    <p:sldId id="451" r:id="rId13"/>
    <p:sldId id="274" r:id="rId14"/>
    <p:sldId id="258" r:id="rId15"/>
    <p:sldId id="259" r:id="rId16"/>
    <p:sldId id="260" r:id="rId17"/>
    <p:sldId id="290" r:id="rId18"/>
    <p:sldId id="405" r:id="rId19"/>
    <p:sldId id="434" r:id="rId20"/>
    <p:sldId id="275" r:id="rId21"/>
    <p:sldId id="401" r:id="rId22"/>
    <p:sldId id="400" r:id="rId23"/>
    <p:sldId id="433" r:id="rId24"/>
    <p:sldId id="374" r:id="rId25"/>
    <p:sldId id="368" r:id="rId26"/>
    <p:sldId id="430" r:id="rId27"/>
    <p:sldId id="426" r:id="rId28"/>
    <p:sldId id="423" r:id="rId29"/>
    <p:sldId id="429" r:id="rId30"/>
    <p:sldId id="456" r:id="rId31"/>
    <p:sldId id="457" r:id="rId32"/>
    <p:sldId id="292" r:id="rId33"/>
    <p:sldId id="431" r:id="rId34"/>
    <p:sldId id="435" r:id="rId35"/>
    <p:sldId id="403" r:id="rId36"/>
    <p:sldId id="449" r:id="rId37"/>
    <p:sldId id="276" r:id="rId38"/>
    <p:sldId id="436" r:id="rId39"/>
    <p:sldId id="450" r:id="rId40"/>
    <p:sldId id="375" r:id="rId41"/>
    <p:sldId id="398" r:id="rId42"/>
    <p:sldId id="464" r:id="rId43"/>
    <p:sldId id="466" r:id="rId44"/>
    <p:sldId id="465" r:id="rId45"/>
    <p:sldId id="467" r:id="rId46"/>
    <p:sldId id="437" r:id="rId47"/>
    <p:sldId id="463" r:id="rId48"/>
    <p:sldId id="370" r:id="rId49"/>
    <p:sldId id="458" r:id="rId50"/>
    <p:sldId id="440" r:id="rId51"/>
    <p:sldId id="441" r:id="rId52"/>
    <p:sldId id="365" r:id="rId53"/>
    <p:sldId id="439" r:id="rId54"/>
    <p:sldId id="459" r:id="rId55"/>
    <p:sldId id="442" r:id="rId5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80F493"/>
    <a:srgbClr val="E2771E"/>
    <a:srgbClr val="314A87"/>
    <a:srgbClr val="158BDB"/>
    <a:srgbClr val="7AE0E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68" autoAdjust="0"/>
    <p:restoredTop sz="95025" autoAdjust="0"/>
  </p:normalViewPr>
  <p:slideViewPr>
    <p:cSldViewPr snapToGrid="0" showGuides="1">
      <p:cViewPr varScale="1">
        <p:scale>
          <a:sx n="102" d="100"/>
          <a:sy n="102" d="100"/>
        </p:scale>
        <p:origin x="138" y="186"/>
      </p:cViewPr>
      <p:guideLst>
        <p:guide orient="horz" pos="2160"/>
        <p:guide pos="3864"/>
      </p:guideLst>
    </p:cSldViewPr>
  </p:slideViewPr>
  <p:notesTextViewPr>
    <p:cViewPr>
      <p:scale>
        <a:sx n="75" d="100"/>
        <a:sy n="7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EA66C-D295-4A83-8697-11E340C55700}" type="doc">
      <dgm:prSet loTypeId="urn:microsoft.com/office/officeart/2016/7/layout/BasicLinearProcessNumbered" loCatId="process" qsTypeId="urn:microsoft.com/office/officeart/2005/8/quickstyle/simple5" qsCatId="simple" csTypeId="urn:microsoft.com/office/officeart/2005/8/colors/colorful5" csCatId="colorful" phldr="1"/>
      <dgm:spPr/>
      <dgm:t>
        <a:bodyPr/>
        <a:lstStyle/>
        <a:p>
          <a:endParaRPr lang="en-US"/>
        </a:p>
      </dgm:t>
    </dgm:pt>
    <dgm:pt modelId="{AE2BBB7A-43C1-4849-8EFD-13BDD7D1BEA8}">
      <dgm:prSet/>
      <dgm:spPr/>
      <dgm:t>
        <a:bodyPr/>
        <a:lstStyle/>
        <a:p>
          <a:pPr algn="ctr"/>
          <a:r>
            <a:rPr lang="en-US" dirty="0"/>
            <a:t>Identified evidence-based sources of skills valued by employers</a:t>
          </a:r>
        </a:p>
      </dgm:t>
    </dgm:pt>
    <dgm:pt modelId="{B89EC297-D612-4127-89B7-E6CE46AA115E}" type="parTrans" cxnId="{526D13FD-43E6-46D3-897B-6FF14885D4A8}">
      <dgm:prSet/>
      <dgm:spPr/>
      <dgm:t>
        <a:bodyPr/>
        <a:lstStyle/>
        <a:p>
          <a:endParaRPr lang="en-US"/>
        </a:p>
      </dgm:t>
    </dgm:pt>
    <dgm:pt modelId="{B06441E1-EE6C-49D4-9382-91B8448D09A7}" type="sibTrans" cxnId="{526D13FD-43E6-46D3-897B-6FF14885D4A8}">
      <dgm:prSet phldrT="1"/>
      <dgm:spPr/>
      <dgm:t>
        <a:bodyPr/>
        <a:lstStyle/>
        <a:p>
          <a:r>
            <a:rPr lang="en-US"/>
            <a:t>1</a:t>
          </a:r>
        </a:p>
      </dgm:t>
    </dgm:pt>
    <dgm:pt modelId="{C68EFFFE-CA1B-48AF-A04D-EDA31A459ECE}">
      <dgm:prSet/>
      <dgm:spPr/>
      <dgm:t>
        <a:bodyPr/>
        <a:lstStyle/>
        <a:p>
          <a:pPr algn="ctr"/>
          <a:r>
            <a:rPr lang="en-US" dirty="0"/>
            <a:t>Organized skills into domains</a:t>
          </a:r>
        </a:p>
      </dgm:t>
    </dgm:pt>
    <dgm:pt modelId="{1CACBBDF-0F7C-4BE5-A302-B6D78BC4A48D}" type="sibTrans" cxnId="{D2343037-0CC2-42FC-A3F9-CB3977CACFC5}">
      <dgm:prSet phldrT="4"/>
      <dgm:spPr/>
      <dgm:t>
        <a:bodyPr/>
        <a:lstStyle/>
        <a:p>
          <a:r>
            <a:rPr lang="en-US"/>
            <a:t>4</a:t>
          </a:r>
        </a:p>
      </dgm:t>
    </dgm:pt>
    <dgm:pt modelId="{0CF70A41-6A34-45BC-B7E1-5AA615DC01CC}" type="parTrans" cxnId="{D2343037-0CC2-42FC-A3F9-CB3977CACFC5}">
      <dgm:prSet/>
      <dgm:spPr/>
      <dgm:t>
        <a:bodyPr/>
        <a:lstStyle/>
        <a:p>
          <a:endParaRPr lang="en-US"/>
        </a:p>
      </dgm:t>
    </dgm:pt>
    <dgm:pt modelId="{95A908F9-953B-43D1-B20A-68429B2F93B8}">
      <dgm:prSet/>
      <dgm:spPr/>
      <dgm:t>
        <a:bodyPr/>
        <a:lstStyle/>
        <a:p>
          <a:pPr algn="ctr"/>
          <a:r>
            <a:rPr lang="en-US" dirty="0"/>
            <a:t>Compiled lists of most frequently mentioned skills	</a:t>
          </a:r>
        </a:p>
      </dgm:t>
    </dgm:pt>
    <dgm:pt modelId="{817DE5BA-376A-418C-B136-B4BD2ED1028A}" type="sibTrans" cxnId="{CAB4E599-F3A3-40F7-9767-50BBF6D372BF}">
      <dgm:prSet phldrT="3"/>
      <dgm:spPr/>
      <dgm:t>
        <a:bodyPr/>
        <a:lstStyle/>
        <a:p>
          <a:r>
            <a:rPr lang="en-US"/>
            <a:t>3</a:t>
          </a:r>
        </a:p>
      </dgm:t>
    </dgm:pt>
    <dgm:pt modelId="{1AF8CD79-C7FB-4DE4-936E-F81531BA2CF3}" type="parTrans" cxnId="{CAB4E599-F3A3-40F7-9767-50BBF6D372BF}">
      <dgm:prSet/>
      <dgm:spPr/>
      <dgm:t>
        <a:bodyPr/>
        <a:lstStyle/>
        <a:p>
          <a:endParaRPr lang="en-US"/>
        </a:p>
      </dgm:t>
    </dgm:pt>
    <dgm:pt modelId="{15BD914C-B55D-4182-8101-EC6875A9A138}">
      <dgm:prSet/>
      <dgm:spPr/>
      <dgm:t>
        <a:bodyPr/>
        <a:lstStyle/>
        <a:p>
          <a:pPr algn="ctr"/>
          <a:r>
            <a:rPr lang="en-US" dirty="0"/>
            <a:t>Identified skills included in employer job descriptions</a:t>
          </a:r>
        </a:p>
      </dgm:t>
    </dgm:pt>
    <dgm:pt modelId="{278E4641-04B5-4913-80C5-1DF0169A9BAC}" type="sibTrans" cxnId="{BD1D059D-0612-4832-B51D-AC6E16147E8C}">
      <dgm:prSet phldrT="2"/>
      <dgm:spPr/>
      <dgm:t>
        <a:bodyPr/>
        <a:lstStyle/>
        <a:p>
          <a:r>
            <a:rPr lang="en-US"/>
            <a:t>2</a:t>
          </a:r>
        </a:p>
      </dgm:t>
    </dgm:pt>
    <dgm:pt modelId="{F4935F3C-4DF0-4B3A-97BD-950728CC1960}" type="parTrans" cxnId="{BD1D059D-0612-4832-B51D-AC6E16147E8C}">
      <dgm:prSet/>
      <dgm:spPr/>
      <dgm:t>
        <a:bodyPr/>
        <a:lstStyle/>
        <a:p>
          <a:endParaRPr lang="en-US"/>
        </a:p>
      </dgm:t>
    </dgm:pt>
    <dgm:pt modelId="{711BDFE8-A4BD-424A-B612-FB883946C160}">
      <dgm:prSet/>
      <dgm:spPr/>
      <dgm:t>
        <a:bodyPr/>
        <a:lstStyle/>
        <a:p>
          <a:pPr algn="ctr"/>
          <a:r>
            <a:rPr lang="en-US" dirty="0"/>
            <a:t>Described skills with terms used by employers</a:t>
          </a:r>
        </a:p>
      </dgm:t>
    </dgm:pt>
    <dgm:pt modelId="{F5130996-34BE-4DCF-89F1-6EC0E45152B4}" type="parTrans" cxnId="{33C7E43A-952F-4164-80ED-C306C18B40D0}">
      <dgm:prSet/>
      <dgm:spPr/>
      <dgm:t>
        <a:bodyPr/>
        <a:lstStyle/>
        <a:p>
          <a:endParaRPr lang="en-US"/>
        </a:p>
      </dgm:t>
    </dgm:pt>
    <dgm:pt modelId="{F9BE9728-B8D8-4462-9194-A41C70EB11CC}" type="sibTrans" cxnId="{33C7E43A-952F-4164-80ED-C306C18B40D0}">
      <dgm:prSet phldrT="5"/>
      <dgm:spPr/>
      <dgm:t>
        <a:bodyPr/>
        <a:lstStyle/>
        <a:p>
          <a:r>
            <a:rPr lang="en-US"/>
            <a:t>5</a:t>
          </a:r>
        </a:p>
      </dgm:t>
    </dgm:pt>
    <dgm:pt modelId="{FA4BA7B6-AD80-471B-9E77-0CC1A57B178E}" type="pres">
      <dgm:prSet presAssocID="{45FEA66C-D295-4A83-8697-11E340C55700}" presName="Name0" presStyleCnt="0">
        <dgm:presLayoutVars>
          <dgm:animLvl val="lvl"/>
          <dgm:resizeHandles val="exact"/>
        </dgm:presLayoutVars>
      </dgm:prSet>
      <dgm:spPr/>
      <dgm:t>
        <a:bodyPr/>
        <a:lstStyle/>
        <a:p>
          <a:endParaRPr lang="en-US"/>
        </a:p>
      </dgm:t>
    </dgm:pt>
    <dgm:pt modelId="{ED2AF3DA-E71A-4585-B4A8-4507C27F111A}" type="pres">
      <dgm:prSet presAssocID="{AE2BBB7A-43C1-4849-8EFD-13BDD7D1BEA8}" presName="compositeNode" presStyleCnt="0">
        <dgm:presLayoutVars>
          <dgm:bulletEnabled val="1"/>
        </dgm:presLayoutVars>
      </dgm:prSet>
      <dgm:spPr/>
    </dgm:pt>
    <dgm:pt modelId="{243BECEA-5560-4391-99C8-BFA1BC16DA1D}" type="pres">
      <dgm:prSet presAssocID="{AE2BBB7A-43C1-4849-8EFD-13BDD7D1BEA8}" presName="bgRect" presStyleLbl="bgAccFollowNode1" presStyleIdx="0" presStyleCnt="5"/>
      <dgm:spPr/>
      <dgm:t>
        <a:bodyPr/>
        <a:lstStyle/>
        <a:p>
          <a:endParaRPr lang="en-US"/>
        </a:p>
      </dgm:t>
    </dgm:pt>
    <dgm:pt modelId="{9E3EBFD3-70D4-4F41-BB14-C1CC40536E82}" type="pres">
      <dgm:prSet presAssocID="{B06441E1-EE6C-49D4-9382-91B8448D09A7}" presName="sibTransNodeCircle" presStyleLbl="alignNode1" presStyleIdx="0" presStyleCnt="10">
        <dgm:presLayoutVars>
          <dgm:chMax val="0"/>
          <dgm:bulletEnabled/>
        </dgm:presLayoutVars>
      </dgm:prSet>
      <dgm:spPr/>
      <dgm:t>
        <a:bodyPr/>
        <a:lstStyle/>
        <a:p>
          <a:endParaRPr lang="en-US"/>
        </a:p>
      </dgm:t>
    </dgm:pt>
    <dgm:pt modelId="{B396962B-9CEE-4229-B569-87849E314DF5}" type="pres">
      <dgm:prSet presAssocID="{AE2BBB7A-43C1-4849-8EFD-13BDD7D1BEA8}" presName="bottomLine" presStyleLbl="alignNode1" presStyleIdx="1" presStyleCnt="10">
        <dgm:presLayoutVars/>
      </dgm:prSet>
      <dgm:spPr/>
    </dgm:pt>
    <dgm:pt modelId="{C5C910CD-CA12-4B0E-80D9-C75FADA633ED}" type="pres">
      <dgm:prSet presAssocID="{AE2BBB7A-43C1-4849-8EFD-13BDD7D1BEA8}" presName="nodeText" presStyleLbl="bgAccFollowNode1" presStyleIdx="0" presStyleCnt="5">
        <dgm:presLayoutVars>
          <dgm:bulletEnabled val="1"/>
        </dgm:presLayoutVars>
      </dgm:prSet>
      <dgm:spPr/>
      <dgm:t>
        <a:bodyPr/>
        <a:lstStyle/>
        <a:p>
          <a:endParaRPr lang="en-US"/>
        </a:p>
      </dgm:t>
    </dgm:pt>
    <dgm:pt modelId="{0247B49D-730E-4DF7-8E71-B70A6C051E78}" type="pres">
      <dgm:prSet presAssocID="{B06441E1-EE6C-49D4-9382-91B8448D09A7}" presName="sibTrans" presStyleCnt="0"/>
      <dgm:spPr/>
    </dgm:pt>
    <dgm:pt modelId="{52A1B43B-1C9C-460C-9C60-8534B3710AD2}" type="pres">
      <dgm:prSet presAssocID="{15BD914C-B55D-4182-8101-EC6875A9A138}" presName="compositeNode" presStyleCnt="0">
        <dgm:presLayoutVars>
          <dgm:bulletEnabled val="1"/>
        </dgm:presLayoutVars>
      </dgm:prSet>
      <dgm:spPr/>
    </dgm:pt>
    <dgm:pt modelId="{92A5C2AA-7D5D-4C2C-9796-B312F4618C6A}" type="pres">
      <dgm:prSet presAssocID="{15BD914C-B55D-4182-8101-EC6875A9A138}" presName="bgRect" presStyleLbl="bgAccFollowNode1" presStyleIdx="1" presStyleCnt="5"/>
      <dgm:spPr/>
      <dgm:t>
        <a:bodyPr/>
        <a:lstStyle/>
        <a:p>
          <a:endParaRPr lang="en-US"/>
        </a:p>
      </dgm:t>
    </dgm:pt>
    <dgm:pt modelId="{DF09A18C-4D6B-4114-85CF-8209FE12406B}" type="pres">
      <dgm:prSet presAssocID="{278E4641-04B5-4913-80C5-1DF0169A9BAC}" presName="sibTransNodeCircle" presStyleLbl="alignNode1" presStyleIdx="2" presStyleCnt="10">
        <dgm:presLayoutVars>
          <dgm:chMax val="0"/>
          <dgm:bulletEnabled/>
        </dgm:presLayoutVars>
      </dgm:prSet>
      <dgm:spPr/>
      <dgm:t>
        <a:bodyPr/>
        <a:lstStyle/>
        <a:p>
          <a:endParaRPr lang="en-US"/>
        </a:p>
      </dgm:t>
    </dgm:pt>
    <dgm:pt modelId="{F40881A4-B466-4A2B-8AC0-7223A544A603}" type="pres">
      <dgm:prSet presAssocID="{15BD914C-B55D-4182-8101-EC6875A9A138}" presName="bottomLine" presStyleLbl="alignNode1" presStyleIdx="3" presStyleCnt="10">
        <dgm:presLayoutVars/>
      </dgm:prSet>
      <dgm:spPr/>
    </dgm:pt>
    <dgm:pt modelId="{AEBA18AA-08E4-476F-B5B9-786B6471F270}" type="pres">
      <dgm:prSet presAssocID="{15BD914C-B55D-4182-8101-EC6875A9A138}" presName="nodeText" presStyleLbl="bgAccFollowNode1" presStyleIdx="1" presStyleCnt="5">
        <dgm:presLayoutVars>
          <dgm:bulletEnabled val="1"/>
        </dgm:presLayoutVars>
      </dgm:prSet>
      <dgm:spPr/>
      <dgm:t>
        <a:bodyPr/>
        <a:lstStyle/>
        <a:p>
          <a:endParaRPr lang="en-US"/>
        </a:p>
      </dgm:t>
    </dgm:pt>
    <dgm:pt modelId="{027F6DFA-CDBA-4E5C-B258-C75515CE9BB5}" type="pres">
      <dgm:prSet presAssocID="{278E4641-04B5-4913-80C5-1DF0169A9BAC}" presName="sibTrans" presStyleCnt="0"/>
      <dgm:spPr/>
    </dgm:pt>
    <dgm:pt modelId="{1F924CB1-5313-49E9-A0DD-B090869A8EE2}" type="pres">
      <dgm:prSet presAssocID="{95A908F9-953B-43D1-B20A-68429B2F93B8}" presName="compositeNode" presStyleCnt="0">
        <dgm:presLayoutVars>
          <dgm:bulletEnabled val="1"/>
        </dgm:presLayoutVars>
      </dgm:prSet>
      <dgm:spPr/>
    </dgm:pt>
    <dgm:pt modelId="{7E7F44FE-7ED4-4B92-9B8E-81C2FEE1C0B3}" type="pres">
      <dgm:prSet presAssocID="{95A908F9-953B-43D1-B20A-68429B2F93B8}" presName="bgRect" presStyleLbl="bgAccFollowNode1" presStyleIdx="2" presStyleCnt="5"/>
      <dgm:spPr/>
      <dgm:t>
        <a:bodyPr/>
        <a:lstStyle/>
        <a:p>
          <a:endParaRPr lang="en-US"/>
        </a:p>
      </dgm:t>
    </dgm:pt>
    <dgm:pt modelId="{B663D8A3-55ED-4FB3-B059-4DE597A8316C}" type="pres">
      <dgm:prSet presAssocID="{817DE5BA-376A-418C-B136-B4BD2ED1028A}" presName="sibTransNodeCircle" presStyleLbl="alignNode1" presStyleIdx="4" presStyleCnt="10">
        <dgm:presLayoutVars>
          <dgm:chMax val="0"/>
          <dgm:bulletEnabled/>
        </dgm:presLayoutVars>
      </dgm:prSet>
      <dgm:spPr/>
      <dgm:t>
        <a:bodyPr/>
        <a:lstStyle/>
        <a:p>
          <a:endParaRPr lang="en-US"/>
        </a:p>
      </dgm:t>
    </dgm:pt>
    <dgm:pt modelId="{E09593C9-E50F-4EAF-8F88-08BAA20A1931}" type="pres">
      <dgm:prSet presAssocID="{95A908F9-953B-43D1-B20A-68429B2F93B8}" presName="bottomLine" presStyleLbl="alignNode1" presStyleIdx="5" presStyleCnt="10">
        <dgm:presLayoutVars/>
      </dgm:prSet>
      <dgm:spPr/>
    </dgm:pt>
    <dgm:pt modelId="{DC693A1A-2422-4034-9B93-5F54815E710A}" type="pres">
      <dgm:prSet presAssocID="{95A908F9-953B-43D1-B20A-68429B2F93B8}" presName="nodeText" presStyleLbl="bgAccFollowNode1" presStyleIdx="2" presStyleCnt="5">
        <dgm:presLayoutVars>
          <dgm:bulletEnabled val="1"/>
        </dgm:presLayoutVars>
      </dgm:prSet>
      <dgm:spPr/>
      <dgm:t>
        <a:bodyPr/>
        <a:lstStyle/>
        <a:p>
          <a:endParaRPr lang="en-US"/>
        </a:p>
      </dgm:t>
    </dgm:pt>
    <dgm:pt modelId="{8F748DB6-E937-48C4-884B-E333C937D12C}" type="pres">
      <dgm:prSet presAssocID="{817DE5BA-376A-418C-B136-B4BD2ED1028A}" presName="sibTrans" presStyleCnt="0"/>
      <dgm:spPr/>
    </dgm:pt>
    <dgm:pt modelId="{9F19C31D-E785-41D1-8DFE-9CB9603A4C13}" type="pres">
      <dgm:prSet presAssocID="{C68EFFFE-CA1B-48AF-A04D-EDA31A459ECE}" presName="compositeNode" presStyleCnt="0">
        <dgm:presLayoutVars>
          <dgm:bulletEnabled val="1"/>
        </dgm:presLayoutVars>
      </dgm:prSet>
      <dgm:spPr/>
    </dgm:pt>
    <dgm:pt modelId="{00CD87ED-A11E-4506-807D-B042A2FF1E5F}" type="pres">
      <dgm:prSet presAssocID="{C68EFFFE-CA1B-48AF-A04D-EDA31A459ECE}" presName="bgRect" presStyleLbl="bgAccFollowNode1" presStyleIdx="3" presStyleCnt="5"/>
      <dgm:spPr/>
      <dgm:t>
        <a:bodyPr/>
        <a:lstStyle/>
        <a:p>
          <a:endParaRPr lang="en-US"/>
        </a:p>
      </dgm:t>
    </dgm:pt>
    <dgm:pt modelId="{4B8AB32B-CCEE-490F-96D2-899CEEB2F429}" type="pres">
      <dgm:prSet presAssocID="{1CACBBDF-0F7C-4BE5-A302-B6D78BC4A48D}" presName="sibTransNodeCircle" presStyleLbl="alignNode1" presStyleIdx="6" presStyleCnt="10">
        <dgm:presLayoutVars>
          <dgm:chMax val="0"/>
          <dgm:bulletEnabled/>
        </dgm:presLayoutVars>
      </dgm:prSet>
      <dgm:spPr/>
      <dgm:t>
        <a:bodyPr/>
        <a:lstStyle/>
        <a:p>
          <a:endParaRPr lang="en-US"/>
        </a:p>
      </dgm:t>
    </dgm:pt>
    <dgm:pt modelId="{10E4F930-56E4-4215-A034-56AA34698330}" type="pres">
      <dgm:prSet presAssocID="{C68EFFFE-CA1B-48AF-A04D-EDA31A459ECE}" presName="bottomLine" presStyleLbl="alignNode1" presStyleIdx="7" presStyleCnt="10">
        <dgm:presLayoutVars/>
      </dgm:prSet>
      <dgm:spPr/>
    </dgm:pt>
    <dgm:pt modelId="{60A6877E-EF7C-430E-9D11-49841219D9A3}" type="pres">
      <dgm:prSet presAssocID="{C68EFFFE-CA1B-48AF-A04D-EDA31A459ECE}" presName="nodeText" presStyleLbl="bgAccFollowNode1" presStyleIdx="3" presStyleCnt="5">
        <dgm:presLayoutVars>
          <dgm:bulletEnabled val="1"/>
        </dgm:presLayoutVars>
      </dgm:prSet>
      <dgm:spPr/>
      <dgm:t>
        <a:bodyPr/>
        <a:lstStyle/>
        <a:p>
          <a:endParaRPr lang="en-US"/>
        </a:p>
      </dgm:t>
    </dgm:pt>
    <dgm:pt modelId="{6F12EA06-D4B4-47CE-935D-0307CCB90475}" type="pres">
      <dgm:prSet presAssocID="{1CACBBDF-0F7C-4BE5-A302-B6D78BC4A48D}" presName="sibTrans" presStyleCnt="0"/>
      <dgm:spPr/>
    </dgm:pt>
    <dgm:pt modelId="{2A9822BC-2FC1-4F9F-8CDA-D381699D28DA}" type="pres">
      <dgm:prSet presAssocID="{711BDFE8-A4BD-424A-B612-FB883946C160}" presName="compositeNode" presStyleCnt="0">
        <dgm:presLayoutVars>
          <dgm:bulletEnabled val="1"/>
        </dgm:presLayoutVars>
      </dgm:prSet>
      <dgm:spPr/>
    </dgm:pt>
    <dgm:pt modelId="{60363C85-5566-4381-8DA3-1296A4492A88}" type="pres">
      <dgm:prSet presAssocID="{711BDFE8-A4BD-424A-B612-FB883946C160}" presName="bgRect" presStyleLbl="bgAccFollowNode1" presStyleIdx="4" presStyleCnt="5"/>
      <dgm:spPr/>
      <dgm:t>
        <a:bodyPr/>
        <a:lstStyle/>
        <a:p>
          <a:endParaRPr lang="en-US"/>
        </a:p>
      </dgm:t>
    </dgm:pt>
    <dgm:pt modelId="{FD137752-4CDB-444A-A435-DB4C255DD3AC}" type="pres">
      <dgm:prSet presAssocID="{F9BE9728-B8D8-4462-9194-A41C70EB11CC}" presName="sibTransNodeCircle" presStyleLbl="alignNode1" presStyleIdx="8" presStyleCnt="10">
        <dgm:presLayoutVars>
          <dgm:chMax val="0"/>
          <dgm:bulletEnabled/>
        </dgm:presLayoutVars>
      </dgm:prSet>
      <dgm:spPr/>
      <dgm:t>
        <a:bodyPr/>
        <a:lstStyle/>
        <a:p>
          <a:endParaRPr lang="en-US"/>
        </a:p>
      </dgm:t>
    </dgm:pt>
    <dgm:pt modelId="{1E5044DB-D4FE-404D-A4C0-84BBE0E63BC8}" type="pres">
      <dgm:prSet presAssocID="{711BDFE8-A4BD-424A-B612-FB883946C160}" presName="bottomLine" presStyleLbl="alignNode1" presStyleIdx="9" presStyleCnt="10">
        <dgm:presLayoutVars/>
      </dgm:prSet>
      <dgm:spPr/>
    </dgm:pt>
    <dgm:pt modelId="{7AA3A199-11B9-4A52-9673-01407129354D}" type="pres">
      <dgm:prSet presAssocID="{711BDFE8-A4BD-424A-B612-FB883946C160}" presName="nodeText" presStyleLbl="bgAccFollowNode1" presStyleIdx="4" presStyleCnt="5">
        <dgm:presLayoutVars>
          <dgm:bulletEnabled val="1"/>
        </dgm:presLayoutVars>
      </dgm:prSet>
      <dgm:spPr/>
      <dgm:t>
        <a:bodyPr/>
        <a:lstStyle/>
        <a:p>
          <a:endParaRPr lang="en-US"/>
        </a:p>
      </dgm:t>
    </dgm:pt>
  </dgm:ptLst>
  <dgm:cxnLst>
    <dgm:cxn modelId="{2D00097F-A2AC-4FFC-B05B-AC67AE7E7F97}" type="presOf" srcId="{278E4641-04B5-4913-80C5-1DF0169A9BAC}" destId="{DF09A18C-4D6B-4114-85CF-8209FE12406B}" srcOrd="0" destOrd="0" presId="urn:microsoft.com/office/officeart/2016/7/layout/BasicLinearProcessNumbered"/>
    <dgm:cxn modelId="{E8801C0E-B575-43F1-AF07-4D4C83FC4ECA}" type="presOf" srcId="{AE2BBB7A-43C1-4849-8EFD-13BDD7D1BEA8}" destId="{243BECEA-5560-4391-99C8-BFA1BC16DA1D}" srcOrd="0" destOrd="0" presId="urn:microsoft.com/office/officeart/2016/7/layout/BasicLinearProcessNumbered"/>
    <dgm:cxn modelId="{F41A8C85-223C-4B6A-8B1D-B21F14CC2458}" type="presOf" srcId="{F9BE9728-B8D8-4462-9194-A41C70EB11CC}" destId="{FD137752-4CDB-444A-A435-DB4C255DD3AC}" srcOrd="0" destOrd="0" presId="urn:microsoft.com/office/officeart/2016/7/layout/BasicLinearProcessNumbered"/>
    <dgm:cxn modelId="{44E291A0-545B-464E-BA00-47267E2561FF}" type="presOf" srcId="{AE2BBB7A-43C1-4849-8EFD-13BDD7D1BEA8}" destId="{C5C910CD-CA12-4B0E-80D9-C75FADA633ED}" srcOrd="1" destOrd="0" presId="urn:microsoft.com/office/officeart/2016/7/layout/BasicLinearProcessNumbered"/>
    <dgm:cxn modelId="{73068384-1D3C-4D06-B25D-39B2662E2073}" type="presOf" srcId="{C68EFFFE-CA1B-48AF-A04D-EDA31A459ECE}" destId="{00CD87ED-A11E-4506-807D-B042A2FF1E5F}" srcOrd="0" destOrd="0" presId="urn:microsoft.com/office/officeart/2016/7/layout/BasicLinearProcessNumbered"/>
    <dgm:cxn modelId="{95A09B04-0E8C-4F9C-9741-C0D20F2D7AD8}" type="presOf" srcId="{15BD914C-B55D-4182-8101-EC6875A9A138}" destId="{92A5C2AA-7D5D-4C2C-9796-B312F4618C6A}" srcOrd="0" destOrd="0" presId="urn:microsoft.com/office/officeart/2016/7/layout/BasicLinearProcessNumbered"/>
    <dgm:cxn modelId="{6839E51B-D210-44EF-9F62-7EC263DDCEFB}" type="presOf" srcId="{45FEA66C-D295-4A83-8697-11E340C55700}" destId="{FA4BA7B6-AD80-471B-9E77-0CC1A57B178E}" srcOrd="0" destOrd="0" presId="urn:microsoft.com/office/officeart/2016/7/layout/BasicLinearProcessNumbered"/>
    <dgm:cxn modelId="{91AF7EA3-97C2-4FE5-9552-351FCA0ADD47}" type="presOf" srcId="{1CACBBDF-0F7C-4BE5-A302-B6D78BC4A48D}" destId="{4B8AB32B-CCEE-490F-96D2-899CEEB2F429}" srcOrd="0" destOrd="0" presId="urn:microsoft.com/office/officeart/2016/7/layout/BasicLinearProcessNumbered"/>
    <dgm:cxn modelId="{CAB4E599-F3A3-40F7-9767-50BBF6D372BF}" srcId="{45FEA66C-D295-4A83-8697-11E340C55700}" destId="{95A908F9-953B-43D1-B20A-68429B2F93B8}" srcOrd="2" destOrd="0" parTransId="{1AF8CD79-C7FB-4DE4-936E-F81531BA2CF3}" sibTransId="{817DE5BA-376A-418C-B136-B4BD2ED1028A}"/>
    <dgm:cxn modelId="{8C19EC08-E38D-478A-BF55-F123087D73CB}" type="presOf" srcId="{711BDFE8-A4BD-424A-B612-FB883946C160}" destId="{60363C85-5566-4381-8DA3-1296A4492A88}" srcOrd="0" destOrd="0" presId="urn:microsoft.com/office/officeart/2016/7/layout/BasicLinearProcessNumbered"/>
    <dgm:cxn modelId="{D2343037-0CC2-42FC-A3F9-CB3977CACFC5}" srcId="{45FEA66C-D295-4A83-8697-11E340C55700}" destId="{C68EFFFE-CA1B-48AF-A04D-EDA31A459ECE}" srcOrd="3" destOrd="0" parTransId="{0CF70A41-6A34-45BC-B7E1-5AA615DC01CC}" sibTransId="{1CACBBDF-0F7C-4BE5-A302-B6D78BC4A48D}"/>
    <dgm:cxn modelId="{5966FB2A-5729-4395-B041-AAAAC4D3E3EE}" type="presOf" srcId="{817DE5BA-376A-418C-B136-B4BD2ED1028A}" destId="{B663D8A3-55ED-4FB3-B059-4DE597A8316C}" srcOrd="0" destOrd="0" presId="urn:microsoft.com/office/officeart/2016/7/layout/BasicLinearProcessNumbered"/>
    <dgm:cxn modelId="{08A5AF9A-AA78-4717-954E-D24DAD988BEF}" type="presOf" srcId="{15BD914C-B55D-4182-8101-EC6875A9A138}" destId="{AEBA18AA-08E4-476F-B5B9-786B6471F270}" srcOrd="1" destOrd="0" presId="urn:microsoft.com/office/officeart/2016/7/layout/BasicLinearProcessNumbered"/>
    <dgm:cxn modelId="{526D13FD-43E6-46D3-897B-6FF14885D4A8}" srcId="{45FEA66C-D295-4A83-8697-11E340C55700}" destId="{AE2BBB7A-43C1-4849-8EFD-13BDD7D1BEA8}" srcOrd="0" destOrd="0" parTransId="{B89EC297-D612-4127-89B7-E6CE46AA115E}" sibTransId="{B06441E1-EE6C-49D4-9382-91B8448D09A7}"/>
    <dgm:cxn modelId="{8A6E628A-E2D6-44E8-A239-2D4899D4049D}" type="presOf" srcId="{95A908F9-953B-43D1-B20A-68429B2F93B8}" destId="{7E7F44FE-7ED4-4B92-9B8E-81C2FEE1C0B3}" srcOrd="0" destOrd="0" presId="urn:microsoft.com/office/officeart/2016/7/layout/BasicLinearProcessNumbered"/>
    <dgm:cxn modelId="{9AB5E7F6-4DF9-4FF9-9B43-233D336BEBF5}" type="presOf" srcId="{711BDFE8-A4BD-424A-B612-FB883946C160}" destId="{7AA3A199-11B9-4A52-9673-01407129354D}" srcOrd="1" destOrd="0" presId="urn:microsoft.com/office/officeart/2016/7/layout/BasicLinearProcessNumbered"/>
    <dgm:cxn modelId="{BD1D059D-0612-4832-B51D-AC6E16147E8C}" srcId="{45FEA66C-D295-4A83-8697-11E340C55700}" destId="{15BD914C-B55D-4182-8101-EC6875A9A138}" srcOrd="1" destOrd="0" parTransId="{F4935F3C-4DF0-4B3A-97BD-950728CC1960}" sibTransId="{278E4641-04B5-4913-80C5-1DF0169A9BAC}"/>
    <dgm:cxn modelId="{F8285670-CC4C-45A2-A543-94D48B578E4A}" type="presOf" srcId="{C68EFFFE-CA1B-48AF-A04D-EDA31A459ECE}" destId="{60A6877E-EF7C-430E-9D11-49841219D9A3}" srcOrd="1" destOrd="0" presId="urn:microsoft.com/office/officeart/2016/7/layout/BasicLinearProcessNumbered"/>
    <dgm:cxn modelId="{6A931990-6F7B-43F3-9280-B0307B60AFEE}" type="presOf" srcId="{B06441E1-EE6C-49D4-9382-91B8448D09A7}" destId="{9E3EBFD3-70D4-4F41-BB14-C1CC40536E82}" srcOrd="0" destOrd="0" presId="urn:microsoft.com/office/officeart/2016/7/layout/BasicLinearProcessNumbered"/>
    <dgm:cxn modelId="{33C7E43A-952F-4164-80ED-C306C18B40D0}" srcId="{45FEA66C-D295-4A83-8697-11E340C55700}" destId="{711BDFE8-A4BD-424A-B612-FB883946C160}" srcOrd="4" destOrd="0" parTransId="{F5130996-34BE-4DCF-89F1-6EC0E45152B4}" sibTransId="{F9BE9728-B8D8-4462-9194-A41C70EB11CC}"/>
    <dgm:cxn modelId="{53E6ED89-8B96-42DA-BEB3-2C29C8F15E3C}" type="presOf" srcId="{95A908F9-953B-43D1-B20A-68429B2F93B8}" destId="{DC693A1A-2422-4034-9B93-5F54815E710A}" srcOrd="1" destOrd="0" presId="urn:microsoft.com/office/officeart/2016/7/layout/BasicLinearProcessNumbered"/>
    <dgm:cxn modelId="{0DB70447-8EB9-4EC7-9902-4669946C0547}" type="presParOf" srcId="{FA4BA7B6-AD80-471B-9E77-0CC1A57B178E}" destId="{ED2AF3DA-E71A-4585-B4A8-4507C27F111A}" srcOrd="0" destOrd="0" presId="urn:microsoft.com/office/officeart/2016/7/layout/BasicLinearProcessNumbered"/>
    <dgm:cxn modelId="{A075A4C7-AC55-4454-AA42-05A46E927C4A}" type="presParOf" srcId="{ED2AF3DA-E71A-4585-B4A8-4507C27F111A}" destId="{243BECEA-5560-4391-99C8-BFA1BC16DA1D}" srcOrd="0" destOrd="0" presId="urn:microsoft.com/office/officeart/2016/7/layout/BasicLinearProcessNumbered"/>
    <dgm:cxn modelId="{6839FC4B-66AE-4A5A-8991-F1E41BDA91DD}" type="presParOf" srcId="{ED2AF3DA-E71A-4585-B4A8-4507C27F111A}" destId="{9E3EBFD3-70D4-4F41-BB14-C1CC40536E82}" srcOrd="1" destOrd="0" presId="urn:microsoft.com/office/officeart/2016/7/layout/BasicLinearProcessNumbered"/>
    <dgm:cxn modelId="{9D2773AE-9AA4-4C21-97F8-491D2B82A0AB}" type="presParOf" srcId="{ED2AF3DA-E71A-4585-B4A8-4507C27F111A}" destId="{B396962B-9CEE-4229-B569-87849E314DF5}" srcOrd="2" destOrd="0" presId="urn:microsoft.com/office/officeart/2016/7/layout/BasicLinearProcessNumbered"/>
    <dgm:cxn modelId="{5AA41BE6-9B71-42EB-9E02-85A40A7B9255}" type="presParOf" srcId="{ED2AF3DA-E71A-4585-B4A8-4507C27F111A}" destId="{C5C910CD-CA12-4B0E-80D9-C75FADA633ED}" srcOrd="3" destOrd="0" presId="urn:microsoft.com/office/officeart/2016/7/layout/BasicLinearProcessNumbered"/>
    <dgm:cxn modelId="{FC55A234-55C8-4A3A-A6EC-F679435EBFB0}" type="presParOf" srcId="{FA4BA7B6-AD80-471B-9E77-0CC1A57B178E}" destId="{0247B49D-730E-4DF7-8E71-B70A6C051E78}" srcOrd="1" destOrd="0" presId="urn:microsoft.com/office/officeart/2016/7/layout/BasicLinearProcessNumbered"/>
    <dgm:cxn modelId="{3B54B753-DF95-444D-8073-2B79D93FCE87}" type="presParOf" srcId="{FA4BA7B6-AD80-471B-9E77-0CC1A57B178E}" destId="{52A1B43B-1C9C-460C-9C60-8534B3710AD2}" srcOrd="2" destOrd="0" presId="urn:microsoft.com/office/officeart/2016/7/layout/BasicLinearProcessNumbered"/>
    <dgm:cxn modelId="{8CC0C3A7-F9EC-46BE-80CA-7F4229361E65}" type="presParOf" srcId="{52A1B43B-1C9C-460C-9C60-8534B3710AD2}" destId="{92A5C2AA-7D5D-4C2C-9796-B312F4618C6A}" srcOrd="0" destOrd="0" presId="urn:microsoft.com/office/officeart/2016/7/layout/BasicLinearProcessNumbered"/>
    <dgm:cxn modelId="{EDFE56AD-C6D4-47F8-9C74-AF50A9BC36A3}" type="presParOf" srcId="{52A1B43B-1C9C-460C-9C60-8534B3710AD2}" destId="{DF09A18C-4D6B-4114-85CF-8209FE12406B}" srcOrd="1" destOrd="0" presId="urn:microsoft.com/office/officeart/2016/7/layout/BasicLinearProcessNumbered"/>
    <dgm:cxn modelId="{4E973AF7-E60C-4ACD-A8DF-9A060F11897C}" type="presParOf" srcId="{52A1B43B-1C9C-460C-9C60-8534B3710AD2}" destId="{F40881A4-B466-4A2B-8AC0-7223A544A603}" srcOrd="2" destOrd="0" presId="urn:microsoft.com/office/officeart/2016/7/layout/BasicLinearProcessNumbered"/>
    <dgm:cxn modelId="{C6344FD3-E87B-4DA7-AE87-51436FF49429}" type="presParOf" srcId="{52A1B43B-1C9C-460C-9C60-8534B3710AD2}" destId="{AEBA18AA-08E4-476F-B5B9-786B6471F270}" srcOrd="3" destOrd="0" presId="urn:microsoft.com/office/officeart/2016/7/layout/BasicLinearProcessNumbered"/>
    <dgm:cxn modelId="{374392BE-17A9-4382-8E76-0D63D33E10F3}" type="presParOf" srcId="{FA4BA7B6-AD80-471B-9E77-0CC1A57B178E}" destId="{027F6DFA-CDBA-4E5C-B258-C75515CE9BB5}" srcOrd="3" destOrd="0" presId="urn:microsoft.com/office/officeart/2016/7/layout/BasicLinearProcessNumbered"/>
    <dgm:cxn modelId="{F13ABF94-E127-48FF-B7D5-AA770C9EE951}" type="presParOf" srcId="{FA4BA7B6-AD80-471B-9E77-0CC1A57B178E}" destId="{1F924CB1-5313-49E9-A0DD-B090869A8EE2}" srcOrd="4" destOrd="0" presId="urn:microsoft.com/office/officeart/2016/7/layout/BasicLinearProcessNumbered"/>
    <dgm:cxn modelId="{4A10B2CC-5DF8-4AEF-A0DB-19A556E9DF6A}" type="presParOf" srcId="{1F924CB1-5313-49E9-A0DD-B090869A8EE2}" destId="{7E7F44FE-7ED4-4B92-9B8E-81C2FEE1C0B3}" srcOrd="0" destOrd="0" presId="urn:microsoft.com/office/officeart/2016/7/layout/BasicLinearProcessNumbered"/>
    <dgm:cxn modelId="{1BD4DC85-7470-48CC-990E-750762B87C61}" type="presParOf" srcId="{1F924CB1-5313-49E9-A0DD-B090869A8EE2}" destId="{B663D8A3-55ED-4FB3-B059-4DE597A8316C}" srcOrd="1" destOrd="0" presId="urn:microsoft.com/office/officeart/2016/7/layout/BasicLinearProcessNumbered"/>
    <dgm:cxn modelId="{833932CF-26A0-4543-AB09-3558250D388A}" type="presParOf" srcId="{1F924CB1-5313-49E9-A0DD-B090869A8EE2}" destId="{E09593C9-E50F-4EAF-8F88-08BAA20A1931}" srcOrd="2" destOrd="0" presId="urn:microsoft.com/office/officeart/2016/7/layout/BasicLinearProcessNumbered"/>
    <dgm:cxn modelId="{972BC9C7-9317-4293-8D7C-EFE69543ECAD}" type="presParOf" srcId="{1F924CB1-5313-49E9-A0DD-B090869A8EE2}" destId="{DC693A1A-2422-4034-9B93-5F54815E710A}" srcOrd="3" destOrd="0" presId="urn:microsoft.com/office/officeart/2016/7/layout/BasicLinearProcessNumbered"/>
    <dgm:cxn modelId="{34C91CBB-759F-4BC5-86DD-7B62DFD3FE8E}" type="presParOf" srcId="{FA4BA7B6-AD80-471B-9E77-0CC1A57B178E}" destId="{8F748DB6-E937-48C4-884B-E333C937D12C}" srcOrd="5" destOrd="0" presId="urn:microsoft.com/office/officeart/2016/7/layout/BasicLinearProcessNumbered"/>
    <dgm:cxn modelId="{4E9A6867-DB65-445C-98D5-52F0EF72F575}" type="presParOf" srcId="{FA4BA7B6-AD80-471B-9E77-0CC1A57B178E}" destId="{9F19C31D-E785-41D1-8DFE-9CB9603A4C13}" srcOrd="6" destOrd="0" presId="urn:microsoft.com/office/officeart/2016/7/layout/BasicLinearProcessNumbered"/>
    <dgm:cxn modelId="{94C90E95-6DED-43D3-93B8-B3F1D05F527D}" type="presParOf" srcId="{9F19C31D-E785-41D1-8DFE-9CB9603A4C13}" destId="{00CD87ED-A11E-4506-807D-B042A2FF1E5F}" srcOrd="0" destOrd="0" presId="urn:microsoft.com/office/officeart/2016/7/layout/BasicLinearProcessNumbered"/>
    <dgm:cxn modelId="{5B033785-82E0-4D2A-9D19-E1EE47A49F9E}" type="presParOf" srcId="{9F19C31D-E785-41D1-8DFE-9CB9603A4C13}" destId="{4B8AB32B-CCEE-490F-96D2-899CEEB2F429}" srcOrd="1" destOrd="0" presId="urn:microsoft.com/office/officeart/2016/7/layout/BasicLinearProcessNumbered"/>
    <dgm:cxn modelId="{6AC0D7F9-7B4C-4E08-A1E6-F8EE8BD0A3C1}" type="presParOf" srcId="{9F19C31D-E785-41D1-8DFE-9CB9603A4C13}" destId="{10E4F930-56E4-4215-A034-56AA34698330}" srcOrd="2" destOrd="0" presId="urn:microsoft.com/office/officeart/2016/7/layout/BasicLinearProcessNumbered"/>
    <dgm:cxn modelId="{ABE6B440-3A3D-4E3C-BAA5-F1A31BCE94C2}" type="presParOf" srcId="{9F19C31D-E785-41D1-8DFE-9CB9603A4C13}" destId="{60A6877E-EF7C-430E-9D11-49841219D9A3}" srcOrd="3" destOrd="0" presId="urn:microsoft.com/office/officeart/2016/7/layout/BasicLinearProcessNumbered"/>
    <dgm:cxn modelId="{4B3C8874-BCA0-4F34-AD8B-E07CD8E505C5}" type="presParOf" srcId="{FA4BA7B6-AD80-471B-9E77-0CC1A57B178E}" destId="{6F12EA06-D4B4-47CE-935D-0307CCB90475}" srcOrd="7" destOrd="0" presId="urn:microsoft.com/office/officeart/2016/7/layout/BasicLinearProcessNumbered"/>
    <dgm:cxn modelId="{28B8DD39-11A5-490E-B7B1-5AD564E575BD}" type="presParOf" srcId="{FA4BA7B6-AD80-471B-9E77-0CC1A57B178E}" destId="{2A9822BC-2FC1-4F9F-8CDA-D381699D28DA}" srcOrd="8" destOrd="0" presId="urn:microsoft.com/office/officeart/2016/7/layout/BasicLinearProcessNumbered"/>
    <dgm:cxn modelId="{34C12419-0F43-4AEF-AA24-7E416ADA9D37}" type="presParOf" srcId="{2A9822BC-2FC1-4F9F-8CDA-D381699D28DA}" destId="{60363C85-5566-4381-8DA3-1296A4492A88}" srcOrd="0" destOrd="0" presId="urn:microsoft.com/office/officeart/2016/7/layout/BasicLinearProcessNumbered"/>
    <dgm:cxn modelId="{8D38F917-CA2E-4EFE-9E20-30ABA577EEFC}" type="presParOf" srcId="{2A9822BC-2FC1-4F9F-8CDA-D381699D28DA}" destId="{FD137752-4CDB-444A-A435-DB4C255DD3AC}" srcOrd="1" destOrd="0" presId="urn:microsoft.com/office/officeart/2016/7/layout/BasicLinearProcessNumbered"/>
    <dgm:cxn modelId="{DF01197D-4013-4B86-802E-C4763A2A66D9}" type="presParOf" srcId="{2A9822BC-2FC1-4F9F-8CDA-D381699D28DA}" destId="{1E5044DB-D4FE-404D-A4C0-84BBE0E63BC8}" srcOrd="2" destOrd="0" presId="urn:microsoft.com/office/officeart/2016/7/layout/BasicLinearProcessNumbered"/>
    <dgm:cxn modelId="{3E7C988E-3B11-4289-AF97-82BDF2B1DFEF}" type="presParOf" srcId="{2A9822BC-2FC1-4F9F-8CDA-D381699D28DA}" destId="{7AA3A199-11B9-4A52-9673-01407129354D}"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995DA5-B57A-4428-9FFA-A6A81947316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775E3B40-5DD9-4776-97D7-9CA7D45ED70A}">
      <dgm:prSet phldrT="[Text]"/>
      <dgm:spPr/>
      <dgm:t>
        <a:bodyPr/>
        <a:lstStyle/>
        <a:p>
          <a:r>
            <a:rPr lang="en-US" dirty="0">
              <a:cs typeface="Calibri Light"/>
            </a:rPr>
            <a:t>Student</a:t>
          </a:r>
        </a:p>
      </dgm:t>
    </dgm:pt>
    <dgm:pt modelId="{4E8595DE-D829-4DF2-A7EA-ADA0D0B05813}" type="parTrans" cxnId="{4A58A7CF-8CB5-4849-9676-832D016242A8}">
      <dgm:prSet/>
      <dgm:spPr/>
      <dgm:t>
        <a:bodyPr/>
        <a:lstStyle/>
        <a:p>
          <a:endParaRPr lang="en-US"/>
        </a:p>
      </dgm:t>
    </dgm:pt>
    <dgm:pt modelId="{12FD4899-BB66-4A83-B4C3-F86B37067849}" type="sibTrans" cxnId="{4A58A7CF-8CB5-4849-9676-832D016242A8}">
      <dgm:prSet/>
      <dgm:spPr/>
      <dgm:t>
        <a:bodyPr/>
        <a:lstStyle/>
        <a:p>
          <a:endParaRPr lang="en-US"/>
        </a:p>
      </dgm:t>
    </dgm:pt>
    <dgm:pt modelId="{9584F96D-6352-442E-BE90-1AB3E23BC71F}">
      <dgm:prSet phldrT="[Text]"/>
      <dgm:spPr/>
      <dgm:t>
        <a:bodyPr/>
        <a:lstStyle/>
        <a:p>
          <a:r>
            <a:rPr lang="en-US" dirty="0">
              <a:cs typeface="Calibri Light"/>
            </a:rPr>
            <a:t>Faculty</a:t>
          </a:r>
        </a:p>
      </dgm:t>
    </dgm:pt>
    <dgm:pt modelId="{5BE86C69-214C-4662-8121-68B6B4DDE8F8}" type="parTrans" cxnId="{0B46143C-0CFE-42F0-AB4E-1A2584176F92}">
      <dgm:prSet/>
      <dgm:spPr/>
      <dgm:t>
        <a:bodyPr/>
        <a:lstStyle/>
        <a:p>
          <a:endParaRPr lang="en-US"/>
        </a:p>
      </dgm:t>
    </dgm:pt>
    <dgm:pt modelId="{C55B23C3-D3C7-4F67-B165-C56E07B8975A}" type="sibTrans" cxnId="{0B46143C-0CFE-42F0-AB4E-1A2584176F92}">
      <dgm:prSet/>
      <dgm:spPr/>
      <dgm:t>
        <a:bodyPr/>
        <a:lstStyle/>
        <a:p>
          <a:endParaRPr lang="en-US"/>
        </a:p>
      </dgm:t>
    </dgm:pt>
    <dgm:pt modelId="{802325A1-CF9B-4115-BF1A-3654EEDA8D05}">
      <dgm:prSet phldrT="[Text]"/>
      <dgm:spPr/>
      <dgm:t>
        <a:bodyPr/>
        <a:lstStyle/>
        <a:p>
          <a:r>
            <a:rPr lang="en-US" dirty="0">
              <a:cs typeface="Calibri Light"/>
            </a:rPr>
            <a:t>Advisor/counselor </a:t>
          </a:r>
        </a:p>
      </dgm:t>
    </dgm:pt>
    <dgm:pt modelId="{9D99290F-EEFC-4558-AEAE-70105D2D1FB3}" type="parTrans" cxnId="{B7AFD7F6-3E0E-450F-A39F-E067DDEC416F}">
      <dgm:prSet/>
      <dgm:spPr/>
      <dgm:t>
        <a:bodyPr/>
        <a:lstStyle/>
        <a:p>
          <a:endParaRPr lang="en-US"/>
        </a:p>
      </dgm:t>
    </dgm:pt>
    <dgm:pt modelId="{BF14B0E4-ADCF-4BC1-9FDE-796B57E4E822}" type="sibTrans" cxnId="{B7AFD7F6-3E0E-450F-A39F-E067DDEC416F}">
      <dgm:prSet/>
      <dgm:spPr/>
      <dgm:t>
        <a:bodyPr/>
        <a:lstStyle/>
        <a:p>
          <a:endParaRPr lang="en-US"/>
        </a:p>
      </dgm:t>
    </dgm:pt>
    <dgm:pt modelId="{403B2AE5-44AD-46FF-936A-672AD87C975D}" type="pres">
      <dgm:prSet presAssocID="{27995DA5-B57A-4428-9FFA-A6A81947316C}" presName="Name0" presStyleCnt="0">
        <dgm:presLayoutVars>
          <dgm:dir/>
          <dgm:resizeHandles val="exact"/>
        </dgm:presLayoutVars>
      </dgm:prSet>
      <dgm:spPr/>
      <dgm:t>
        <a:bodyPr/>
        <a:lstStyle/>
        <a:p>
          <a:endParaRPr lang="en-US"/>
        </a:p>
      </dgm:t>
    </dgm:pt>
    <dgm:pt modelId="{38800E0F-B571-460A-94AD-0D309AD62530}" type="pres">
      <dgm:prSet presAssocID="{775E3B40-5DD9-4776-97D7-9CA7D45ED70A}" presName="node" presStyleLbl="node1" presStyleIdx="0" presStyleCnt="3">
        <dgm:presLayoutVars>
          <dgm:bulletEnabled val="1"/>
        </dgm:presLayoutVars>
      </dgm:prSet>
      <dgm:spPr/>
      <dgm:t>
        <a:bodyPr/>
        <a:lstStyle/>
        <a:p>
          <a:endParaRPr lang="en-US"/>
        </a:p>
      </dgm:t>
    </dgm:pt>
    <dgm:pt modelId="{99C30F2D-90EA-4DFC-9C8A-31BCC45E85D5}" type="pres">
      <dgm:prSet presAssocID="{12FD4899-BB66-4A83-B4C3-F86B37067849}" presName="sibTrans" presStyleLbl="sibTrans2D1" presStyleIdx="0" presStyleCnt="3"/>
      <dgm:spPr/>
      <dgm:t>
        <a:bodyPr/>
        <a:lstStyle/>
        <a:p>
          <a:endParaRPr lang="en-US"/>
        </a:p>
      </dgm:t>
    </dgm:pt>
    <dgm:pt modelId="{7CD1A313-647E-4F6E-A0F4-6417320ECAF6}" type="pres">
      <dgm:prSet presAssocID="{12FD4899-BB66-4A83-B4C3-F86B37067849}" presName="connectorText" presStyleLbl="sibTrans2D1" presStyleIdx="0" presStyleCnt="3"/>
      <dgm:spPr/>
      <dgm:t>
        <a:bodyPr/>
        <a:lstStyle/>
        <a:p>
          <a:endParaRPr lang="en-US"/>
        </a:p>
      </dgm:t>
    </dgm:pt>
    <dgm:pt modelId="{36385BEA-0604-4563-8F1C-722A77834068}" type="pres">
      <dgm:prSet presAssocID="{9584F96D-6352-442E-BE90-1AB3E23BC71F}" presName="node" presStyleLbl="node1" presStyleIdx="1" presStyleCnt="3">
        <dgm:presLayoutVars>
          <dgm:bulletEnabled val="1"/>
        </dgm:presLayoutVars>
      </dgm:prSet>
      <dgm:spPr/>
      <dgm:t>
        <a:bodyPr/>
        <a:lstStyle/>
        <a:p>
          <a:endParaRPr lang="en-US"/>
        </a:p>
      </dgm:t>
    </dgm:pt>
    <dgm:pt modelId="{ADB34A0F-226C-408E-B9C4-78B2C3F07CBD}" type="pres">
      <dgm:prSet presAssocID="{C55B23C3-D3C7-4F67-B165-C56E07B8975A}" presName="sibTrans" presStyleLbl="sibTrans2D1" presStyleIdx="1" presStyleCnt="3"/>
      <dgm:spPr/>
      <dgm:t>
        <a:bodyPr/>
        <a:lstStyle/>
        <a:p>
          <a:endParaRPr lang="en-US"/>
        </a:p>
      </dgm:t>
    </dgm:pt>
    <dgm:pt modelId="{95EFD36D-780C-40A0-B2B1-09110473F000}" type="pres">
      <dgm:prSet presAssocID="{C55B23C3-D3C7-4F67-B165-C56E07B8975A}" presName="connectorText" presStyleLbl="sibTrans2D1" presStyleIdx="1" presStyleCnt="3"/>
      <dgm:spPr/>
      <dgm:t>
        <a:bodyPr/>
        <a:lstStyle/>
        <a:p>
          <a:endParaRPr lang="en-US"/>
        </a:p>
      </dgm:t>
    </dgm:pt>
    <dgm:pt modelId="{E8BE241E-1E88-49D5-BE3D-85F696CED847}" type="pres">
      <dgm:prSet presAssocID="{802325A1-CF9B-4115-BF1A-3654EEDA8D05}" presName="node" presStyleLbl="node1" presStyleIdx="2" presStyleCnt="3">
        <dgm:presLayoutVars>
          <dgm:bulletEnabled val="1"/>
        </dgm:presLayoutVars>
      </dgm:prSet>
      <dgm:spPr/>
      <dgm:t>
        <a:bodyPr/>
        <a:lstStyle/>
        <a:p>
          <a:endParaRPr lang="en-US"/>
        </a:p>
      </dgm:t>
    </dgm:pt>
    <dgm:pt modelId="{27F952F4-284C-478F-A607-2093CFEC50B7}" type="pres">
      <dgm:prSet presAssocID="{BF14B0E4-ADCF-4BC1-9FDE-796B57E4E822}" presName="sibTrans" presStyleLbl="sibTrans2D1" presStyleIdx="2" presStyleCnt="3"/>
      <dgm:spPr/>
      <dgm:t>
        <a:bodyPr/>
        <a:lstStyle/>
        <a:p>
          <a:endParaRPr lang="en-US"/>
        </a:p>
      </dgm:t>
    </dgm:pt>
    <dgm:pt modelId="{FC2946B9-45AD-4D3D-A89B-1A34C0594DC4}" type="pres">
      <dgm:prSet presAssocID="{BF14B0E4-ADCF-4BC1-9FDE-796B57E4E822}" presName="connectorText" presStyleLbl="sibTrans2D1" presStyleIdx="2" presStyleCnt="3"/>
      <dgm:spPr/>
      <dgm:t>
        <a:bodyPr/>
        <a:lstStyle/>
        <a:p>
          <a:endParaRPr lang="en-US"/>
        </a:p>
      </dgm:t>
    </dgm:pt>
  </dgm:ptLst>
  <dgm:cxnLst>
    <dgm:cxn modelId="{AC43FC42-159C-4906-AA16-749177D40442}" type="presOf" srcId="{12FD4899-BB66-4A83-B4C3-F86B37067849}" destId="{7CD1A313-647E-4F6E-A0F4-6417320ECAF6}" srcOrd="1" destOrd="0" presId="urn:microsoft.com/office/officeart/2005/8/layout/cycle7"/>
    <dgm:cxn modelId="{2AA0FB49-6FB2-47E1-9597-15ECA070AAF9}" type="presOf" srcId="{BF14B0E4-ADCF-4BC1-9FDE-796B57E4E822}" destId="{27F952F4-284C-478F-A607-2093CFEC50B7}" srcOrd="0" destOrd="0" presId="urn:microsoft.com/office/officeart/2005/8/layout/cycle7"/>
    <dgm:cxn modelId="{F2311746-4B36-428F-99E2-763199DCB497}" type="presOf" srcId="{775E3B40-5DD9-4776-97D7-9CA7D45ED70A}" destId="{38800E0F-B571-460A-94AD-0D309AD62530}" srcOrd="0" destOrd="0" presId="urn:microsoft.com/office/officeart/2005/8/layout/cycle7"/>
    <dgm:cxn modelId="{955DF243-9629-4CEE-A817-380C0220B097}" type="presOf" srcId="{C55B23C3-D3C7-4F67-B165-C56E07B8975A}" destId="{95EFD36D-780C-40A0-B2B1-09110473F000}" srcOrd="1" destOrd="0" presId="urn:microsoft.com/office/officeart/2005/8/layout/cycle7"/>
    <dgm:cxn modelId="{EE4BCA2F-9A4A-4A63-81DA-C5399100FC62}" type="presOf" srcId="{12FD4899-BB66-4A83-B4C3-F86B37067849}" destId="{99C30F2D-90EA-4DFC-9C8A-31BCC45E85D5}" srcOrd="0" destOrd="0" presId="urn:microsoft.com/office/officeart/2005/8/layout/cycle7"/>
    <dgm:cxn modelId="{AA16EC80-28A5-410D-966D-B0E2ACD7CF67}" type="presOf" srcId="{27995DA5-B57A-4428-9FFA-A6A81947316C}" destId="{403B2AE5-44AD-46FF-936A-672AD87C975D}" srcOrd="0" destOrd="0" presId="urn:microsoft.com/office/officeart/2005/8/layout/cycle7"/>
    <dgm:cxn modelId="{4A58A7CF-8CB5-4849-9676-832D016242A8}" srcId="{27995DA5-B57A-4428-9FFA-A6A81947316C}" destId="{775E3B40-5DD9-4776-97D7-9CA7D45ED70A}" srcOrd="0" destOrd="0" parTransId="{4E8595DE-D829-4DF2-A7EA-ADA0D0B05813}" sibTransId="{12FD4899-BB66-4A83-B4C3-F86B37067849}"/>
    <dgm:cxn modelId="{11A1F437-64DD-43AE-B05A-E3F98A676D08}" type="presOf" srcId="{9584F96D-6352-442E-BE90-1AB3E23BC71F}" destId="{36385BEA-0604-4563-8F1C-722A77834068}" srcOrd="0" destOrd="0" presId="urn:microsoft.com/office/officeart/2005/8/layout/cycle7"/>
    <dgm:cxn modelId="{8D91AA96-3645-48C2-ABFF-276083BEDECC}" type="presOf" srcId="{BF14B0E4-ADCF-4BC1-9FDE-796B57E4E822}" destId="{FC2946B9-45AD-4D3D-A89B-1A34C0594DC4}" srcOrd="1" destOrd="0" presId="urn:microsoft.com/office/officeart/2005/8/layout/cycle7"/>
    <dgm:cxn modelId="{379ACCE4-D91D-4B4E-B940-5855D7855B02}" type="presOf" srcId="{C55B23C3-D3C7-4F67-B165-C56E07B8975A}" destId="{ADB34A0F-226C-408E-B9C4-78B2C3F07CBD}" srcOrd="0" destOrd="0" presId="urn:microsoft.com/office/officeart/2005/8/layout/cycle7"/>
    <dgm:cxn modelId="{99D6668B-532E-4A4B-B1AB-6ECA4F2AC6FD}" type="presOf" srcId="{802325A1-CF9B-4115-BF1A-3654EEDA8D05}" destId="{E8BE241E-1E88-49D5-BE3D-85F696CED847}" srcOrd="0" destOrd="0" presId="urn:microsoft.com/office/officeart/2005/8/layout/cycle7"/>
    <dgm:cxn modelId="{0B46143C-0CFE-42F0-AB4E-1A2584176F92}" srcId="{27995DA5-B57A-4428-9FFA-A6A81947316C}" destId="{9584F96D-6352-442E-BE90-1AB3E23BC71F}" srcOrd="1" destOrd="0" parTransId="{5BE86C69-214C-4662-8121-68B6B4DDE8F8}" sibTransId="{C55B23C3-D3C7-4F67-B165-C56E07B8975A}"/>
    <dgm:cxn modelId="{B7AFD7F6-3E0E-450F-A39F-E067DDEC416F}" srcId="{27995DA5-B57A-4428-9FFA-A6A81947316C}" destId="{802325A1-CF9B-4115-BF1A-3654EEDA8D05}" srcOrd="2" destOrd="0" parTransId="{9D99290F-EEFC-4558-AEAE-70105D2D1FB3}" sibTransId="{BF14B0E4-ADCF-4BC1-9FDE-796B57E4E822}"/>
    <dgm:cxn modelId="{8D1118D8-CBA5-44F7-BD08-EF38F22C6B7F}" type="presParOf" srcId="{403B2AE5-44AD-46FF-936A-672AD87C975D}" destId="{38800E0F-B571-460A-94AD-0D309AD62530}" srcOrd="0" destOrd="0" presId="urn:microsoft.com/office/officeart/2005/8/layout/cycle7"/>
    <dgm:cxn modelId="{96215D64-E73A-441E-886F-14BE3FD9E7A6}" type="presParOf" srcId="{403B2AE5-44AD-46FF-936A-672AD87C975D}" destId="{99C30F2D-90EA-4DFC-9C8A-31BCC45E85D5}" srcOrd="1" destOrd="0" presId="urn:microsoft.com/office/officeart/2005/8/layout/cycle7"/>
    <dgm:cxn modelId="{F867784D-9351-4CAB-AF15-A4969660D580}" type="presParOf" srcId="{99C30F2D-90EA-4DFC-9C8A-31BCC45E85D5}" destId="{7CD1A313-647E-4F6E-A0F4-6417320ECAF6}" srcOrd="0" destOrd="0" presId="urn:microsoft.com/office/officeart/2005/8/layout/cycle7"/>
    <dgm:cxn modelId="{3348BB21-5344-452E-A79A-FB17D500B2B9}" type="presParOf" srcId="{403B2AE5-44AD-46FF-936A-672AD87C975D}" destId="{36385BEA-0604-4563-8F1C-722A77834068}" srcOrd="2" destOrd="0" presId="urn:microsoft.com/office/officeart/2005/8/layout/cycle7"/>
    <dgm:cxn modelId="{9F1D95E6-F981-4171-824D-6D97BA7C5CE8}" type="presParOf" srcId="{403B2AE5-44AD-46FF-936A-672AD87C975D}" destId="{ADB34A0F-226C-408E-B9C4-78B2C3F07CBD}" srcOrd="3" destOrd="0" presId="urn:microsoft.com/office/officeart/2005/8/layout/cycle7"/>
    <dgm:cxn modelId="{11096096-426D-4B2F-B81A-14EAD36F912C}" type="presParOf" srcId="{ADB34A0F-226C-408E-B9C4-78B2C3F07CBD}" destId="{95EFD36D-780C-40A0-B2B1-09110473F000}" srcOrd="0" destOrd="0" presId="urn:microsoft.com/office/officeart/2005/8/layout/cycle7"/>
    <dgm:cxn modelId="{1C7CDBE9-B52F-4498-96E5-38B4038AFF28}" type="presParOf" srcId="{403B2AE5-44AD-46FF-936A-672AD87C975D}" destId="{E8BE241E-1E88-49D5-BE3D-85F696CED847}" srcOrd="4" destOrd="0" presId="urn:microsoft.com/office/officeart/2005/8/layout/cycle7"/>
    <dgm:cxn modelId="{8DA04423-29B3-4D8A-B7CF-10EDFD297224}" type="presParOf" srcId="{403B2AE5-44AD-46FF-936A-672AD87C975D}" destId="{27F952F4-284C-478F-A607-2093CFEC50B7}" srcOrd="5" destOrd="0" presId="urn:microsoft.com/office/officeart/2005/8/layout/cycle7"/>
    <dgm:cxn modelId="{FB5AFFF7-7A97-4D3E-AFC8-68C9E3C62E83}" type="presParOf" srcId="{27F952F4-284C-478F-A607-2093CFEC50B7}" destId="{FC2946B9-45AD-4D3D-A89B-1A34C0594DC4}"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8CB4B8-B441-45FE-8178-EC0C6F4BA7C9}" type="doc">
      <dgm:prSet loTypeId="urn:microsoft.com/office/officeart/2005/8/layout/list1" loCatId="list" qsTypeId="urn:microsoft.com/office/officeart/2005/8/quickstyle/simple2" qsCatId="simple" csTypeId="urn:microsoft.com/office/officeart/2005/8/colors/accent6_2" csCatId="accent6" phldr="1"/>
      <dgm:spPr/>
      <dgm:t>
        <a:bodyPr/>
        <a:lstStyle/>
        <a:p>
          <a:endParaRPr lang="en-US"/>
        </a:p>
      </dgm:t>
    </dgm:pt>
    <dgm:pt modelId="{0CDD9E7C-7A17-4F37-BA50-0EEF5525BDDE}">
      <dgm:prSet custT="1"/>
      <dgm:spPr/>
      <dgm:t>
        <a:bodyPr/>
        <a:lstStyle/>
        <a:p>
          <a:endParaRPr lang="en-US" sz="2600" dirty="0"/>
        </a:p>
      </dgm:t>
    </dgm:pt>
    <dgm:pt modelId="{D8E47878-B925-4768-93C8-C8184DD3E0AD}" type="parTrans" cxnId="{B15E59DB-C191-4913-9DC0-44F3F021FA4A}">
      <dgm:prSet/>
      <dgm:spPr/>
      <dgm:t>
        <a:bodyPr/>
        <a:lstStyle/>
        <a:p>
          <a:endParaRPr lang="en-US"/>
        </a:p>
      </dgm:t>
    </dgm:pt>
    <dgm:pt modelId="{EFE5931B-48A2-43E5-8515-C1B72AD865D7}" type="sibTrans" cxnId="{B15E59DB-C191-4913-9DC0-44F3F021FA4A}">
      <dgm:prSet/>
      <dgm:spPr/>
      <dgm:t>
        <a:bodyPr/>
        <a:lstStyle/>
        <a:p>
          <a:endParaRPr lang="en-US"/>
        </a:p>
      </dgm:t>
    </dgm:pt>
    <dgm:pt modelId="{1F19824C-B1DD-4FB4-A167-1BA264A5C18A}">
      <dgm:prSet custT="1"/>
      <dgm:spPr/>
      <dgm:t>
        <a:bodyPr/>
        <a:lstStyle/>
        <a:p>
          <a:r>
            <a:rPr lang="en-US" sz="2600" b="1" dirty="0">
              <a:solidFill>
                <a:srgbClr val="0070C0"/>
              </a:solidFill>
              <a:cs typeface="Calibri Light"/>
            </a:rPr>
            <a:t>Technological</a:t>
          </a:r>
        </a:p>
      </dgm:t>
    </dgm:pt>
    <dgm:pt modelId="{C1B17F71-1B12-4C6F-AFBD-CFC0DDF4E155}" type="parTrans" cxnId="{836DD2CC-0A1C-47EF-AEE2-B60B777E61AA}">
      <dgm:prSet/>
      <dgm:spPr/>
      <dgm:t>
        <a:bodyPr/>
        <a:lstStyle/>
        <a:p>
          <a:endParaRPr lang="en-US"/>
        </a:p>
      </dgm:t>
    </dgm:pt>
    <dgm:pt modelId="{62B3D743-B3FD-4A9E-89AE-40D92AAFB6A4}" type="sibTrans" cxnId="{836DD2CC-0A1C-47EF-AEE2-B60B777E61AA}">
      <dgm:prSet/>
      <dgm:spPr/>
      <dgm:t>
        <a:bodyPr/>
        <a:lstStyle/>
        <a:p>
          <a:endParaRPr lang="en-US"/>
        </a:p>
      </dgm:t>
    </dgm:pt>
    <dgm:pt modelId="{25EB5F8E-C81B-43AE-9111-C08ED6E2A95F}">
      <dgm:prSet custT="1"/>
      <dgm:spPr/>
      <dgm:t>
        <a:bodyPr/>
        <a:lstStyle/>
        <a:p>
          <a:r>
            <a:rPr lang="en-US" sz="2600" b="1" dirty="0">
              <a:solidFill>
                <a:srgbClr val="FF0000"/>
              </a:solidFill>
              <a:cs typeface="Calibri Light"/>
            </a:rPr>
            <a:t>Personal</a:t>
          </a:r>
        </a:p>
      </dgm:t>
    </dgm:pt>
    <dgm:pt modelId="{A2B5AC6A-2B96-4FF8-A9D4-38F828BDFE9C}" type="parTrans" cxnId="{F72544C2-61D6-41DA-8405-DA861FB8FEFF}">
      <dgm:prSet/>
      <dgm:spPr/>
      <dgm:t>
        <a:bodyPr/>
        <a:lstStyle/>
        <a:p>
          <a:endParaRPr lang="en-US"/>
        </a:p>
      </dgm:t>
    </dgm:pt>
    <dgm:pt modelId="{E5B96FE6-BB56-4B4F-9F66-0749029C7F43}" type="sibTrans" cxnId="{F72544C2-61D6-41DA-8405-DA861FB8FEFF}">
      <dgm:prSet/>
      <dgm:spPr/>
      <dgm:t>
        <a:bodyPr/>
        <a:lstStyle/>
        <a:p>
          <a:endParaRPr lang="en-US"/>
        </a:p>
      </dgm:t>
    </dgm:pt>
    <dgm:pt modelId="{BE0A093D-7526-47A4-AA32-CEE143115A86}">
      <dgm:prSet custT="1"/>
      <dgm:spPr/>
      <dgm:t>
        <a:bodyPr/>
        <a:lstStyle/>
        <a:p>
          <a:r>
            <a:rPr lang="en-US" sz="2600" b="1" dirty="0">
              <a:solidFill>
                <a:srgbClr val="FFC000"/>
              </a:solidFill>
              <a:cs typeface="Calibri Light"/>
            </a:rPr>
            <a:t>Social</a:t>
          </a:r>
        </a:p>
      </dgm:t>
    </dgm:pt>
    <dgm:pt modelId="{CBC45AB2-63D6-4523-82C7-31633942C09B}" type="parTrans" cxnId="{7B704EB5-624F-4E06-85B7-D97BF62F67C1}">
      <dgm:prSet/>
      <dgm:spPr/>
      <dgm:t>
        <a:bodyPr/>
        <a:lstStyle/>
        <a:p>
          <a:endParaRPr lang="en-US"/>
        </a:p>
      </dgm:t>
    </dgm:pt>
    <dgm:pt modelId="{2B7B2F2A-B9D6-41D5-A19B-54182E6FA59F}" type="sibTrans" cxnId="{7B704EB5-624F-4E06-85B7-D97BF62F67C1}">
      <dgm:prSet/>
      <dgm:spPr/>
      <dgm:t>
        <a:bodyPr/>
        <a:lstStyle/>
        <a:p>
          <a:endParaRPr lang="en-US"/>
        </a:p>
      </dgm:t>
    </dgm:pt>
    <dgm:pt modelId="{027BFCDA-7C69-494F-989E-0C93346195B4}">
      <dgm:prSet custT="1"/>
      <dgm:spPr/>
      <dgm:t>
        <a:bodyPr/>
        <a:lstStyle/>
        <a:p>
          <a:r>
            <a:rPr lang="en-US" sz="2600" b="1" dirty="0">
              <a:solidFill>
                <a:srgbClr val="00B050"/>
              </a:solidFill>
              <a:cs typeface="Calibri Light"/>
            </a:rPr>
            <a:t>Communication</a:t>
          </a:r>
        </a:p>
      </dgm:t>
    </dgm:pt>
    <dgm:pt modelId="{8E5FBEC7-5D55-4C74-8F62-63A84A5EF192}" type="parTrans" cxnId="{B905D0B9-7A3E-4FA1-8CB0-A5DC3D95E849}">
      <dgm:prSet/>
      <dgm:spPr/>
      <dgm:t>
        <a:bodyPr/>
        <a:lstStyle/>
        <a:p>
          <a:endParaRPr lang="en-US"/>
        </a:p>
      </dgm:t>
    </dgm:pt>
    <dgm:pt modelId="{C0AF8C4C-0E7A-426D-8398-ED2CA7569935}" type="sibTrans" cxnId="{B905D0B9-7A3E-4FA1-8CB0-A5DC3D95E849}">
      <dgm:prSet/>
      <dgm:spPr/>
      <dgm:t>
        <a:bodyPr/>
        <a:lstStyle/>
        <a:p>
          <a:endParaRPr lang="en-US"/>
        </a:p>
      </dgm:t>
    </dgm:pt>
    <dgm:pt modelId="{E7037773-8232-412E-9483-BA2BD7C3F208}">
      <dgm:prSet custT="1"/>
      <dgm:spPr/>
      <dgm:t>
        <a:bodyPr/>
        <a:lstStyle/>
        <a:p>
          <a:r>
            <a:rPr lang="en-US" sz="2600" dirty="0">
              <a:solidFill>
                <a:srgbClr val="000000"/>
              </a:solidFill>
              <a:cs typeface="Calibri Light"/>
            </a:rPr>
            <a:t>What domains do your classes emphasize?</a:t>
          </a:r>
        </a:p>
      </dgm:t>
    </dgm:pt>
    <dgm:pt modelId="{D2BF433F-0E9A-459F-AF17-2B16DBB4CA17}" type="parTrans" cxnId="{B309A98E-C501-481B-A9B9-158F7F15A279}">
      <dgm:prSet/>
      <dgm:spPr/>
      <dgm:t>
        <a:bodyPr/>
        <a:lstStyle/>
        <a:p>
          <a:endParaRPr lang="en-US"/>
        </a:p>
      </dgm:t>
    </dgm:pt>
    <dgm:pt modelId="{01BEEEA1-9E70-44FE-8426-16B824D15EEE}" type="sibTrans" cxnId="{B309A98E-C501-481B-A9B9-158F7F15A279}">
      <dgm:prSet/>
      <dgm:spPr/>
      <dgm:t>
        <a:bodyPr/>
        <a:lstStyle/>
        <a:p>
          <a:endParaRPr lang="en-US"/>
        </a:p>
      </dgm:t>
    </dgm:pt>
    <dgm:pt modelId="{0669D464-ADD5-4917-B45F-B780D71FA2DB}">
      <dgm:prSet custT="1"/>
      <dgm:spPr/>
      <dgm:t>
        <a:bodyPr/>
        <a:lstStyle/>
        <a:p>
          <a:r>
            <a:rPr lang="en-US" sz="2600" b="1" dirty="0">
              <a:solidFill>
                <a:srgbClr val="00B0F0"/>
              </a:solidFill>
              <a:cs typeface="Calibri Light"/>
            </a:rPr>
            <a:t>Cognitive</a:t>
          </a:r>
        </a:p>
      </dgm:t>
    </dgm:pt>
    <dgm:pt modelId="{14799270-4FED-4B31-84C0-CDC75A1F788C}" type="parTrans" cxnId="{910DBDA1-D13B-4277-8193-3E57EBFA1F6C}">
      <dgm:prSet/>
      <dgm:spPr/>
      <dgm:t>
        <a:bodyPr/>
        <a:lstStyle/>
        <a:p>
          <a:endParaRPr lang="en-US"/>
        </a:p>
      </dgm:t>
    </dgm:pt>
    <dgm:pt modelId="{67802D72-4CF2-4AC2-83D1-881E59368D10}" type="sibTrans" cxnId="{910DBDA1-D13B-4277-8193-3E57EBFA1F6C}">
      <dgm:prSet/>
      <dgm:spPr/>
      <dgm:t>
        <a:bodyPr/>
        <a:lstStyle/>
        <a:p>
          <a:endParaRPr lang="en-US"/>
        </a:p>
      </dgm:t>
    </dgm:pt>
    <dgm:pt modelId="{CE7E0346-8017-474A-95B9-932FFA53131E}" type="pres">
      <dgm:prSet presAssocID="{2E8CB4B8-B441-45FE-8178-EC0C6F4BA7C9}" presName="linear" presStyleCnt="0">
        <dgm:presLayoutVars>
          <dgm:dir/>
          <dgm:animLvl val="lvl"/>
          <dgm:resizeHandles val="exact"/>
        </dgm:presLayoutVars>
      </dgm:prSet>
      <dgm:spPr/>
      <dgm:t>
        <a:bodyPr/>
        <a:lstStyle/>
        <a:p>
          <a:endParaRPr lang="en-US"/>
        </a:p>
      </dgm:t>
    </dgm:pt>
    <dgm:pt modelId="{42E10DD0-F2E2-46D4-8F0F-8E889F681932}" type="pres">
      <dgm:prSet presAssocID="{E7037773-8232-412E-9483-BA2BD7C3F208}" presName="parentLin" presStyleCnt="0"/>
      <dgm:spPr/>
    </dgm:pt>
    <dgm:pt modelId="{9AFA0BE9-9489-4FB8-A00E-03F14D3719E6}" type="pres">
      <dgm:prSet presAssocID="{E7037773-8232-412E-9483-BA2BD7C3F208}" presName="parentLeftMargin" presStyleLbl="node1" presStyleIdx="0" presStyleCnt="1"/>
      <dgm:spPr/>
      <dgm:t>
        <a:bodyPr/>
        <a:lstStyle/>
        <a:p>
          <a:endParaRPr lang="en-US"/>
        </a:p>
      </dgm:t>
    </dgm:pt>
    <dgm:pt modelId="{9D681520-98D6-424E-9FE5-793D45F0241B}" type="pres">
      <dgm:prSet presAssocID="{E7037773-8232-412E-9483-BA2BD7C3F208}" presName="parentText" presStyleLbl="node1" presStyleIdx="0" presStyleCnt="1" custScaleX="714460">
        <dgm:presLayoutVars>
          <dgm:chMax val="0"/>
          <dgm:bulletEnabled val="1"/>
        </dgm:presLayoutVars>
      </dgm:prSet>
      <dgm:spPr/>
      <dgm:t>
        <a:bodyPr/>
        <a:lstStyle/>
        <a:p>
          <a:endParaRPr lang="en-US"/>
        </a:p>
      </dgm:t>
    </dgm:pt>
    <dgm:pt modelId="{BBD06FAF-8DBA-414F-B92E-7912DE28EED3}" type="pres">
      <dgm:prSet presAssocID="{E7037773-8232-412E-9483-BA2BD7C3F208}" presName="negativeSpace" presStyleCnt="0"/>
      <dgm:spPr/>
    </dgm:pt>
    <dgm:pt modelId="{B18C3501-C4CA-476E-AB69-E1C5A486E3B4}" type="pres">
      <dgm:prSet presAssocID="{E7037773-8232-412E-9483-BA2BD7C3F208}" presName="childText" presStyleLbl="conFgAcc1" presStyleIdx="0" presStyleCnt="1">
        <dgm:presLayoutVars>
          <dgm:bulletEnabled val="1"/>
        </dgm:presLayoutVars>
      </dgm:prSet>
      <dgm:spPr/>
      <dgm:t>
        <a:bodyPr/>
        <a:lstStyle/>
        <a:p>
          <a:endParaRPr lang="en-US"/>
        </a:p>
      </dgm:t>
    </dgm:pt>
  </dgm:ptLst>
  <dgm:cxnLst>
    <dgm:cxn modelId="{464E427A-5CC9-48D6-A415-A614821815A7}" type="presOf" srcId="{25EB5F8E-C81B-43AE-9111-C08ED6E2A95F}" destId="{B18C3501-C4CA-476E-AB69-E1C5A486E3B4}" srcOrd="0" destOrd="3" presId="urn:microsoft.com/office/officeart/2005/8/layout/list1"/>
    <dgm:cxn modelId="{6038092F-0D28-49EC-86C6-2B2B99EC55B9}" type="presOf" srcId="{1F19824C-B1DD-4FB4-A167-1BA264A5C18A}" destId="{B18C3501-C4CA-476E-AB69-E1C5A486E3B4}" srcOrd="0" destOrd="4" presId="urn:microsoft.com/office/officeart/2005/8/layout/list1"/>
    <dgm:cxn modelId="{7B704EB5-624F-4E06-85B7-D97BF62F67C1}" srcId="{E7037773-8232-412E-9483-BA2BD7C3F208}" destId="{BE0A093D-7526-47A4-AA32-CEE143115A86}" srcOrd="2" destOrd="0" parTransId="{CBC45AB2-63D6-4523-82C7-31633942C09B}" sibTransId="{2B7B2F2A-B9D6-41D5-A19B-54182E6FA59F}"/>
    <dgm:cxn modelId="{04AF2B44-EF42-49FE-BD73-A0FC50182897}" type="presOf" srcId="{0669D464-ADD5-4917-B45F-B780D71FA2DB}" destId="{B18C3501-C4CA-476E-AB69-E1C5A486E3B4}" srcOrd="0" destOrd="0" presId="urn:microsoft.com/office/officeart/2005/8/layout/list1"/>
    <dgm:cxn modelId="{1F6ECEE3-FB83-4D43-B9AF-C899C7D8A07E}" type="presOf" srcId="{2E8CB4B8-B441-45FE-8178-EC0C6F4BA7C9}" destId="{CE7E0346-8017-474A-95B9-932FFA53131E}" srcOrd="0" destOrd="0" presId="urn:microsoft.com/office/officeart/2005/8/layout/list1"/>
    <dgm:cxn modelId="{910DBDA1-D13B-4277-8193-3E57EBFA1F6C}" srcId="{E7037773-8232-412E-9483-BA2BD7C3F208}" destId="{0669D464-ADD5-4917-B45F-B780D71FA2DB}" srcOrd="0" destOrd="0" parTransId="{14799270-4FED-4B31-84C0-CDC75A1F788C}" sibTransId="{67802D72-4CF2-4AC2-83D1-881E59368D10}"/>
    <dgm:cxn modelId="{3B44BAA5-CDD8-4D11-A08C-213BD5DBCDA8}" type="presOf" srcId="{E7037773-8232-412E-9483-BA2BD7C3F208}" destId="{9AFA0BE9-9489-4FB8-A00E-03F14D3719E6}" srcOrd="0" destOrd="0" presId="urn:microsoft.com/office/officeart/2005/8/layout/list1"/>
    <dgm:cxn modelId="{79166FE2-FC23-466C-82A9-9A0C8E42D523}" type="presOf" srcId="{E7037773-8232-412E-9483-BA2BD7C3F208}" destId="{9D681520-98D6-424E-9FE5-793D45F0241B}" srcOrd="1" destOrd="0" presId="urn:microsoft.com/office/officeart/2005/8/layout/list1"/>
    <dgm:cxn modelId="{B905D0B9-7A3E-4FA1-8CB0-A5DC3D95E849}" srcId="{E7037773-8232-412E-9483-BA2BD7C3F208}" destId="{027BFCDA-7C69-494F-989E-0C93346195B4}" srcOrd="1" destOrd="0" parTransId="{8E5FBEC7-5D55-4C74-8F62-63A84A5EF192}" sibTransId="{C0AF8C4C-0E7A-426D-8398-ED2CA7569935}"/>
    <dgm:cxn modelId="{4003C9CA-CE96-4B2E-9288-276493B360EA}" type="presOf" srcId="{BE0A093D-7526-47A4-AA32-CEE143115A86}" destId="{B18C3501-C4CA-476E-AB69-E1C5A486E3B4}" srcOrd="0" destOrd="2" presId="urn:microsoft.com/office/officeart/2005/8/layout/list1"/>
    <dgm:cxn modelId="{836DD2CC-0A1C-47EF-AEE2-B60B777E61AA}" srcId="{E7037773-8232-412E-9483-BA2BD7C3F208}" destId="{1F19824C-B1DD-4FB4-A167-1BA264A5C18A}" srcOrd="4" destOrd="0" parTransId="{C1B17F71-1B12-4C6F-AFBD-CFC0DDF4E155}" sibTransId="{62B3D743-B3FD-4A9E-89AE-40D92AAFB6A4}"/>
    <dgm:cxn modelId="{B15E59DB-C191-4913-9DC0-44F3F021FA4A}" srcId="{E7037773-8232-412E-9483-BA2BD7C3F208}" destId="{0CDD9E7C-7A17-4F37-BA50-0EEF5525BDDE}" srcOrd="5" destOrd="0" parTransId="{D8E47878-B925-4768-93C8-C8184DD3E0AD}" sibTransId="{EFE5931B-48A2-43E5-8515-C1B72AD865D7}"/>
    <dgm:cxn modelId="{F72544C2-61D6-41DA-8405-DA861FB8FEFF}" srcId="{E7037773-8232-412E-9483-BA2BD7C3F208}" destId="{25EB5F8E-C81B-43AE-9111-C08ED6E2A95F}" srcOrd="3" destOrd="0" parTransId="{A2B5AC6A-2B96-4FF8-A9D4-38F828BDFE9C}" sibTransId="{E5B96FE6-BB56-4B4F-9F66-0749029C7F43}"/>
    <dgm:cxn modelId="{7D87F325-F09D-4408-A19F-EC357DA69CA1}" type="presOf" srcId="{0CDD9E7C-7A17-4F37-BA50-0EEF5525BDDE}" destId="{B18C3501-C4CA-476E-AB69-E1C5A486E3B4}" srcOrd="0" destOrd="5" presId="urn:microsoft.com/office/officeart/2005/8/layout/list1"/>
    <dgm:cxn modelId="{1A829543-744A-49FA-8ADE-04AE1369A195}" type="presOf" srcId="{027BFCDA-7C69-494F-989E-0C93346195B4}" destId="{B18C3501-C4CA-476E-AB69-E1C5A486E3B4}" srcOrd="0" destOrd="1" presId="urn:microsoft.com/office/officeart/2005/8/layout/list1"/>
    <dgm:cxn modelId="{B309A98E-C501-481B-A9B9-158F7F15A279}" srcId="{2E8CB4B8-B441-45FE-8178-EC0C6F4BA7C9}" destId="{E7037773-8232-412E-9483-BA2BD7C3F208}" srcOrd="0" destOrd="0" parTransId="{D2BF433F-0E9A-459F-AF17-2B16DBB4CA17}" sibTransId="{01BEEEA1-9E70-44FE-8426-16B824D15EEE}"/>
    <dgm:cxn modelId="{32C43FDB-1CC9-4B0C-ACA9-9DA918424F2E}" type="presParOf" srcId="{CE7E0346-8017-474A-95B9-932FFA53131E}" destId="{42E10DD0-F2E2-46D4-8F0F-8E889F681932}" srcOrd="0" destOrd="0" presId="urn:microsoft.com/office/officeart/2005/8/layout/list1"/>
    <dgm:cxn modelId="{B7B4CB53-8E8E-4493-A530-4FC5E44A14DF}" type="presParOf" srcId="{42E10DD0-F2E2-46D4-8F0F-8E889F681932}" destId="{9AFA0BE9-9489-4FB8-A00E-03F14D3719E6}" srcOrd="0" destOrd="0" presId="urn:microsoft.com/office/officeart/2005/8/layout/list1"/>
    <dgm:cxn modelId="{99FF6182-22E6-46A9-9E52-5EB14D4159CB}" type="presParOf" srcId="{42E10DD0-F2E2-46D4-8F0F-8E889F681932}" destId="{9D681520-98D6-424E-9FE5-793D45F0241B}" srcOrd="1" destOrd="0" presId="urn:microsoft.com/office/officeart/2005/8/layout/list1"/>
    <dgm:cxn modelId="{052C091B-9FF4-4348-858A-0CA2DEEE1226}" type="presParOf" srcId="{CE7E0346-8017-474A-95B9-932FFA53131E}" destId="{BBD06FAF-8DBA-414F-B92E-7912DE28EED3}" srcOrd="1" destOrd="0" presId="urn:microsoft.com/office/officeart/2005/8/layout/list1"/>
    <dgm:cxn modelId="{86BB691F-5DF1-4C0A-B1E4-B5EB7AA21A03}" type="presParOf" srcId="{CE7E0346-8017-474A-95B9-932FFA53131E}" destId="{B18C3501-C4CA-476E-AB69-E1C5A486E3B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BECEA-5560-4391-99C8-BFA1BC16DA1D}">
      <dsp:nvSpPr>
        <dsp:cNvPr id="0" name=""/>
        <dsp:cNvSpPr/>
      </dsp:nvSpPr>
      <dsp:spPr>
        <a:xfrm>
          <a:off x="3594" y="813467"/>
          <a:ext cx="1946002" cy="2724403"/>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1718" tIns="330200" rIns="151718" bIns="330200" numCol="1" spcCol="1270" anchor="t" anchorCtr="0">
          <a:noAutofit/>
        </a:bodyPr>
        <a:lstStyle/>
        <a:p>
          <a:pPr lvl="0" algn="ctr" defTabSz="666750">
            <a:lnSpc>
              <a:spcPct val="90000"/>
            </a:lnSpc>
            <a:spcBef>
              <a:spcPct val="0"/>
            </a:spcBef>
            <a:spcAft>
              <a:spcPct val="35000"/>
            </a:spcAft>
          </a:pPr>
          <a:r>
            <a:rPr lang="en-US" sz="1500" kern="1200" dirty="0"/>
            <a:t>Identified evidence-based sources of skills valued by employers</a:t>
          </a:r>
        </a:p>
      </dsp:txBody>
      <dsp:txXfrm>
        <a:off x="3594" y="1848740"/>
        <a:ext cx="1946002" cy="1634641"/>
      </dsp:txXfrm>
    </dsp:sp>
    <dsp:sp modelId="{9E3EBFD3-70D4-4F41-BB14-C1CC40536E82}">
      <dsp:nvSpPr>
        <dsp:cNvPr id="0" name=""/>
        <dsp:cNvSpPr/>
      </dsp:nvSpPr>
      <dsp:spPr>
        <a:xfrm>
          <a:off x="567934" y="1085907"/>
          <a:ext cx="817320" cy="81732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722" tIns="12700" rIns="63722" bIns="12700" numCol="1" spcCol="1270" anchor="ctr" anchorCtr="0">
          <a:noAutofit/>
        </a:bodyPr>
        <a:lstStyle/>
        <a:p>
          <a:pPr lvl="0" algn="ctr" defTabSz="1733550">
            <a:lnSpc>
              <a:spcPct val="90000"/>
            </a:lnSpc>
            <a:spcBef>
              <a:spcPct val="0"/>
            </a:spcBef>
            <a:spcAft>
              <a:spcPct val="35000"/>
            </a:spcAft>
          </a:pPr>
          <a:r>
            <a:rPr lang="en-US" sz="3900" kern="1200"/>
            <a:t>1</a:t>
          </a:r>
        </a:p>
      </dsp:txBody>
      <dsp:txXfrm>
        <a:off x="687628" y="1205601"/>
        <a:ext cx="577932" cy="577932"/>
      </dsp:txXfrm>
    </dsp:sp>
    <dsp:sp modelId="{B396962B-9CEE-4229-B569-87849E314DF5}">
      <dsp:nvSpPr>
        <dsp:cNvPr id="0" name=""/>
        <dsp:cNvSpPr/>
      </dsp:nvSpPr>
      <dsp:spPr>
        <a:xfrm>
          <a:off x="3594" y="3537798"/>
          <a:ext cx="1946002" cy="72"/>
        </a:xfrm>
        <a:prstGeom prst="rect">
          <a:avLst/>
        </a:prstGeom>
        <a:gradFill rotWithShape="0">
          <a:gsLst>
            <a:gs pos="0">
              <a:schemeClr val="accent5">
                <a:hueOff val="667856"/>
                <a:satOff val="-2931"/>
                <a:lumOff val="871"/>
                <a:alphaOff val="0"/>
                <a:satMod val="103000"/>
                <a:lumMod val="102000"/>
                <a:tint val="94000"/>
              </a:schemeClr>
            </a:gs>
            <a:gs pos="50000">
              <a:schemeClr val="accent5">
                <a:hueOff val="667856"/>
                <a:satOff val="-2931"/>
                <a:lumOff val="871"/>
                <a:alphaOff val="0"/>
                <a:satMod val="110000"/>
                <a:lumMod val="100000"/>
                <a:shade val="100000"/>
              </a:schemeClr>
            </a:gs>
            <a:gs pos="100000">
              <a:schemeClr val="accent5">
                <a:hueOff val="667856"/>
                <a:satOff val="-2931"/>
                <a:lumOff val="871"/>
                <a:alphaOff val="0"/>
                <a:lumMod val="99000"/>
                <a:satMod val="120000"/>
                <a:shade val="78000"/>
              </a:schemeClr>
            </a:gs>
          </a:gsLst>
          <a:lin ang="5400000" scaled="0"/>
        </a:gradFill>
        <a:ln w="6350" cap="flat" cmpd="sng" algn="ctr">
          <a:solidFill>
            <a:schemeClr val="accent5">
              <a:hueOff val="667856"/>
              <a:satOff val="-2931"/>
              <a:lumOff val="87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2A5C2AA-7D5D-4C2C-9796-B312F4618C6A}">
      <dsp:nvSpPr>
        <dsp:cNvPr id="0" name=""/>
        <dsp:cNvSpPr/>
      </dsp:nvSpPr>
      <dsp:spPr>
        <a:xfrm>
          <a:off x="2144196" y="813467"/>
          <a:ext cx="1946002" cy="2724403"/>
        </a:xfrm>
        <a:prstGeom prst="rect">
          <a:avLst/>
        </a:prstGeom>
        <a:solidFill>
          <a:schemeClr val="accent5">
            <a:tint val="40000"/>
            <a:alpha val="90000"/>
            <a:hueOff val="1457016"/>
            <a:satOff val="-4561"/>
            <a:lumOff val="302"/>
            <a:alphaOff val="0"/>
          </a:schemeClr>
        </a:solidFill>
        <a:ln w="6350" cap="flat" cmpd="sng" algn="ctr">
          <a:solidFill>
            <a:schemeClr val="accent5">
              <a:tint val="40000"/>
              <a:alpha val="90000"/>
              <a:hueOff val="1457016"/>
              <a:satOff val="-4561"/>
              <a:lumOff val="30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1718" tIns="330200" rIns="151718" bIns="330200" numCol="1" spcCol="1270" anchor="t" anchorCtr="0">
          <a:noAutofit/>
        </a:bodyPr>
        <a:lstStyle/>
        <a:p>
          <a:pPr lvl="0" algn="ctr" defTabSz="666750">
            <a:lnSpc>
              <a:spcPct val="90000"/>
            </a:lnSpc>
            <a:spcBef>
              <a:spcPct val="0"/>
            </a:spcBef>
            <a:spcAft>
              <a:spcPct val="35000"/>
            </a:spcAft>
          </a:pPr>
          <a:r>
            <a:rPr lang="en-US" sz="1500" kern="1200" dirty="0"/>
            <a:t>Identified skills included in employer job descriptions</a:t>
          </a:r>
        </a:p>
      </dsp:txBody>
      <dsp:txXfrm>
        <a:off x="2144196" y="1848740"/>
        <a:ext cx="1946002" cy="1634641"/>
      </dsp:txXfrm>
    </dsp:sp>
    <dsp:sp modelId="{DF09A18C-4D6B-4114-85CF-8209FE12406B}">
      <dsp:nvSpPr>
        <dsp:cNvPr id="0" name=""/>
        <dsp:cNvSpPr/>
      </dsp:nvSpPr>
      <dsp:spPr>
        <a:xfrm>
          <a:off x="2708537" y="1085907"/>
          <a:ext cx="817320" cy="817320"/>
        </a:xfrm>
        <a:prstGeom prst="ellipse">
          <a:avLst/>
        </a:prstGeom>
        <a:gradFill rotWithShape="0">
          <a:gsLst>
            <a:gs pos="0">
              <a:schemeClr val="accent5">
                <a:hueOff val="1335712"/>
                <a:satOff val="-5862"/>
                <a:lumOff val="1743"/>
                <a:alphaOff val="0"/>
                <a:satMod val="103000"/>
                <a:lumMod val="102000"/>
                <a:tint val="94000"/>
              </a:schemeClr>
            </a:gs>
            <a:gs pos="50000">
              <a:schemeClr val="accent5">
                <a:hueOff val="1335712"/>
                <a:satOff val="-5862"/>
                <a:lumOff val="1743"/>
                <a:alphaOff val="0"/>
                <a:satMod val="110000"/>
                <a:lumMod val="100000"/>
                <a:shade val="100000"/>
              </a:schemeClr>
            </a:gs>
            <a:gs pos="100000">
              <a:schemeClr val="accent5">
                <a:hueOff val="1335712"/>
                <a:satOff val="-5862"/>
                <a:lumOff val="1743"/>
                <a:alphaOff val="0"/>
                <a:lumMod val="99000"/>
                <a:satMod val="120000"/>
                <a:shade val="78000"/>
              </a:schemeClr>
            </a:gs>
          </a:gsLst>
          <a:lin ang="5400000" scaled="0"/>
        </a:gradFill>
        <a:ln w="6350" cap="flat" cmpd="sng" algn="ctr">
          <a:solidFill>
            <a:schemeClr val="accent5">
              <a:hueOff val="1335712"/>
              <a:satOff val="-5862"/>
              <a:lumOff val="174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722" tIns="12700" rIns="63722" bIns="12700" numCol="1" spcCol="1270" anchor="ctr" anchorCtr="0">
          <a:noAutofit/>
        </a:bodyPr>
        <a:lstStyle/>
        <a:p>
          <a:pPr lvl="0" algn="ctr" defTabSz="1733550">
            <a:lnSpc>
              <a:spcPct val="90000"/>
            </a:lnSpc>
            <a:spcBef>
              <a:spcPct val="0"/>
            </a:spcBef>
            <a:spcAft>
              <a:spcPct val="35000"/>
            </a:spcAft>
          </a:pPr>
          <a:r>
            <a:rPr lang="en-US" sz="3900" kern="1200"/>
            <a:t>2</a:t>
          </a:r>
        </a:p>
      </dsp:txBody>
      <dsp:txXfrm>
        <a:off x="2828231" y="1205601"/>
        <a:ext cx="577932" cy="577932"/>
      </dsp:txXfrm>
    </dsp:sp>
    <dsp:sp modelId="{F40881A4-B466-4A2B-8AC0-7223A544A603}">
      <dsp:nvSpPr>
        <dsp:cNvPr id="0" name=""/>
        <dsp:cNvSpPr/>
      </dsp:nvSpPr>
      <dsp:spPr>
        <a:xfrm>
          <a:off x="2144196" y="3537798"/>
          <a:ext cx="1946002" cy="72"/>
        </a:xfrm>
        <a:prstGeom prst="rect">
          <a:avLst/>
        </a:prstGeom>
        <a:gradFill rotWithShape="0">
          <a:gsLst>
            <a:gs pos="0">
              <a:schemeClr val="accent5">
                <a:hueOff val="2003568"/>
                <a:satOff val="-8793"/>
                <a:lumOff val="2614"/>
                <a:alphaOff val="0"/>
                <a:satMod val="103000"/>
                <a:lumMod val="102000"/>
                <a:tint val="94000"/>
              </a:schemeClr>
            </a:gs>
            <a:gs pos="50000">
              <a:schemeClr val="accent5">
                <a:hueOff val="2003568"/>
                <a:satOff val="-8793"/>
                <a:lumOff val="2614"/>
                <a:alphaOff val="0"/>
                <a:satMod val="110000"/>
                <a:lumMod val="100000"/>
                <a:shade val="100000"/>
              </a:schemeClr>
            </a:gs>
            <a:gs pos="100000">
              <a:schemeClr val="accent5">
                <a:hueOff val="2003568"/>
                <a:satOff val="-8793"/>
                <a:lumOff val="2614"/>
                <a:alphaOff val="0"/>
                <a:lumMod val="99000"/>
                <a:satMod val="120000"/>
                <a:shade val="78000"/>
              </a:schemeClr>
            </a:gs>
          </a:gsLst>
          <a:lin ang="5400000" scaled="0"/>
        </a:gradFill>
        <a:ln w="6350" cap="flat" cmpd="sng" algn="ctr">
          <a:solidFill>
            <a:schemeClr val="accent5">
              <a:hueOff val="2003568"/>
              <a:satOff val="-8793"/>
              <a:lumOff val="261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E7F44FE-7ED4-4B92-9B8E-81C2FEE1C0B3}">
      <dsp:nvSpPr>
        <dsp:cNvPr id="0" name=""/>
        <dsp:cNvSpPr/>
      </dsp:nvSpPr>
      <dsp:spPr>
        <a:xfrm>
          <a:off x="4284798" y="813467"/>
          <a:ext cx="1946002" cy="2724403"/>
        </a:xfrm>
        <a:prstGeom prst="rect">
          <a:avLst/>
        </a:prstGeom>
        <a:solidFill>
          <a:schemeClr val="accent5">
            <a:tint val="40000"/>
            <a:alpha val="90000"/>
            <a:hueOff val="2914032"/>
            <a:satOff val="-9122"/>
            <a:lumOff val="604"/>
            <a:alphaOff val="0"/>
          </a:schemeClr>
        </a:solidFill>
        <a:ln w="6350" cap="flat" cmpd="sng" algn="ctr">
          <a:solidFill>
            <a:schemeClr val="accent5">
              <a:tint val="40000"/>
              <a:alpha val="90000"/>
              <a:hueOff val="2914032"/>
              <a:satOff val="-9122"/>
              <a:lumOff val="60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1718" tIns="330200" rIns="151718" bIns="330200" numCol="1" spcCol="1270" anchor="t" anchorCtr="0">
          <a:noAutofit/>
        </a:bodyPr>
        <a:lstStyle/>
        <a:p>
          <a:pPr lvl="0" algn="ctr" defTabSz="666750">
            <a:lnSpc>
              <a:spcPct val="90000"/>
            </a:lnSpc>
            <a:spcBef>
              <a:spcPct val="0"/>
            </a:spcBef>
            <a:spcAft>
              <a:spcPct val="35000"/>
            </a:spcAft>
          </a:pPr>
          <a:r>
            <a:rPr lang="en-US" sz="1500" kern="1200" dirty="0"/>
            <a:t>Compiled lists of most frequently mentioned skills	</a:t>
          </a:r>
        </a:p>
      </dsp:txBody>
      <dsp:txXfrm>
        <a:off x="4284798" y="1848740"/>
        <a:ext cx="1946002" cy="1634641"/>
      </dsp:txXfrm>
    </dsp:sp>
    <dsp:sp modelId="{B663D8A3-55ED-4FB3-B059-4DE597A8316C}">
      <dsp:nvSpPr>
        <dsp:cNvPr id="0" name=""/>
        <dsp:cNvSpPr/>
      </dsp:nvSpPr>
      <dsp:spPr>
        <a:xfrm>
          <a:off x="4849139" y="1085907"/>
          <a:ext cx="817320" cy="817320"/>
        </a:xfrm>
        <a:prstGeom prst="ellipse">
          <a:avLst/>
        </a:prstGeom>
        <a:gradFill rotWithShape="0">
          <a:gsLst>
            <a:gs pos="0">
              <a:schemeClr val="accent5">
                <a:hueOff val="2671423"/>
                <a:satOff val="-11724"/>
                <a:lumOff val="3486"/>
                <a:alphaOff val="0"/>
                <a:satMod val="103000"/>
                <a:lumMod val="102000"/>
                <a:tint val="94000"/>
              </a:schemeClr>
            </a:gs>
            <a:gs pos="50000">
              <a:schemeClr val="accent5">
                <a:hueOff val="2671423"/>
                <a:satOff val="-11724"/>
                <a:lumOff val="3486"/>
                <a:alphaOff val="0"/>
                <a:satMod val="110000"/>
                <a:lumMod val="100000"/>
                <a:shade val="100000"/>
              </a:schemeClr>
            </a:gs>
            <a:gs pos="100000">
              <a:schemeClr val="accent5">
                <a:hueOff val="2671423"/>
                <a:satOff val="-11724"/>
                <a:lumOff val="3486"/>
                <a:alphaOff val="0"/>
                <a:lumMod val="99000"/>
                <a:satMod val="120000"/>
                <a:shade val="78000"/>
              </a:schemeClr>
            </a:gs>
          </a:gsLst>
          <a:lin ang="5400000" scaled="0"/>
        </a:gradFill>
        <a:ln w="6350" cap="flat" cmpd="sng" algn="ctr">
          <a:solidFill>
            <a:schemeClr val="accent5">
              <a:hueOff val="2671423"/>
              <a:satOff val="-11724"/>
              <a:lumOff val="348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722" tIns="12700" rIns="63722" bIns="12700" numCol="1" spcCol="1270" anchor="ctr" anchorCtr="0">
          <a:noAutofit/>
        </a:bodyPr>
        <a:lstStyle/>
        <a:p>
          <a:pPr lvl="0" algn="ctr" defTabSz="1733550">
            <a:lnSpc>
              <a:spcPct val="90000"/>
            </a:lnSpc>
            <a:spcBef>
              <a:spcPct val="0"/>
            </a:spcBef>
            <a:spcAft>
              <a:spcPct val="35000"/>
            </a:spcAft>
          </a:pPr>
          <a:r>
            <a:rPr lang="en-US" sz="3900" kern="1200"/>
            <a:t>3</a:t>
          </a:r>
        </a:p>
      </dsp:txBody>
      <dsp:txXfrm>
        <a:off x="4968833" y="1205601"/>
        <a:ext cx="577932" cy="577932"/>
      </dsp:txXfrm>
    </dsp:sp>
    <dsp:sp modelId="{E09593C9-E50F-4EAF-8F88-08BAA20A1931}">
      <dsp:nvSpPr>
        <dsp:cNvPr id="0" name=""/>
        <dsp:cNvSpPr/>
      </dsp:nvSpPr>
      <dsp:spPr>
        <a:xfrm>
          <a:off x="4284798" y="3537798"/>
          <a:ext cx="1946002" cy="72"/>
        </a:xfrm>
        <a:prstGeom prst="rect">
          <a:avLst/>
        </a:prstGeom>
        <a:gradFill rotWithShape="0">
          <a:gsLst>
            <a:gs pos="0">
              <a:schemeClr val="accent5">
                <a:hueOff val="3339279"/>
                <a:satOff val="-14656"/>
                <a:lumOff val="4357"/>
                <a:alphaOff val="0"/>
                <a:satMod val="103000"/>
                <a:lumMod val="102000"/>
                <a:tint val="94000"/>
              </a:schemeClr>
            </a:gs>
            <a:gs pos="50000">
              <a:schemeClr val="accent5">
                <a:hueOff val="3339279"/>
                <a:satOff val="-14656"/>
                <a:lumOff val="4357"/>
                <a:alphaOff val="0"/>
                <a:satMod val="110000"/>
                <a:lumMod val="100000"/>
                <a:shade val="100000"/>
              </a:schemeClr>
            </a:gs>
            <a:gs pos="100000">
              <a:schemeClr val="accent5">
                <a:hueOff val="3339279"/>
                <a:satOff val="-14656"/>
                <a:lumOff val="4357"/>
                <a:alphaOff val="0"/>
                <a:lumMod val="99000"/>
                <a:satMod val="120000"/>
                <a:shade val="78000"/>
              </a:schemeClr>
            </a:gs>
          </a:gsLst>
          <a:lin ang="5400000" scaled="0"/>
        </a:gradFill>
        <a:ln w="6350" cap="flat" cmpd="sng" algn="ctr">
          <a:solidFill>
            <a:schemeClr val="accent5">
              <a:hueOff val="3339279"/>
              <a:satOff val="-14656"/>
              <a:lumOff val="435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0CD87ED-A11E-4506-807D-B042A2FF1E5F}">
      <dsp:nvSpPr>
        <dsp:cNvPr id="0" name=""/>
        <dsp:cNvSpPr/>
      </dsp:nvSpPr>
      <dsp:spPr>
        <a:xfrm>
          <a:off x="6425401" y="813467"/>
          <a:ext cx="1946002" cy="2724403"/>
        </a:xfrm>
        <a:prstGeom prst="rect">
          <a:avLst/>
        </a:prstGeom>
        <a:solidFill>
          <a:schemeClr val="accent5">
            <a:tint val="40000"/>
            <a:alpha val="90000"/>
            <a:hueOff val="4371048"/>
            <a:satOff val="-13683"/>
            <a:lumOff val="907"/>
            <a:alphaOff val="0"/>
          </a:schemeClr>
        </a:solidFill>
        <a:ln w="6350" cap="flat" cmpd="sng" algn="ctr">
          <a:solidFill>
            <a:schemeClr val="accent5">
              <a:tint val="40000"/>
              <a:alpha val="90000"/>
              <a:hueOff val="4371048"/>
              <a:satOff val="-13683"/>
              <a:lumOff val="90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1718" tIns="330200" rIns="151718" bIns="330200" numCol="1" spcCol="1270" anchor="t" anchorCtr="0">
          <a:noAutofit/>
        </a:bodyPr>
        <a:lstStyle/>
        <a:p>
          <a:pPr lvl="0" algn="ctr" defTabSz="666750">
            <a:lnSpc>
              <a:spcPct val="90000"/>
            </a:lnSpc>
            <a:spcBef>
              <a:spcPct val="0"/>
            </a:spcBef>
            <a:spcAft>
              <a:spcPct val="35000"/>
            </a:spcAft>
          </a:pPr>
          <a:r>
            <a:rPr lang="en-US" sz="1500" kern="1200" dirty="0"/>
            <a:t>Organized skills into domains</a:t>
          </a:r>
        </a:p>
      </dsp:txBody>
      <dsp:txXfrm>
        <a:off x="6425401" y="1848740"/>
        <a:ext cx="1946002" cy="1634641"/>
      </dsp:txXfrm>
    </dsp:sp>
    <dsp:sp modelId="{4B8AB32B-CCEE-490F-96D2-899CEEB2F429}">
      <dsp:nvSpPr>
        <dsp:cNvPr id="0" name=""/>
        <dsp:cNvSpPr/>
      </dsp:nvSpPr>
      <dsp:spPr>
        <a:xfrm>
          <a:off x="6989741" y="1085907"/>
          <a:ext cx="817320" cy="817320"/>
        </a:xfrm>
        <a:prstGeom prst="ellipse">
          <a:avLst/>
        </a:prstGeom>
        <a:gradFill rotWithShape="0">
          <a:gsLst>
            <a:gs pos="0">
              <a:schemeClr val="accent5">
                <a:hueOff val="4007135"/>
                <a:satOff val="-17587"/>
                <a:lumOff val="5229"/>
                <a:alphaOff val="0"/>
                <a:satMod val="103000"/>
                <a:lumMod val="102000"/>
                <a:tint val="94000"/>
              </a:schemeClr>
            </a:gs>
            <a:gs pos="50000">
              <a:schemeClr val="accent5">
                <a:hueOff val="4007135"/>
                <a:satOff val="-17587"/>
                <a:lumOff val="5229"/>
                <a:alphaOff val="0"/>
                <a:satMod val="110000"/>
                <a:lumMod val="100000"/>
                <a:shade val="100000"/>
              </a:schemeClr>
            </a:gs>
            <a:gs pos="100000">
              <a:schemeClr val="accent5">
                <a:hueOff val="4007135"/>
                <a:satOff val="-17587"/>
                <a:lumOff val="5229"/>
                <a:alphaOff val="0"/>
                <a:lumMod val="99000"/>
                <a:satMod val="120000"/>
                <a:shade val="78000"/>
              </a:schemeClr>
            </a:gs>
          </a:gsLst>
          <a:lin ang="5400000" scaled="0"/>
        </a:gradFill>
        <a:ln w="6350" cap="flat" cmpd="sng" algn="ctr">
          <a:solidFill>
            <a:schemeClr val="accent5">
              <a:hueOff val="4007135"/>
              <a:satOff val="-17587"/>
              <a:lumOff val="522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722" tIns="12700" rIns="63722" bIns="12700" numCol="1" spcCol="1270" anchor="ctr" anchorCtr="0">
          <a:noAutofit/>
        </a:bodyPr>
        <a:lstStyle/>
        <a:p>
          <a:pPr lvl="0" algn="ctr" defTabSz="1733550">
            <a:lnSpc>
              <a:spcPct val="90000"/>
            </a:lnSpc>
            <a:spcBef>
              <a:spcPct val="0"/>
            </a:spcBef>
            <a:spcAft>
              <a:spcPct val="35000"/>
            </a:spcAft>
          </a:pPr>
          <a:r>
            <a:rPr lang="en-US" sz="3900" kern="1200"/>
            <a:t>4</a:t>
          </a:r>
        </a:p>
      </dsp:txBody>
      <dsp:txXfrm>
        <a:off x="7109435" y="1205601"/>
        <a:ext cx="577932" cy="577932"/>
      </dsp:txXfrm>
    </dsp:sp>
    <dsp:sp modelId="{10E4F930-56E4-4215-A034-56AA34698330}">
      <dsp:nvSpPr>
        <dsp:cNvPr id="0" name=""/>
        <dsp:cNvSpPr/>
      </dsp:nvSpPr>
      <dsp:spPr>
        <a:xfrm>
          <a:off x="6425401" y="3537798"/>
          <a:ext cx="1946002" cy="72"/>
        </a:xfrm>
        <a:prstGeom prst="rect">
          <a:avLst/>
        </a:prstGeom>
        <a:gradFill rotWithShape="0">
          <a:gsLst>
            <a:gs pos="0">
              <a:schemeClr val="accent5">
                <a:hueOff val="4674991"/>
                <a:satOff val="-20518"/>
                <a:lumOff val="6100"/>
                <a:alphaOff val="0"/>
                <a:satMod val="103000"/>
                <a:lumMod val="102000"/>
                <a:tint val="94000"/>
              </a:schemeClr>
            </a:gs>
            <a:gs pos="50000">
              <a:schemeClr val="accent5">
                <a:hueOff val="4674991"/>
                <a:satOff val="-20518"/>
                <a:lumOff val="6100"/>
                <a:alphaOff val="0"/>
                <a:satMod val="110000"/>
                <a:lumMod val="100000"/>
                <a:shade val="100000"/>
              </a:schemeClr>
            </a:gs>
            <a:gs pos="100000">
              <a:schemeClr val="accent5">
                <a:hueOff val="4674991"/>
                <a:satOff val="-20518"/>
                <a:lumOff val="6100"/>
                <a:alphaOff val="0"/>
                <a:lumMod val="99000"/>
                <a:satMod val="120000"/>
                <a:shade val="78000"/>
              </a:schemeClr>
            </a:gs>
          </a:gsLst>
          <a:lin ang="5400000" scaled="0"/>
        </a:gradFill>
        <a:ln w="6350" cap="flat" cmpd="sng" algn="ctr">
          <a:solidFill>
            <a:schemeClr val="accent5">
              <a:hueOff val="4674991"/>
              <a:satOff val="-20518"/>
              <a:lumOff val="610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0363C85-5566-4381-8DA3-1296A4492A88}">
      <dsp:nvSpPr>
        <dsp:cNvPr id="0" name=""/>
        <dsp:cNvSpPr/>
      </dsp:nvSpPr>
      <dsp:spPr>
        <a:xfrm>
          <a:off x="8566003" y="813467"/>
          <a:ext cx="1946002" cy="2724403"/>
        </a:xfrm>
        <a:prstGeom prst="rect">
          <a:avLst/>
        </a:prstGeom>
        <a:solidFill>
          <a:schemeClr val="accent5">
            <a:tint val="40000"/>
            <a:alpha val="90000"/>
            <a:hueOff val="5828064"/>
            <a:satOff val="-18244"/>
            <a:lumOff val="1209"/>
            <a:alphaOff val="0"/>
          </a:schemeClr>
        </a:solidFill>
        <a:ln w="6350" cap="flat" cmpd="sng" algn="ctr">
          <a:solidFill>
            <a:schemeClr val="accent5">
              <a:tint val="40000"/>
              <a:alpha val="90000"/>
              <a:hueOff val="5828064"/>
              <a:satOff val="-18244"/>
              <a:lumOff val="120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1718" tIns="330200" rIns="151718" bIns="330200" numCol="1" spcCol="1270" anchor="t" anchorCtr="0">
          <a:noAutofit/>
        </a:bodyPr>
        <a:lstStyle/>
        <a:p>
          <a:pPr lvl="0" algn="ctr" defTabSz="666750">
            <a:lnSpc>
              <a:spcPct val="90000"/>
            </a:lnSpc>
            <a:spcBef>
              <a:spcPct val="0"/>
            </a:spcBef>
            <a:spcAft>
              <a:spcPct val="35000"/>
            </a:spcAft>
          </a:pPr>
          <a:r>
            <a:rPr lang="en-US" sz="1500" kern="1200" dirty="0"/>
            <a:t>Described skills with terms used by employers</a:t>
          </a:r>
        </a:p>
      </dsp:txBody>
      <dsp:txXfrm>
        <a:off x="8566003" y="1848740"/>
        <a:ext cx="1946002" cy="1634641"/>
      </dsp:txXfrm>
    </dsp:sp>
    <dsp:sp modelId="{FD137752-4CDB-444A-A435-DB4C255DD3AC}">
      <dsp:nvSpPr>
        <dsp:cNvPr id="0" name=""/>
        <dsp:cNvSpPr/>
      </dsp:nvSpPr>
      <dsp:spPr>
        <a:xfrm>
          <a:off x="9130344" y="1085907"/>
          <a:ext cx="817320" cy="817320"/>
        </a:xfrm>
        <a:prstGeom prst="ellipse">
          <a:avLst/>
        </a:prstGeom>
        <a:gradFill rotWithShape="0">
          <a:gsLst>
            <a:gs pos="0">
              <a:schemeClr val="accent5">
                <a:hueOff val="5342847"/>
                <a:satOff val="-23449"/>
                <a:lumOff val="6972"/>
                <a:alphaOff val="0"/>
                <a:satMod val="103000"/>
                <a:lumMod val="102000"/>
                <a:tint val="94000"/>
              </a:schemeClr>
            </a:gs>
            <a:gs pos="50000">
              <a:schemeClr val="accent5">
                <a:hueOff val="5342847"/>
                <a:satOff val="-23449"/>
                <a:lumOff val="6972"/>
                <a:alphaOff val="0"/>
                <a:satMod val="110000"/>
                <a:lumMod val="100000"/>
                <a:shade val="100000"/>
              </a:schemeClr>
            </a:gs>
            <a:gs pos="100000">
              <a:schemeClr val="accent5">
                <a:hueOff val="5342847"/>
                <a:satOff val="-23449"/>
                <a:lumOff val="6972"/>
                <a:alphaOff val="0"/>
                <a:lumMod val="99000"/>
                <a:satMod val="120000"/>
                <a:shade val="78000"/>
              </a:schemeClr>
            </a:gs>
          </a:gsLst>
          <a:lin ang="5400000" scaled="0"/>
        </a:gradFill>
        <a:ln w="6350" cap="flat" cmpd="sng" algn="ctr">
          <a:solidFill>
            <a:schemeClr val="accent5">
              <a:hueOff val="5342847"/>
              <a:satOff val="-23449"/>
              <a:lumOff val="697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3722" tIns="12700" rIns="63722" bIns="12700" numCol="1" spcCol="1270" anchor="ctr" anchorCtr="0">
          <a:noAutofit/>
        </a:bodyPr>
        <a:lstStyle/>
        <a:p>
          <a:pPr lvl="0" algn="ctr" defTabSz="1733550">
            <a:lnSpc>
              <a:spcPct val="90000"/>
            </a:lnSpc>
            <a:spcBef>
              <a:spcPct val="0"/>
            </a:spcBef>
            <a:spcAft>
              <a:spcPct val="35000"/>
            </a:spcAft>
          </a:pPr>
          <a:r>
            <a:rPr lang="en-US" sz="3900" kern="1200"/>
            <a:t>5</a:t>
          </a:r>
        </a:p>
      </dsp:txBody>
      <dsp:txXfrm>
        <a:off x="9250038" y="1205601"/>
        <a:ext cx="577932" cy="577932"/>
      </dsp:txXfrm>
    </dsp:sp>
    <dsp:sp modelId="{1E5044DB-D4FE-404D-A4C0-84BBE0E63BC8}">
      <dsp:nvSpPr>
        <dsp:cNvPr id="0" name=""/>
        <dsp:cNvSpPr/>
      </dsp:nvSpPr>
      <dsp:spPr>
        <a:xfrm>
          <a:off x="8566003" y="3537798"/>
          <a:ext cx="1946002" cy="72"/>
        </a:xfrm>
        <a:prstGeom prst="rect">
          <a:avLst/>
        </a:prstGeom>
        <a:gradFill rotWithShape="0">
          <a:gsLst>
            <a:gs pos="0">
              <a:schemeClr val="accent5">
                <a:hueOff val="6010703"/>
                <a:satOff val="-26380"/>
                <a:lumOff val="7843"/>
                <a:alphaOff val="0"/>
                <a:satMod val="103000"/>
                <a:lumMod val="102000"/>
                <a:tint val="94000"/>
              </a:schemeClr>
            </a:gs>
            <a:gs pos="50000">
              <a:schemeClr val="accent5">
                <a:hueOff val="6010703"/>
                <a:satOff val="-26380"/>
                <a:lumOff val="7843"/>
                <a:alphaOff val="0"/>
                <a:satMod val="110000"/>
                <a:lumMod val="100000"/>
                <a:shade val="100000"/>
              </a:schemeClr>
            </a:gs>
            <a:gs pos="100000">
              <a:schemeClr val="accent5">
                <a:hueOff val="6010703"/>
                <a:satOff val="-26380"/>
                <a:lumOff val="7843"/>
                <a:alphaOff val="0"/>
                <a:lumMod val="99000"/>
                <a:satMod val="120000"/>
                <a:shade val="78000"/>
              </a:schemeClr>
            </a:gs>
          </a:gsLst>
          <a:lin ang="5400000" scaled="0"/>
        </a:gradFill>
        <a:ln w="6350" cap="flat" cmpd="sng" algn="ctr">
          <a:solidFill>
            <a:schemeClr val="accent5">
              <a:hueOff val="6010703"/>
              <a:satOff val="-26380"/>
              <a:lumOff val="784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00E0F-B571-460A-94AD-0D309AD62530}">
      <dsp:nvSpPr>
        <dsp:cNvPr id="0" name=""/>
        <dsp:cNvSpPr/>
      </dsp:nvSpPr>
      <dsp:spPr>
        <a:xfrm>
          <a:off x="1807746" y="425240"/>
          <a:ext cx="2187429" cy="10937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cs typeface="Calibri Light"/>
            </a:rPr>
            <a:t>Student</a:t>
          </a:r>
        </a:p>
      </dsp:txBody>
      <dsp:txXfrm>
        <a:off x="1839780" y="457274"/>
        <a:ext cx="2123361" cy="1029646"/>
      </dsp:txXfrm>
    </dsp:sp>
    <dsp:sp modelId="{99C30F2D-90EA-4DFC-9C8A-31BCC45E85D5}">
      <dsp:nvSpPr>
        <dsp:cNvPr id="0" name=""/>
        <dsp:cNvSpPr/>
      </dsp:nvSpPr>
      <dsp:spPr>
        <a:xfrm rot="3600000">
          <a:off x="3234310" y="2345668"/>
          <a:ext cx="1141373" cy="38280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349150" y="2422228"/>
        <a:ext cx="911693" cy="229680"/>
      </dsp:txXfrm>
    </dsp:sp>
    <dsp:sp modelId="{36385BEA-0604-4563-8F1C-722A77834068}">
      <dsp:nvSpPr>
        <dsp:cNvPr id="0" name=""/>
        <dsp:cNvSpPr/>
      </dsp:nvSpPr>
      <dsp:spPr>
        <a:xfrm>
          <a:off x="3614819" y="3555182"/>
          <a:ext cx="2187429" cy="10937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cs typeface="Calibri Light"/>
            </a:rPr>
            <a:t>Faculty</a:t>
          </a:r>
        </a:p>
      </dsp:txBody>
      <dsp:txXfrm>
        <a:off x="3646853" y="3587216"/>
        <a:ext cx="2123361" cy="1029646"/>
      </dsp:txXfrm>
    </dsp:sp>
    <dsp:sp modelId="{ADB34A0F-226C-408E-B9C4-78B2C3F07CBD}">
      <dsp:nvSpPr>
        <dsp:cNvPr id="0" name=""/>
        <dsp:cNvSpPr/>
      </dsp:nvSpPr>
      <dsp:spPr>
        <a:xfrm rot="10800000">
          <a:off x="2330774" y="3910640"/>
          <a:ext cx="1141373" cy="38280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445614" y="3987200"/>
        <a:ext cx="911693" cy="229680"/>
      </dsp:txXfrm>
    </dsp:sp>
    <dsp:sp modelId="{E8BE241E-1E88-49D5-BE3D-85F696CED847}">
      <dsp:nvSpPr>
        <dsp:cNvPr id="0" name=""/>
        <dsp:cNvSpPr/>
      </dsp:nvSpPr>
      <dsp:spPr>
        <a:xfrm>
          <a:off x="672" y="3555182"/>
          <a:ext cx="2187429" cy="10937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cs typeface="Calibri Light"/>
            </a:rPr>
            <a:t>Advisor/counselor </a:t>
          </a:r>
        </a:p>
      </dsp:txBody>
      <dsp:txXfrm>
        <a:off x="32706" y="3587216"/>
        <a:ext cx="2123361" cy="1029646"/>
      </dsp:txXfrm>
    </dsp:sp>
    <dsp:sp modelId="{27F952F4-284C-478F-A607-2093CFEC50B7}">
      <dsp:nvSpPr>
        <dsp:cNvPr id="0" name=""/>
        <dsp:cNvSpPr/>
      </dsp:nvSpPr>
      <dsp:spPr>
        <a:xfrm rot="18000000">
          <a:off x="1427237" y="2345668"/>
          <a:ext cx="1141373" cy="38280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542077" y="2422228"/>
        <a:ext cx="911693" cy="229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C3501-C4CA-476E-AB69-E1C5A486E3B4}">
      <dsp:nvSpPr>
        <dsp:cNvPr id="0" name=""/>
        <dsp:cNvSpPr/>
      </dsp:nvSpPr>
      <dsp:spPr>
        <a:xfrm>
          <a:off x="0" y="1589897"/>
          <a:ext cx="6852808" cy="4032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1854" tIns="1332992" rIns="531854" bIns="184912" numCol="1" spcCol="1270" anchor="t" anchorCtr="0">
          <a:noAutofit/>
        </a:bodyPr>
        <a:lstStyle/>
        <a:p>
          <a:pPr marL="228600" lvl="1" indent="-228600" algn="l" defTabSz="1155700">
            <a:lnSpc>
              <a:spcPct val="90000"/>
            </a:lnSpc>
            <a:spcBef>
              <a:spcPct val="0"/>
            </a:spcBef>
            <a:spcAft>
              <a:spcPct val="15000"/>
            </a:spcAft>
            <a:buChar char="••"/>
          </a:pPr>
          <a:r>
            <a:rPr lang="en-US" sz="2600" b="1" kern="1200" dirty="0">
              <a:solidFill>
                <a:srgbClr val="00B0F0"/>
              </a:solidFill>
              <a:cs typeface="Calibri Light"/>
            </a:rPr>
            <a:t>Cognitive</a:t>
          </a:r>
        </a:p>
        <a:p>
          <a:pPr marL="228600" lvl="1" indent="-228600" algn="l" defTabSz="1155700">
            <a:lnSpc>
              <a:spcPct val="90000"/>
            </a:lnSpc>
            <a:spcBef>
              <a:spcPct val="0"/>
            </a:spcBef>
            <a:spcAft>
              <a:spcPct val="15000"/>
            </a:spcAft>
            <a:buChar char="••"/>
          </a:pPr>
          <a:r>
            <a:rPr lang="en-US" sz="2600" b="1" kern="1200" dirty="0">
              <a:solidFill>
                <a:srgbClr val="00B050"/>
              </a:solidFill>
              <a:cs typeface="Calibri Light"/>
            </a:rPr>
            <a:t>Communication</a:t>
          </a:r>
        </a:p>
        <a:p>
          <a:pPr marL="228600" lvl="1" indent="-228600" algn="l" defTabSz="1155700">
            <a:lnSpc>
              <a:spcPct val="90000"/>
            </a:lnSpc>
            <a:spcBef>
              <a:spcPct val="0"/>
            </a:spcBef>
            <a:spcAft>
              <a:spcPct val="15000"/>
            </a:spcAft>
            <a:buChar char="••"/>
          </a:pPr>
          <a:r>
            <a:rPr lang="en-US" sz="2600" b="1" kern="1200" dirty="0">
              <a:solidFill>
                <a:srgbClr val="FFC000"/>
              </a:solidFill>
              <a:cs typeface="Calibri Light"/>
            </a:rPr>
            <a:t>Social</a:t>
          </a:r>
        </a:p>
        <a:p>
          <a:pPr marL="228600" lvl="1" indent="-228600" algn="l" defTabSz="1155700">
            <a:lnSpc>
              <a:spcPct val="90000"/>
            </a:lnSpc>
            <a:spcBef>
              <a:spcPct val="0"/>
            </a:spcBef>
            <a:spcAft>
              <a:spcPct val="15000"/>
            </a:spcAft>
            <a:buChar char="••"/>
          </a:pPr>
          <a:r>
            <a:rPr lang="en-US" sz="2600" b="1" kern="1200" dirty="0">
              <a:solidFill>
                <a:srgbClr val="FF0000"/>
              </a:solidFill>
              <a:cs typeface="Calibri Light"/>
            </a:rPr>
            <a:t>Personal</a:t>
          </a:r>
        </a:p>
        <a:p>
          <a:pPr marL="228600" lvl="1" indent="-228600" algn="l" defTabSz="1155700">
            <a:lnSpc>
              <a:spcPct val="90000"/>
            </a:lnSpc>
            <a:spcBef>
              <a:spcPct val="0"/>
            </a:spcBef>
            <a:spcAft>
              <a:spcPct val="15000"/>
            </a:spcAft>
            <a:buChar char="••"/>
          </a:pPr>
          <a:r>
            <a:rPr lang="en-US" sz="2600" b="1" kern="1200" dirty="0">
              <a:solidFill>
                <a:srgbClr val="0070C0"/>
              </a:solidFill>
              <a:cs typeface="Calibri Light"/>
            </a:rPr>
            <a:t>Technological</a:t>
          </a:r>
        </a:p>
        <a:p>
          <a:pPr marL="228600" lvl="1" indent="-228600" algn="l" defTabSz="1155700">
            <a:lnSpc>
              <a:spcPct val="90000"/>
            </a:lnSpc>
            <a:spcBef>
              <a:spcPct val="0"/>
            </a:spcBef>
            <a:spcAft>
              <a:spcPct val="15000"/>
            </a:spcAft>
            <a:buChar char="••"/>
          </a:pPr>
          <a:endParaRPr lang="en-US" sz="2600" kern="1200" dirty="0"/>
        </a:p>
      </dsp:txBody>
      <dsp:txXfrm>
        <a:off x="0" y="1589897"/>
        <a:ext cx="6852808" cy="4032000"/>
      </dsp:txXfrm>
    </dsp:sp>
    <dsp:sp modelId="{9D681520-98D6-424E-9FE5-793D45F0241B}">
      <dsp:nvSpPr>
        <dsp:cNvPr id="0" name=""/>
        <dsp:cNvSpPr/>
      </dsp:nvSpPr>
      <dsp:spPr>
        <a:xfrm>
          <a:off x="67758" y="645257"/>
          <a:ext cx="6777501" cy="188928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1314" tIns="0" rIns="181314" bIns="0" numCol="1" spcCol="1270" anchor="ctr" anchorCtr="0">
          <a:noAutofit/>
        </a:bodyPr>
        <a:lstStyle/>
        <a:p>
          <a:pPr lvl="0" algn="l" defTabSz="1155700">
            <a:lnSpc>
              <a:spcPct val="90000"/>
            </a:lnSpc>
            <a:spcBef>
              <a:spcPct val="0"/>
            </a:spcBef>
            <a:spcAft>
              <a:spcPct val="35000"/>
            </a:spcAft>
          </a:pPr>
          <a:r>
            <a:rPr lang="en-US" sz="2600" kern="1200" dirty="0">
              <a:solidFill>
                <a:srgbClr val="000000"/>
              </a:solidFill>
              <a:cs typeface="Calibri Light"/>
            </a:rPr>
            <a:t>What domains do your classes emphasize?</a:t>
          </a:r>
        </a:p>
      </dsp:txBody>
      <dsp:txXfrm>
        <a:off x="159985" y="737484"/>
        <a:ext cx="6593047" cy="170482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E1166FFB-92F9-4047-ABCB-6A4D5DB1BD49}" type="datetimeFigureOut">
              <a:rPr lang="en-US" smtClean="0"/>
              <a:t>7/24/2019</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815B32C-CCF2-4D0D-BD4E-D26B4729168E}" type="slidenum">
              <a:rPr lang="en-US" smtClean="0"/>
              <a:t>‹#›</a:t>
            </a:fld>
            <a:endParaRPr lang="en-US"/>
          </a:p>
        </p:txBody>
      </p:sp>
    </p:spTree>
    <p:extLst>
      <p:ext uri="{BB962C8B-B14F-4D97-AF65-F5344CB8AC3E}">
        <p14:creationId xmlns:p14="http://schemas.microsoft.com/office/powerpoint/2010/main" val="3709958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7801-164F-405A-9C92-11F530768E19}"/>
              </a:ext>
            </a:extLst>
          </p:cNvPr>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2A4759-3343-449E-8633-9C52530C3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FC29CF-0104-4D09-9ED6-3D3DFE8722CA}"/>
              </a:ext>
            </a:extLst>
          </p:cNvPr>
          <p:cNvSpPr>
            <a:spLocks noGrp="1"/>
          </p:cNvSpPr>
          <p:nvPr>
            <p:ph type="dt" sz="half" idx="10"/>
          </p:nvPr>
        </p:nvSpPr>
        <p:spPr/>
        <p:txBody>
          <a:bodyPr/>
          <a:lstStyle/>
          <a:p>
            <a:fld id="{9C48971F-C987-485E-BA61-3DAAD88F5836}" type="datetimeFigureOut">
              <a:rPr lang="en-US" smtClean="0"/>
              <a:t>7/24/2019</a:t>
            </a:fld>
            <a:endParaRPr lang="en-US"/>
          </a:p>
        </p:txBody>
      </p:sp>
      <p:sp>
        <p:nvSpPr>
          <p:cNvPr id="5" name="Footer Placeholder 4">
            <a:extLst>
              <a:ext uri="{FF2B5EF4-FFF2-40B4-BE49-F238E27FC236}">
                <a16:creationId xmlns:a16="http://schemas.microsoft.com/office/drawing/2014/main" id="{7E3A19EC-10E9-4D74-8750-3BF32AB637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501A41-A0C2-4893-9665-B95444896458}"/>
              </a:ext>
            </a:extLst>
          </p:cNvPr>
          <p:cNvSpPr>
            <a:spLocks noGrp="1"/>
          </p:cNvSpPr>
          <p:nvPr>
            <p:ph type="sldNum" sz="quarter" idx="12"/>
          </p:nvPr>
        </p:nvSpPr>
        <p:spPr/>
        <p:txBody>
          <a:bodyPr/>
          <a:lstStyle/>
          <a:p>
            <a:fld id="{9B574D88-C1EB-471B-BF6A-A711EC439AE3}" type="slidenum">
              <a:rPr lang="en-US" smtClean="0"/>
              <a:t>‹#›</a:t>
            </a:fld>
            <a:endParaRPr lang="en-US"/>
          </a:p>
        </p:txBody>
      </p:sp>
    </p:spTree>
    <p:extLst>
      <p:ext uri="{BB962C8B-B14F-4D97-AF65-F5344CB8AC3E}">
        <p14:creationId xmlns:p14="http://schemas.microsoft.com/office/powerpoint/2010/main" val="2799644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423C-6566-42AF-9833-1B278B390F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DA7A8A-D3CF-4097-B3EE-EC29A54B2B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147B-0D74-495C-B5B4-2DF46C10EFA3}"/>
              </a:ext>
            </a:extLst>
          </p:cNvPr>
          <p:cNvSpPr>
            <a:spLocks noGrp="1"/>
          </p:cNvSpPr>
          <p:nvPr>
            <p:ph type="dt" sz="half" idx="10"/>
          </p:nvPr>
        </p:nvSpPr>
        <p:spPr/>
        <p:txBody>
          <a:bodyPr/>
          <a:lstStyle/>
          <a:p>
            <a:fld id="{9C48971F-C987-485E-BA61-3DAAD88F5836}" type="datetimeFigureOut">
              <a:rPr lang="en-US" smtClean="0"/>
              <a:t>7/24/2019</a:t>
            </a:fld>
            <a:endParaRPr lang="en-US"/>
          </a:p>
        </p:txBody>
      </p:sp>
      <p:sp>
        <p:nvSpPr>
          <p:cNvPr id="5" name="Footer Placeholder 4">
            <a:extLst>
              <a:ext uri="{FF2B5EF4-FFF2-40B4-BE49-F238E27FC236}">
                <a16:creationId xmlns:a16="http://schemas.microsoft.com/office/drawing/2014/main" id="{001BAABC-815A-4BA5-9CD4-8CEC7021D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E371C-B7FC-4ED9-81B8-3D966DEF93A7}"/>
              </a:ext>
            </a:extLst>
          </p:cNvPr>
          <p:cNvSpPr>
            <a:spLocks noGrp="1"/>
          </p:cNvSpPr>
          <p:nvPr>
            <p:ph type="sldNum" sz="quarter" idx="12"/>
          </p:nvPr>
        </p:nvSpPr>
        <p:spPr/>
        <p:txBody>
          <a:bodyPr/>
          <a:lstStyle/>
          <a:p>
            <a:fld id="{9B574D88-C1EB-471B-BF6A-A711EC439AE3}" type="slidenum">
              <a:rPr lang="en-US" smtClean="0"/>
              <a:t>‹#›</a:t>
            </a:fld>
            <a:endParaRPr lang="en-US"/>
          </a:p>
        </p:txBody>
      </p:sp>
    </p:spTree>
    <p:extLst>
      <p:ext uri="{BB962C8B-B14F-4D97-AF65-F5344CB8AC3E}">
        <p14:creationId xmlns:p14="http://schemas.microsoft.com/office/powerpoint/2010/main" val="325595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88E18-C027-4858-9044-D9F57AC88DC3}"/>
              </a:ext>
            </a:extLst>
          </p:cNvPr>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8F9A60-795F-4CCA-AC73-8339E08897EC}"/>
              </a:ext>
            </a:extLst>
          </p:cNvPr>
          <p:cNvSpPr>
            <a:spLocks noGrp="1"/>
          </p:cNvSpPr>
          <p:nvPr>
            <p:ph type="body" orient="vert" idx="1"/>
          </p:nvPr>
        </p:nvSpPr>
        <p:spPr>
          <a:xfrm>
            <a:off x="838201"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47A3C-3FEB-4037-96A1-CAA5A2BA9111}"/>
              </a:ext>
            </a:extLst>
          </p:cNvPr>
          <p:cNvSpPr>
            <a:spLocks noGrp="1"/>
          </p:cNvSpPr>
          <p:nvPr>
            <p:ph type="dt" sz="half" idx="10"/>
          </p:nvPr>
        </p:nvSpPr>
        <p:spPr/>
        <p:txBody>
          <a:bodyPr/>
          <a:lstStyle/>
          <a:p>
            <a:fld id="{9C48971F-C987-485E-BA61-3DAAD88F5836}" type="datetimeFigureOut">
              <a:rPr lang="en-US" smtClean="0"/>
              <a:t>7/24/2019</a:t>
            </a:fld>
            <a:endParaRPr lang="en-US"/>
          </a:p>
        </p:txBody>
      </p:sp>
      <p:sp>
        <p:nvSpPr>
          <p:cNvPr id="5" name="Footer Placeholder 4">
            <a:extLst>
              <a:ext uri="{FF2B5EF4-FFF2-40B4-BE49-F238E27FC236}">
                <a16:creationId xmlns:a16="http://schemas.microsoft.com/office/drawing/2014/main" id="{550DB0DE-7713-4C3A-AE2B-6BC32D230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C3C2C-9688-4A09-AB89-95B07928A4D0}"/>
              </a:ext>
            </a:extLst>
          </p:cNvPr>
          <p:cNvSpPr>
            <a:spLocks noGrp="1"/>
          </p:cNvSpPr>
          <p:nvPr>
            <p:ph type="sldNum" sz="quarter" idx="12"/>
          </p:nvPr>
        </p:nvSpPr>
        <p:spPr/>
        <p:txBody>
          <a:bodyPr/>
          <a:lstStyle/>
          <a:p>
            <a:fld id="{9B574D88-C1EB-471B-BF6A-A711EC439AE3}" type="slidenum">
              <a:rPr lang="en-US" smtClean="0"/>
              <a:t>‹#›</a:t>
            </a:fld>
            <a:endParaRPr lang="en-US"/>
          </a:p>
        </p:txBody>
      </p:sp>
    </p:spTree>
    <p:extLst>
      <p:ext uri="{BB962C8B-B14F-4D97-AF65-F5344CB8AC3E}">
        <p14:creationId xmlns:p14="http://schemas.microsoft.com/office/powerpoint/2010/main" val="2135273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7801-164F-405A-9C92-11F530768E19}"/>
              </a:ext>
            </a:extLst>
          </p:cNvPr>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2A4759-3343-449E-8633-9C52530C3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FC29CF-0104-4D09-9ED6-3D3DFE8722CA}"/>
              </a:ext>
            </a:extLst>
          </p:cNvPr>
          <p:cNvSpPr>
            <a:spLocks noGrp="1"/>
          </p:cNvSpPr>
          <p:nvPr>
            <p:ph type="dt" sz="half" idx="10"/>
          </p:nvPr>
        </p:nvSpPr>
        <p:spPr/>
        <p:txBody>
          <a:bodyPr/>
          <a:lstStyle/>
          <a:p>
            <a:fld id="{9C48971F-C987-485E-BA61-3DAAD88F5836}" type="datetimeFigureOut">
              <a:rPr lang="en-US" smtClean="0">
                <a:solidFill>
                  <a:prstClr val="black">
                    <a:tint val="75000"/>
                  </a:prstClr>
                </a:solidFill>
              </a:rPr>
              <a:pPr/>
              <a:t>7/24/2019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E3A19EC-10E9-4D74-8750-3BF32AB6373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5501A41-A0C2-4893-9665-B95444896458}"/>
              </a:ext>
            </a:extLst>
          </p:cNvPr>
          <p:cNvSpPr>
            <a:spLocks noGrp="1"/>
          </p:cNvSpPr>
          <p:nvPr>
            <p:ph type="sldNum" sz="quarter" idx="12"/>
          </p:nvPr>
        </p:nvSpPr>
        <p:spPr/>
        <p:txBody>
          <a:bodyPr/>
          <a:lstStyle/>
          <a:p>
            <a:fld id="{9B574D88-C1EB-471B-BF6A-A711EC439A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748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7FB0-C17F-4354-9404-65AB582896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FF872-F182-4133-9296-720635D707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3E39A-2523-4627-B952-CB5E8AB8DC49}"/>
              </a:ext>
            </a:extLst>
          </p:cNvPr>
          <p:cNvSpPr>
            <a:spLocks noGrp="1"/>
          </p:cNvSpPr>
          <p:nvPr>
            <p:ph type="dt" sz="half" idx="10"/>
          </p:nvPr>
        </p:nvSpPr>
        <p:spPr/>
        <p:txBody>
          <a:bodyPr/>
          <a:lstStyle/>
          <a:p>
            <a:fld id="{9C48971F-C987-485E-BA61-3DAAD88F5836}" type="datetimeFigureOut">
              <a:rPr lang="en-US" smtClean="0">
                <a:solidFill>
                  <a:prstClr val="black">
                    <a:tint val="75000"/>
                  </a:prstClr>
                </a:solidFill>
              </a:rPr>
              <a:pPr/>
              <a:t>7/24/2019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7083485-CF53-4394-9309-E4EB61027F2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E7F049D-36C3-4824-91F2-BFEB362A80DF}"/>
              </a:ext>
            </a:extLst>
          </p:cNvPr>
          <p:cNvSpPr>
            <a:spLocks noGrp="1"/>
          </p:cNvSpPr>
          <p:nvPr>
            <p:ph type="sldNum" sz="quarter" idx="12"/>
          </p:nvPr>
        </p:nvSpPr>
        <p:spPr/>
        <p:txBody>
          <a:bodyPr/>
          <a:lstStyle/>
          <a:p>
            <a:fld id="{9B574D88-C1EB-471B-BF6A-A711EC439A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679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04F9-E925-4C87-95B1-5FA4869D6390}"/>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AE540A-97C4-449F-B5CE-EDD7658066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27409D-9D06-4CF4-8BA3-2726D05588F6}"/>
              </a:ext>
            </a:extLst>
          </p:cNvPr>
          <p:cNvSpPr>
            <a:spLocks noGrp="1"/>
          </p:cNvSpPr>
          <p:nvPr>
            <p:ph type="dt" sz="half" idx="10"/>
          </p:nvPr>
        </p:nvSpPr>
        <p:spPr/>
        <p:txBody>
          <a:bodyPr/>
          <a:lstStyle/>
          <a:p>
            <a:fld id="{9C48971F-C987-485E-BA61-3DAAD88F5836}" type="datetimeFigureOut">
              <a:rPr lang="en-US" smtClean="0">
                <a:solidFill>
                  <a:prstClr val="black">
                    <a:tint val="75000"/>
                  </a:prstClr>
                </a:solidFill>
              </a:rPr>
              <a:pPr/>
              <a:t>7/24/2019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EA0EDD5-8C7C-4895-B142-E17436AC265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37558CB-CAC5-47A7-A1D1-716B9AAE3DDF}"/>
              </a:ext>
            </a:extLst>
          </p:cNvPr>
          <p:cNvSpPr>
            <a:spLocks noGrp="1"/>
          </p:cNvSpPr>
          <p:nvPr>
            <p:ph type="sldNum" sz="quarter" idx="12"/>
          </p:nvPr>
        </p:nvSpPr>
        <p:spPr/>
        <p:txBody>
          <a:bodyPr/>
          <a:lstStyle/>
          <a:p>
            <a:fld id="{9B574D88-C1EB-471B-BF6A-A711EC439A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45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EA4D-B0B1-4EE3-8F39-95E32B1CCA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57694-B083-4E2F-A3D7-26541513C0EA}"/>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D83146-36B4-4A7A-913E-CC4513F49D75}"/>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BC35AB-CC8C-4374-BB87-3DE7CA7AB75F}"/>
              </a:ext>
            </a:extLst>
          </p:cNvPr>
          <p:cNvSpPr>
            <a:spLocks noGrp="1"/>
          </p:cNvSpPr>
          <p:nvPr>
            <p:ph type="dt" sz="half" idx="10"/>
          </p:nvPr>
        </p:nvSpPr>
        <p:spPr/>
        <p:txBody>
          <a:bodyPr/>
          <a:lstStyle/>
          <a:p>
            <a:fld id="{9C48971F-C987-485E-BA61-3DAAD88F5836}" type="datetimeFigureOut">
              <a:rPr lang="en-US" smtClean="0">
                <a:solidFill>
                  <a:prstClr val="black">
                    <a:tint val="75000"/>
                  </a:prstClr>
                </a:solidFill>
              </a:rPr>
              <a:pPr/>
              <a:t>7/24/2019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8FB48B8-B559-4CD5-A816-BBB215D1131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44DA4E1-6878-4F2E-8A18-38B5280C17A6}"/>
              </a:ext>
            </a:extLst>
          </p:cNvPr>
          <p:cNvSpPr>
            <a:spLocks noGrp="1"/>
          </p:cNvSpPr>
          <p:nvPr>
            <p:ph type="sldNum" sz="quarter" idx="12"/>
          </p:nvPr>
        </p:nvSpPr>
        <p:spPr/>
        <p:txBody>
          <a:bodyPr/>
          <a:lstStyle/>
          <a:p>
            <a:fld id="{9B574D88-C1EB-471B-BF6A-A711EC439A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379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1B12-0021-4B5C-8D55-40EE4C62BB1B}"/>
              </a:ext>
            </a:extLst>
          </p:cNvPr>
          <p:cNvSpPr>
            <a:spLocks noGrp="1"/>
          </p:cNvSpPr>
          <p:nvPr>
            <p:ph type="title"/>
          </p:nvPr>
        </p:nvSpPr>
        <p:spPr>
          <a:xfrm>
            <a:off x="839789" y="365133"/>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4353F-3597-4A8A-9592-E7DD3AB5BBD2}"/>
              </a:ext>
            </a:extLst>
          </p:cNvPr>
          <p:cNvSpPr>
            <a:spLocks noGrp="1"/>
          </p:cNvSpPr>
          <p:nvPr>
            <p:ph type="body" idx="1"/>
          </p:nvPr>
        </p:nvSpPr>
        <p:spPr>
          <a:xfrm>
            <a:off x="8398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7A54DE-AB98-416C-8448-E0FF99263CAA}"/>
              </a:ext>
            </a:extLst>
          </p:cNvPr>
          <p:cNvSpPr>
            <a:spLocks noGrp="1"/>
          </p:cNvSpPr>
          <p:nvPr>
            <p:ph sz="half" idx="2"/>
          </p:nvPr>
        </p:nvSpPr>
        <p:spPr>
          <a:xfrm>
            <a:off x="83980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C3E268-CE2F-4B0A-9B5D-03F8CFFEF3D1}"/>
              </a:ext>
            </a:extLst>
          </p:cNvPr>
          <p:cNvSpPr>
            <a:spLocks noGrp="1"/>
          </p:cNvSpPr>
          <p:nvPr>
            <p:ph type="body" sz="quarter" idx="3"/>
          </p:nvPr>
        </p:nvSpPr>
        <p:spPr>
          <a:xfrm>
            <a:off x="6172201"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3496D3-9318-4382-BC95-CC39A8E1FEB0}"/>
              </a:ext>
            </a:extLst>
          </p:cNvPr>
          <p:cNvSpPr>
            <a:spLocks noGrp="1"/>
          </p:cNvSpPr>
          <p:nvPr>
            <p:ph sz="quarter" idx="4"/>
          </p:nvPr>
        </p:nvSpPr>
        <p:spPr>
          <a:xfrm>
            <a:off x="6172201" y="2505075"/>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A63105-4856-4322-90AB-03BCB0423EBF}"/>
              </a:ext>
            </a:extLst>
          </p:cNvPr>
          <p:cNvSpPr>
            <a:spLocks noGrp="1"/>
          </p:cNvSpPr>
          <p:nvPr>
            <p:ph type="dt" sz="half" idx="10"/>
          </p:nvPr>
        </p:nvSpPr>
        <p:spPr/>
        <p:txBody>
          <a:bodyPr/>
          <a:lstStyle/>
          <a:p>
            <a:fld id="{9C48971F-C987-485E-BA61-3DAAD88F5836}" type="datetimeFigureOut">
              <a:rPr lang="en-US" smtClean="0">
                <a:solidFill>
                  <a:prstClr val="black">
                    <a:tint val="75000"/>
                  </a:prstClr>
                </a:solidFill>
              </a:rPr>
              <a:pPr/>
              <a:t>7/24/2019</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7A763ABF-B9F5-4647-9762-3C6A02E49B3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009E8E43-0B03-4368-B9F6-D931A5038CC0}"/>
              </a:ext>
            </a:extLst>
          </p:cNvPr>
          <p:cNvSpPr>
            <a:spLocks noGrp="1"/>
          </p:cNvSpPr>
          <p:nvPr>
            <p:ph type="sldNum" sz="quarter" idx="12"/>
          </p:nvPr>
        </p:nvSpPr>
        <p:spPr/>
        <p:txBody>
          <a:bodyPr/>
          <a:lstStyle/>
          <a:p>
            <a:fld id="{9B574D88-C1EB-471B-BF6A-A711EC439A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166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76D1-0579-4B4B-B4FD-DDC4614167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E19062-07B9-4FE2-BCF9-2C3B6F06391F}"/>
              </a:ext>
            </a:extLst>
          </p:cNvPr>
          <p:cNvSpPr>
            <a:spLocks noGrp="1"/>
          </p:cNvSpPr>
          <p:nvPr>
            <p:ph type="dt" sz="half" idx="10"/>
          </p:nvPr>
        </p:nvSpPr>
        <p:spPr/>
        <p:txBody>
          <a:bodyPr/>
          <a:lstStyle/>
          <a:p>
            <a:fld id="{9C48971F-C987-485E-BA61-3DAAD88F5836}" type="datetimeFigureOut">
              <a:rPr lang="en-US" smtClean="0">
                <a:solidFill>
                  <a:prstClr val="black">
                    <a:tint val="75000"/>
                  </a:prstClr>
                </a:solidFill>
              </a:rPr>
              <a:pPr/>
              <a:t>7/24/2019</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25797B0-966A-4AE2-B3EE-CF673C695EA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F7C71F0-8A70-4DF6-AA9B-AA61BEE3A95D}"/>
              </a:ext>
            </a:extLst>
          </p:cNvPr>
          <p:cNvSpPr>
            <a:spLocks noGrp="1"/>
          </p:cNvSpPr>
          <p:nvPr>
            <p:ph type="sldNum" sz="quarter" idx="12"/>
          </p:nvPr>
        </p:nvSpPr>
        <p:spPr/>
        <p:txBody>
          <a:bodyPr/>
          <a:lstStyle/>
          <a:p>
            <a:fld id="{9B574D88-C1EB-471B-BF6A-A711EC439A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483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B04CE-956E-45ED-B185-C8471F9EF725}"/>
              </a:ext>
            </a:extLst>
          </p:cNvPr>
          <p:cNvSpPr>
            <a:spLocks noGrp="1"/>
          </p:cNvSpPr>
          <p:nvPr>
            <p:ph type="dt" sz="half" idx="10"/>
          </p:nvPr>
        </p:nvSpPr>
        <p:spPr/>
        <p:txBody>
          <a:bodyPr/>
          <a:lstStyle/>
          <a:p>
            <a:fld id="{9C48971F-C987-485E-BA61-3DAAD88F5836}" type="datetimeFigureOut">
              <a:rPr lang="en-US" smtClean="0">
                <a:solidFill>
                  <a:prstClr val="black">
                    <a:tint val="75000"/>
                  </a:prstClr>
                </a:solidFill>
              </a:rPr>
              <a:pPr/>
              <a:t>7/24/2019</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E7173A56-456F-459D-BD6A-D3B01F7161F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898CDD8C-292B-40CC-879F-C9BC5650076A}"/>
              </a:ext>
            </a:extLst>
          </p:cNvPr>
          <p:cNvSpPr>
            <a:spLocks noGrp="1"/>
          </p:cNvSpPr>
          <p:nvPr>
            <p:ph type="sldNum" sz="quarter" idx="12"/>
          </p:nvPr>
        </p:nvSpPr>
        <p:spPr/>
        <p:txBody>
          <a:bodyPr/>
          <a:lstStyle/>
          <a:p>
            <a:fld id="{9B574D88-C1EB-471B-BF6A-A711EC439A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513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7B92-5F27-431A-8B1C-4A3F43077709}"/>
              </a:ext>
            </a:extLst>
          </p:cNvPr>
          <p:cNvSpPr>
            <a:spLocks noGrp="1"/>
          </p:cNvSpPr>
          <p:nvPr>
            <p:ph type="title"/>
          </p:nvPr>
        </p:nvSpPr>
        <p:spPr>
          <a:xfrm>
            <a:off x="839800"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44B44D-FC62-4D93-BFB6-0F0A132E83A3}"/>
              </a:ext>
            </a:extLst>
          </p:cNvPr>
          <p:cNvSpPr>
            <a:spLocks noGrp="1"/>
          </p:cNvSpPr>
          <p:nvPr>
            <p:ph idx="1"/>
          </p:nvPr>
        </p:nvSpPr>
        <p:spPr>
          <a:xfrm>
            <a:off x="5183187" y="987433"/>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9089CC-C629-4C77-A8AF-3C8E0E1411A4}"/>
              </a:ext>
            </a:extLst>
          </p:cNvPr>
          <p:cNvSpPr>
            <a:spLocks noGrp="1"/>
          </p:cNvSpPr>
          <p:nvPr>
            <p:ph type="body" sz="half" idx="2"/>
          </p:nvPr>
        </p:nvSpPr>
        <p:spPr>
          <a:xfrm>
            <a:off x="8398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50BFE2-A8E1-4EB2-88C0-7B58B3D0FDC5}"/>
              </a:ext>
            </a:extLst>
          </p:cNvPr>
          <p:cNvSpPr>
            <a:spLocks noGrp="1"/>
          </p:cNvSpPr>
          <p:nvPr>
            <p:ph type="dt" sz="half" idx="10"/>
          </p:nvPr>
        </p:nvSpPr>
        <p:spPr/>
        <p:txBody>
          <a:bodyPr/>
          <a:lstStyle/>
          <a:p>
            <a:fld id="{9C48971F-C987-485E-BA61-3DAAD88F5836}" type="datetimeFigureOut">
              <a:rPr lang="en-US" smtClean="0">
                <a:solidFill>
                  <a:prstClr val="black">
                    <a:tint val="75000"/>
                  </a:prstClr>
                </a:solidFill>
              </a:rPr>
              <a:pPr/>
              <a:t>7/24/2019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207CF7B-83EE-400D-9922-8BFDDD30B5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958B2AB-7D58-4324-AABC-9CF88A634881}"/>
              </a:ext>
            </a:extLst>
          </p:cNvPr>
          <p:cNvSpPr>
            <a:spLocks noGrp="1"/>
          </p:cNvSpPr>
          <p:nvPr>
            <p:ph type="sldNum" sz="quarter" idx="12"/>
          </p:nvPr>
        </p:nvSpPr>
        <p:spPr/>
        <p:txBody>
          <a:bodyPr/>
          <a:lstStyle/>
          <a:p>
            <a:fld id="{9B574D88-C1EB-471B-BF6A-A711EC439A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16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7FB0-C17F-4354-9404-65AB582896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FF872-F182-4133-9296-720635D707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3E39A-2523-4627-B952-CB5E8AB8DC49}"/>
              </a:ext>
            </a:extLst>
          </p:cNvPr>
          <p:cNvSpPr>
            <a:spLocks noGrp="1"/>
          </p:cNvSpPr>
          <p:nvPr>
            <p:ph type="dt" sz="half" idx="10"/>
          </p:nvPr>
        </p:nvSpPr>
        <p:spPr/>
        <p:txBody>
          <a:bodyPr/>
          <a:lstStyle/>
          <a:p>
            <a:fld id="{9C48971F-C987-485E-BA61-3DAAD88F5836}" type="datetimeFigureOut">
              <a:rPr lang="en-US" smtClean="0"/>
              <a:t>7/24/2019</a:t>
            </a:fld>
            <a:endParaRPr lang="en-US"/>
          </a:p>
        </p:txBody>
      </p:sp>
      <p:sp>
        <p:nvSpPr>
          <p:cNvPr id="5" name="Footer Placeholder 4">
            <a:extLst>
              <a:ext uri="{FF2B5EF4-FFF2-40B4-BE49-F238E27FC236}">
                <a16:creationId xmlns:a16="http://schemas.microsoft.com/office/drawing/2014/main" id="{57083485-CF53-4394-9309-E4EB61027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7F049D-36C3-4824-91F2-BFEB362A80DF}"/>
              </a:ext>
            </a:extLst>
          </p:cNvPr>
          <p:cNvSpPr>
            <a:spLocks noGrp="1"/>
          </p:cNvSpPr>
          <p:nvPr>
            <p:ph type="sldNum" sz="quarter" idx="12"/>
          </p:nvPr>
        </p:nvSpPr>
        <p:spPr/>
        <p:txBody>
          <a:bodyPr/>
          <a:lstStyle/>
          <a:p>
            <a:fld id="{9B574D88-C1EB-471B-BF6A-A711EC439AE3}" type="slidenum">
              <a:rPr lang="en-US" smtClean="0"/>
              <a:t>‹#›</a:t>
            </a:fld>
            <a:endParaRPr lang="en-US"/>
          </a:p>
        </p:txBody>
      </p:sp>
    </p:spTree>
    <p:extLst>
      <p:ext uri="{BB962C8B-B14F-4D97-AF65-F5344CB8AC3E}">
        <p14:creationId xmlns:p14="http://schemas.microsoft.com/office/powerpoint/2010/main" val="2402436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3823-FF1C-4A05-B13A-4F23B498D1C8}"/>
              </a:ext>
            </a:extLst>
          </p:cNvPr>
          <p:cNvSpPr>
            <a:spLocks noGrp="1"/>
          </p:cNvSpPr>
          <p:nvPr>
            <p:ph type="title"/>
          </p:nvPr>
        </p:nvSpPr>
        <p:spPr>
          <a:xfrm>
            <a:off x="839800"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9F7B60-8B17-4887-B869-2C9D65A0ECB0}"/>
              </a:ext>
            </a:extLst>
          </p:cNvPr>
          <p:cNvSpPr>
            <a:spLocks noGrp="1"/>
          </p:cNvSpPr>
          <p:nvPr>
            <p:ph type="pic" idx="1"/>
          </p:nvPr>
        </p:nvSpPr>
        <p:spPr>
          <a:xfrm>
            <a:off x="5183187" y="987433"/>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BFAE39-B05C-4406-A0D7-A73AE30EE49F}"/>
              </a:ext>
            </a:extLst>
          </p:cNvPr>
          <p:cNvSpPr>
            <a:spLocks noGrp="1"/>
          </p:cNvSpPr>
          <p:nvPr>
            <p:ph type="body" sz="half" idx="2"/>
          </p:nvPr>
        </p:nvSpPr>
        <p:spPr>
          <a:xfrm>
            <a:off x="8398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95B507-F4F8-4FBF-9013-6EA923187658}"/>
              </a:ext>
            </a:extLst>
          </p:cNvPr>
          <p:cNvSpPr>
            <a:spLocks noGrp="1"/>
          </p:cNvSpPr>
          <p:nvPr>
            <p:ph type="dt" sz="half" idx="10"/>
          </p:nvPr>
        </p:nvSpPr>
        <p:spPr/>
        <p:txBody>
          <a:bodyPr/>
          <a:lstStyle/>
          <a:p>
            <a:fld id="{9C48971F-C987-485E-BA61-3DAAD88F5836}" type="datetimeFigureOut">
              <a:rPr lang="en-US" smtClean="0">
                <a:solidFill>
                  <a:prstClr val="black">
                    <a:tint val="75000"/>
                  </a:prstClr>
                </a:solidFill>
              </a:rPr>
              <a:pPr/>
              <a:t>7/24/2019</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883491C-A0A6-469D-BC3C-3D4E383E6EF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A691DC3-2C23-434B-8DD9-F359E8023844}"/>
              </a:ext>
            </a:extLst>
          </p:cNvPr>
          <p:cNvSpPr>
            <a:spLocks noGrp="1"/>
          </p:cNvSpPr>
          <p:nvPr>
            <p:ph type="sldNum" sz="quarter" idx="12"/>
          </p:nvPr>
        </p:nvSpPr>
        <p:spPr/>
        <p:txBody>
          <a:bodyPr/>
          <a:lstStyle/>
          <a:p>
            <a:fld id="{9B574D88-C1EB-471B-BF6A-A711EC439A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99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A423C-6566-42AF-9833-1B278B390F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DA7A8A-D3CF-4097-B3EE-EC29A54B2B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147B-0D74-495C-B5B4-2DF46C10EFA3}"/>
              </a:ext>
            </a:extLst>
          </p:cNvPr>
          <p:cNvSpPr>
            <a:spLocks noGrp="1"/>
          </p:cNvSpPr>
          <p:nvPr>
            <p:ph type="dt" sz="half" idx="10"/>
          </p:nvPr>
        </p:nvSpPr>
        <p:spPr/>
        <p:txBody>
          <a:bodyPr/>
          <a:lstStyle/>
          <a:p>
            <a:fld id="{9C48971F-C987-485E-BA61-3DAAD88F5836}" type="datetimeFigureOut">
              <a:rPr lang="en-US" smtClean="0">
                <a:solidFill>
                  <a:prstClr val="black">
                    <a:tint val="75000"/>
                  </a:prstClr>
                </a:solidFill>
              </a:rPr>
              <a:pPr/>
              <a:t>7/24/2019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01BAABC-815A-4BA5-9CD4-8CEC7021D42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6E371C-B7FC-4ED9-81B8-3D966DEF93A7}"/>
              </a:ext>
            </a:extLst>
          </p:cNvPr>
          <p:cNvSpPr>
            <a:spLocks noGrp="1"/>
          </p:cNvSpPr>
          <p:nvPr>
            <p:ph type="sldNum" sz="quarter" idx="12"/>
          </p:nvPr>
        </p:nvSpPr>
        <p:spPr/>
        <p:txBody>
          <a:bodyPr/>
          <a:lstStyle/>
          <a:p>
            <a:fld id="{9B574D88-C1EB-471B-BF6A-A711EC439A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060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88E18-C027-4858-9044-D9F57AC88DC3}"/>
              </a:ext>
            </a:extLst>
          </p:cNvPr>
          <p:cNvSpPr>
            <a:spLocks noGrp="1"/>
          </p:cNvSpPr>
          <p:nvPr>
            <p:ph type="title" orient="vert"/>
          </p:nvPr>
        </p:nvSpPr>
        <p:spPr>
          <a:xfrm>
            <a:off x="8724901" y="365126"/>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8F9A60-795F-4CCA-AC73-8339E08897EC}"/>
              </a:ext>
            </a:extLst>
          </p:cNvPr>
          <p:cNvSpPr>
            <a:spLocks noGrp="1"/>
          </p:cNvSpPr>
          <p:nvPr>
            <p:ph type="body" orient="vert" idx="1"/>
          </p:nvPr>
        </p:nvSpPr>
        <p:spPr>
          <a:xfrm>
            <a:off x="838201"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47A3C-3FEB-4037-96A1-CAA5A2BA9111}"/>
              </a:ext>
            </a:extLst>
          </p:cNvPr>
          <p:cNvSpPr>
            <a:spLocks noGrp="1"/>
          </p:cNvSpPr>
          <p:nvPr>
            <p:ph type="dt" sz="half" idx="10"/>
          </p:nvPr>
        </p:nvSpPr>
        <p:spPr/>
        <p:txBody>
          <a:bodyPr/>
          <a:lstStyle/>
          <a:p>
            <a:fld id="{9C48971F-C987-485E-BA61-3DAAD88F5836}" type="datetimeFigureOut">
              <a:rPr lang="en-US" smtClean="0">
                <a:solidFill>
                  <a:prstClr val="black">
                    <a:tint val="75000"/>
                  </a:prstClr>
                </a:solidFill>
              </a:rPr>
              <a:pPr/>
              <a:t>7/24/2019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50DB0DE-7713-4C3A-AE2B-6BC32D2305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08C3C2C-9688-4A09-AB89-95B07928A4D0}"/>
              </a:ext>
            </a:extLst>
          </p:cNvPr>
          <p:cNvSpPr>
            <a:spLocks noGrp="1"/>
          </p:cNvSpPr>
          <p:nvPr>
            <p:ph type="sldNum" sz="quarter" idx="12"/>
          </p:nvPr>
        </p:nvSpPr>
        <p:spPr/>
        <p:txBody>
          <a:bodyPr/>
          <a:lstStyle/>
          <a:p>
            <a:fld id="{9B574D88-C1EB-471B-BF6A-A711EC439A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39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04F9-E925-4C87-95B1-5FA4869D6390}"/>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AE540A-97C4-449F-B5CE-EDD7658066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27409D-9D06-4CF4-8BA3-2726D05588F6}"/>
              </a:ext>
            </a:extLst>
          </p:cNvPr>
          <p:cNvSpPr>
            <a:spLocks noGrp="1"/>
          </p:cNvSpPr>
          <p:nvPr>
            <p:ph type="dt" sz="half" idx="10"/>
          </p:nvPr>
        </p:nvSpPr>
        <p:spPr/>
        <p:txBody>
          <a:bodyPr/>
          <a:lstStyle/>
          <a:p>
            <a:fld id="{9C48971F-C987-485E-BA61-3DAAD88F5836}" type="datetimeFigureOut">
              <a:rPr lang="en-US" smtClean="0"/>
              <a:t>7/24/2019</a:t>
            </a:fld>
            <a:endParaRPr lang="en-US"/>
          </a:p>
        </p:txBody>
      </p:sp>
      <p:sp>
        <p:nvSpPr>
          <p:cNvPr id="5" name="Footer Placeholder 4">
            <a:extLst>
              <a:ext uri="{FF2B5EF4-FFF2-40B4-BE49-F238E27FC236}">
                <a16:creationId xmlns:a16="http://schemas.microsoft.com/office/drawing/2014/main" id="{AEA0EDD5-8C7C-4895-B142-E17436AC2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558CB-CAC5-47A7-A1D1-716B9AAE3DDF}"/>
              </a:ext>
            </a:extLst>
          </p:cNvPr>
          <p:cNvSpPr>
            <a:spLocks noGrp="1"/>
          </p:cNvSpPr>
          <p:nvPr>
            <p:ph type="sldNum" sz="quarter" idx="12"/>
          </p:nvPr>
        </p:nvSpPr>
        <p:spPr/>
        <p:txBody>
          <a:bodyPr/>
          <a:lstStyle/>
          <a:p>
            <a:fld id="{9B574D88-C1EB-471B-BF6A-A711EC439AE3}" type="slidenum">
              <a:rPr lang="en-US" smtClean="0"/>
              <a:t>‹#›</a:t>
            </a:fld>
            <a:endParaRPr lang="en-US"/>
          </a:p>
        </p:txBody>
      </p:sp>
    </p:spTree>
    <p:extLst>
      <p:ext uri="{BB962C8B-B14F-4D97-AF65-F5344CB8AC3E}">
        <p14:creationId xmlns:p14="http://schemas.microsoft.com/office/powerpoint/2010/main" val="124998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EA4D-B0B1-4EE3-8F39-95E32B1CCA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57694-B083-4E2F-A3D7-26541513C0EA}"/>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D83146-36B4-4A7A-913E-CC4513F49D75}"/>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BC35AB-CC8C-4374-BB87-3DE7CA7AB75F}"/>
              </a:ext>
            </a:extLst>
          </p:cNvPr>
          <p:cNvSpPr>
            <a:spLocks noGrp="1"/>
          </p:cNvSpPr>
          <p:nvPr>
            <p:ph type="dt" sz="half" idx="10"/>
          </p:nvPr>
        </p:nvSpPr>
        <p:spPr/>
        <p:txBody>
          <a:bodyPr/>
          <a:lstStyle/>
          <a:p>
            <a:fld id="{9C48971F-C987-485E-BA61-3DAAD88F5836}" type="datetimeFigureOut">
              <a:rPr lang="en-US" smtClean="0"/>
              <a:t>7/24/2019</a:t>
            </a:fld>
            <a:endParaRPr lang="en-US"/>
          </a:p>
        </p:txBody>
      </p:sp>
      <p:sp>
        <p:nvSpPr>
          <p:cNvPr id="6" name="Footer Placeholder 5">
            <a:extLst>
              <a:ext uri="{FF2B5EF4-FFF2-40B4-BE49-F238E27FC236}">
                <a16:creationId xmlns:a16="http://schemas.microsoft.com/office/drawing/2014/main" id="{58FB48B8-B559-4CD5-A816-BBB215D113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DA4E1-6878-4F2E-8A18-38B5280C17A6}"/>
              </a:ext>
            </a:extLst>
          </p:cNvPr>
          <p:cNvSpPr>
            <a:spLocks noGrp="1"/>
          </p:cNvSpPr>
          <p:nvPr>
            <p:ph type="sldNum" sz="quarter" idx="12"/>
          </p:nvPr>
        </p:nvSpPr>
        <p:spPr/>
        <p:txBody>
          <a:bodyPr/>
          <a:lstStyle/>
          <a:p>
            <a:fld id="{9B574D88-C1EB-471B-BF6A-A711EC439AE3}" type="slidenum">
              <a:rPr lang="en-US" smtClean="0"/>
              <a:t>‹#›</a:t>
            </a:fld>
            <a:endParaRPr lang="en-US"/>
          </a:p>
        </p:txBody>
      </p:sp>
    </p:spTree>
    <p:extLst>
      <p:ext uri="{BB962C8B-B14F-4D97-AF65-F5344CB8AC3E}">
        <p14:creationId xmlns:p14="http://schemas.microsoft.com/office/powerpoint/2010/main" val="2702338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1B12-0021-4B5C-8D55-40EE4C62BB1B}"/>
              </a:ext>
            </a:extLst>
          </p:cNvPr>
          <p:cNvSpPr>
            <a:spLocks noGrp="1"/>
          </p:cNvSpPr>
          <p:nvPr>
            <p:ph type="title"/>
          </p:nvPr>
        </p:nvSpPr>
        <p:spPr>
          <a:xfrm>
            <a:off x="839789" y="365133"/>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54353F-3597-4A8A-9592-E7DD3AB5BBD2}"/>
              </a:ext>
            </a:extLst>
          </p:cNvPr>
          <p:cNvSpPr>
            <a:spLocks noGrp="1"/>
          </p:cNvSpPr>
          <p:nvPr>
            <p:ph type="body" idx="1"/>
          </p:nvPr>
        </p:nvSpPr>
        <p:spPr>
          <a:xfrm>
            <a:off x="83980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7A54DE-AB98-416C-8448-E0FF99263CAA}"/>
              </a:ext>
            </a:extLst>
          </p:cNvPr>
          <p:cNvSpPr>
            <a:spLocks noGrp="1"/>
          </p:cNvSpPr>
          <p:nvPr>
            <p:ph sz="half" idx="2"/>
          </p:nvPr>
        </p:nvSpPr>
        <p:spPr>
          <a:xfrm>
            <a:off x="83980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C3E268-CE2F-4B0A-9B5D-03F8CFFEF3D1}"/>
              </a:ext>
            </a:extLst>
          </p:cNvPr>
          <p:cNvSpPr>
            <a:spLocks noGrp="1"/>
          </p:cNvSpPr>
          <p:nvPr>
            <p:ph type="body" sz="quarter" idx="3"/>
          </p:nvPr>
        </p:nvSpPr>
        <p:spPr>
          <a:xfrm>
            <a:off x="6172201" y="1681163"/>
            <a:ext cx="51831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3496D3-9318-4382-BC95-CC39A8E1FEB0}"/>
              </a:ext>
            </a:extLst>
          </p:cNvPr>
          <p:cNvSpPr>
            <a:spLocks noGrp="1"/>
          </p:cNvSpPr>
          <p:nvPr>
            <p:ph sz="quarter" idx="4"/>
          </p:nvPr>
        </p:nvSpPr>
        <p:spPr>
          <a:xfrm>
            <a:off x="6172201" y="2505075"/>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A63105-4856-4322-90AB-03BCB0423EBF}"/>
              </a:ext>
            </a:extLst>
          </p:cNvPr>
          <p:cNvSpPr>
            <a:spLocks noGrp="1"/>
          </p:cNvSpPr>
          <p:nvPr>
            <p:ph type="dt" sz="half" idx="10"/>
          </p:nvPr>
        </p:nvSpPr>
        <p:spPr/>
        <p:txBody>
          <a:bodyPr/>
          <a:lstStyle/>
          <a:p>
            <a:fld id="{9C48971F-C987-485E-BA61-3DAAD88F5836}" type="datetimeFigureOut">
              <a:rPr lang="en-US" smtClean="0"/>
              <a:t>7/24/2019</a:t>
            </a:fld>
            <a:endParaRPr lang="en-US"/>
          </a:p>
        </p:txBody>
      </p:sp>
      <p:sp>
        <p:nvSpPr>
          <p:cNvPr id="8" name="Footer Placeholder 7">
            <a:extLst>
              <a:ext uri="{FF2B5EF4-FFF2-40B4-BE49-F238E27FC236}">
                <a16:creationId xmlns:a16="http://schemas.microsoft.com/office/drawing/2014/main" id="{7A763ABF-B9F5-4647-9762-3C6A02E49B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9E8E43-0B03-4368-B9F6-D931A5038CC0}"/>
              </a:ext>
            </a:extLst>
          </p:cNvPr>
          <p:cNvSpPr>
            <a:spLocks noGrp="1"/>
          </p:cNvSpPr>
          <p:nvPr>
            <p:ph type="sldNum" sz="quarter" idx="12"/>
          </p:nvPr>
        </p:nvSpPr>
        <p:spPr/>
        <p:txBody>
          <a:bodyPr/>
          <a:lstStyle/>
          <a:p>
            <a:fld id="{9B574D88-C1EB-471B-BF6A-A711EC439AE3}" type="slidenum">
              <a:rPr lang="en-US" smtClean="0"/>
              <a:t>‹#›</a:t>
            </a:fld>
            <a:endParaRPr lang="en-US"/>
          </a:p>
        </p:txBody>
      </p:sp>
    </p:spTree>
    <p:extLst>
      <p:ext uri="{BB962C8B-B14F-4D97-AF65-F5344CB8AC3E}">
        <p14:creationId xmlns:p14="http://schemas.microsoft.com/office/powerpoint/2010/main" val="336266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76D1-0579-4B4B-B4FD-DDC4614167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E19062-07B9-4FE2-BCF9-2C3B6F06391F}"/>
              </a:ext>
            </a:extLst>
          </p:cNvPr>
          <p:cNvSpPr>
            <a:spLocks noGrp="1"/>
          </p:cNvSpPr>
          <p:nvPr>
            <p:ph type="dt" sz="half" idx="10"/>
          </p:nvPr>
        </p:nvSpPr>
        <p:spPr/>
        <p:txBody>
          <a:bodyPr/>
          <a:lstStyle/>
          <a:p>
            <a:fld id="{9C48971F-C987-485E-BA61-3DAAD88F5836}" type="datetimeFigureOut">
              <a:rPr lang="en-US" smtClean="0"/>
              <a:t>7/24/2019</a:t>
            </a:fld>
            <a:endParaRPr lang="en-US"/>
          </a:p>
        </p:txBody>
      </p:sp>
      <p:sp>
        <p:nvSpPr>
          <p:cNvPr id="4" name="Footer Placeholder 3">
            <a:extLst>
              <a:ext uri="{FF2B5EF4-FFF2-40B4-BE49-F238E27FC236}">
                <a16:creationId xmlns:a16="http://schemas.microsoft.com/office/drawing/2014/main" id="{425797B0-966A-4AE2-B3EE-CF673C695E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C71F0-8A70-4DF6-AA9B-AA61BEE3A95D}"/>
              </a:ext>
            </a:extLst>
          </p:cNvPr>
          <p:cNvSpPr>
            <a:spLocks noGrp="1"/>
          </p:cNvSpPr>
          <p:nvPr>
            <p:ph type="sldNum" sz="quarter" idx="12"/>
          </p:nvPr>
        </p:nvSpPr>
        <p:spPr/>
        <p:txBody>
          <a:bodyPr/>
          <a:lstStyle/>
          <a:p>
            <a:fld id="{9B574D88-C1EB-471B-BF6A-A711EC439AE3}" type="slidenum">
              <a:rPr lang="en-US" smtClean="0"/>
              <a:t>‹#›</a:t>
            </a:fld>
            <a:endParaRPr lang="en-US"/>
          </a:p>
        </p:txBody>
      </p:sp>
    </p:spTree>
    <p:extLst>
      <p:ext uri="{BB962C8B-B14F-4D97-AF65-F5344CB8AC3E}">
        <p14:creationId xmlns:p14="http://schemas.microsoft.com/office/powerpoint/2010/main" val="186364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0B04CE-956E-45ED-B185-C8471F9EF725}"/>
              </a:ext>
            </a:extLst>
          </p:cNvPr>
          <p:cNvSpPr>
            <a:spLocks noGrp="1"/>
          </p:cNvSpPr>
          <p:nvPr>
            <p:ph type="dt" sz="half" idx="10"/>
          </p:nvPr>
        </p:nvSpPr>
        <p:spPr/>
        <p:txBody>
          <a:bodyPr/>
          <a:lstStyle/>
          <a:p>
            <a:fld id="{9C48971F-C987-485E-BA61-3DAAD88F5836}" type="datetimeFigureOut">
              <a:rPr lang="en-US" smtClean="0"/>
              <a:t>7/24/2019</a:t>
            </a:fld>
            <a:endParaRPr lang="en-US"/>
          </a:p>
        </p:txBody>
      </p:sp>
      <p:sp>
        <p:nvSpPr>
          <p:cNvPr id="3" name="Footer Placeholder 2">
            <a:extLst>
              <a:ext uri="{FF2B5EF4-FFF2-40B4-BE49-F238E27FC236}">
                <a16:creationId xmlns:a16="http://schemas.microsoft.com/office/drawing/2014/main" id="{E7173A56-456F-459D-BD6A-D3B01F7161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8CDD8C-292B-40CC-879F-C9BC5650076A}"/>
              </a:ext>
            </a:extLst>
          </p:cNvPr>
          <p:cNvSpPr>
            <a:spLocks noGrp="1"/>
          </p:cNvSpPr>
          <p:nvPr>
            <p:ph type="sldNum" sz="quarter" idx="12"/>
          </p:nvPr>
        </p:nvSpPr>
        <p:spPr/>
        <p:txBody>
          <a:bodyPr/>
          <a:lstStyle/>
          <a:p>
            <a:fld id="{9B574D88-C1EB-471B-BF6A-A711EC439AE3}" type="slidenum">
              <a:rPr lang="en-US" smtClean="0"/>
              <a:t>‹#›</a:t>
            </a:fld>
            <a:endParaRPr lang="en-US"/>
          </a:p>
        </p:txBody>
      </p:sp>
    </p:spTree>
    <p:extLst>
      <p:ext uri="{BB962C8B-B14F-4D97-AF65-F5344CB8AC3E}">
        <p14:creationId xmlns:p14="http://schemas.microsoft.com/office/powerpoint/2010/main" val="185783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37B92-5F27-431A-8B1C-4A3F43077709}"/>
              </a:ext>
            </a:extLst>
          </p:cNvPr>
          <p:cNvSpPr>
            <a:spLocks noGrp="1"/>
          </p:cNvSpPr>
          <p:nvPr>
            <p:ph type="title"/>
          </p:nvPr>
        </p:nvSpPr>
        <p:spPr>
          <a:xfrm>
            <a:off x="839800"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44B44D-FC62-4D93-BFB6-0F0A132E83A3}"/>
              </a:ext>
            </a:extLst>
          </p:cNvPr>
          <p:cNvSpPr>
            <a:spLocks noGrp="1"/>
          </p:cNvSpPr>
          <p:nvPr>
            <p:ph idx="1"/>
          </p:nvPr>
        </p:nvSpPr>
        <p:spPr>
          <a:xfrm>
            <a:off x="5183187" y="987433"/>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9089CC-C629-4C77-A8AF-3C8E0E1411A4}"/>
              </a:ext>
            </a:extLst>
          </p:cNvPr>
          <p:cNvSpPr>
            <a:spLocks noGrp="1"/>
          </p:cNvSpPr>
          <p:nvPr>
            <p:ph type="body" sz="half" idx="2"/>
          </p:nvPr>
        </p:nvSpPr>
        <p:spPr>
          <a:xfrm>
            <a:off x="8398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50BFE2-A8E1-4EB2-88C0-7B58B3D0FDC5}"/>
              </a:ext>
            </a:extLst>
          </p:cNvPr>
          <p:cNvSpPr>
            <a:spLocks noGrp="1"/>
          </p:cNvSpPr>
          <p:nvPr>
            <p:ph type="dt" sz="half" idx="10"/>
          </p:nvPr>
        </p:nvSpPr>
        <p:spPr/>
        <p:txBody>
          <a:bodyPr/>
          <a:lstStyle/>
          <a:p>
            <a:fld id="{9C48971F-C987-485E-BA61-3DAAD88F5836}" type="datetimeFigureOut">
              <a:rPr lang="en-US" smtClean="0"/>
              <a:t>7/24/2019</a:t>
            </a:fld>
            <a:endParaRPr lang="en-US"/>
          </a:p>
        </p:txBody>
      </p:sp>
      <p:sp>
        <p:nvSpPr>
          <p:cNvPr id="6" name="Footer Placeholder 5">
            <a:extLst>
              <a:ext uri="{FF2B5EF4-FFF2-40B4-BE49-F238E27FC236}">
                <a16:creationId xmlns:a16="http://schemas.microsoft.com/office/drawing/2014/main" id="{9207CF7B-83EE-400D-9922-8BFDDD30B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8B2AB-7D58-4324-AABC-9CF88A634881}"/>
              </a:ext>
            </a:extLst>
          </p:cNvPr>
          <p:cNvSpPr>
            <a:spLocks noGrp="1"/>
          </p:cNvSpPr>
          <p:nvPr>
            <p:ph type="sldNum" sz="quarter" idx="12"/>
          </p:nvPr>
        </p:nvSpPr>
        <p:spPr/>
        <p:txBody>
          <a:bodyPr/>
          <a:lstStyle/>
          <a:p>
            <a:fld id="{9B574D88-C1EB-471B-BF6A-A711EC439AE3}" type="slidenum">
              <a:rPr lang="en-US" smtClean="0"/>
              <a:t>‹#›</a:t>
            </a:fld>
            <a:endParaRPr lang="en-US"/>
          </a:p>
        </p:txBody>
      </p:sp>
    </p:spTree>
    <p:extLst>
      <p:ext uri="{BB962C8B-B14F-4D97-AF65-F5344CB8AC3E}">
        <p14:creationId xmlns:p14="http://schemas.microsoft.com/office/powerpoint/2010/main" val="197590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3823-FF1C-4A05-B13A-4F23B498D1C8}"/>
              </a:ext>
            </a:extLst>
          </p:cNvPr>
          <p:cNvSpPr>
            <a:spLocks noGrp="1"/>
          </p:cNvSpPr>
          <p:nvPr>
            <p:ph type="title"/>
          </p:nvPr>
        </p:nvSpPr>
        <p:spPr>
          <a:xfrm>
            <a:off x="839800"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9F7B60-8B17-4887-B869-2C9D65A0ECB0}"/>
              </a:ext>
            </a:extLst>
          </p:cNvPr>
          <p:cNvSpPr>
            <a:spLocks noGrp="1"/>
          </p:cNvSpPr>
          <p:nvPr>
            <p:ph type="pic" idx="1"/>
          </p:nvPr>
        </p:nvSpPr>
        <p:spPr>
          <a:xfrm>
            <a:off x="5183187" y="987433"/>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BFAE39-B05C-4406-A0D7-A73AE30EE49F}"/>
              </a:ext>
            </a:extLst>
          </p:cNvPr>
          <p:cNvSpPr>
            <a:spLocks noGrp="1"/>
          </p:cNvSpPr>
          <p:nvPr>
            <p:ph type="body" sz="half" idx="2"/>
          </p:nvPr>
        </p:nvSpPr>
        <p:spPr>
          <a:xfrm>
            <a:off x="8398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95B507-F4F8-4FBF-9013-6EA923187658}"/>
              </a:ext>
            </a:extLst>
          </p:cNvPr>
          <p:cNvSpPr>
            <a:spLocks noGrp="1"/>
          </p:cNvSpPr>
          <p:nvPr>
            <p:ph type="dt" sz="half" idx="10"/>
          </p:nvPr>
        </p:nvSpPr>
        <p:spPr/>
        <p:txBody>
          <a:bodyPr/>
          <a:lstStyle/>
          <a:p>
            <a:fld id="{9C48971F-C987-485E-BA61-3DAAD88F5836}" type="datetimeFigureOut">
              <a:rPr lang="en-US" smtClean="0"/>
              <a:t>7/24/2019</a:t>
            </a:fld>
            <a:endParaRPr lang="en-US"/>
          </a:p>
        </p:txBody>
      </p:sp>
      <p:sp>
        <p:nvSpPr>
          <p:cNvPr id="6" name="Footer Placeholder 5">
            <a:extLst>
              <a:ext uri="{FF2B5EF4-FFF2-40B4-BE49-F238E27FC236}">
                <a16:creationId xmlns:a16="http://schemas.microsoft.com/office/drawing/2014/main" id="{3883491C-A0A6-469D-BC3C-3D4E383E6E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91DC3-2C23-434B-8DD9-F359E8023844}"/>
              </a:ext>
            </a:extLst>
          </p:cNvPr>
          <p:cNvSpPr>
            <a:spLocks noGrp="1"/>
          </p:cNvSpPr>
          <p:nvPr>
            <p:ph type="sldNum" sz="quarter" idx="12"/>
          </p:nvPr>
        </p:nvSpPr>
        <p:spPr/>
        <p:txBody>
          <a:bodyPr/>
          <a:lstStyle/>
          <a:p>
            <a:fld id="{9B574D88-C1EB-471B-BF6A-A711EC439AE3}" type="slidenum">
              <a:rPr lang="en-US" smtClean="0"/>
              <a:t>‹#›</a:t>
            </a:fld>
            <a:endParaRPr lang="en-US"/>
          </a:p>
        </p:txBody>
      </p:sp>
    </p:spTree>
    <p:extLst>
      <p:ext uri="{BB962C8B-B14F-4D97-AF65-F5344CB8AC3E}">
        <p14:creationId xmlns:p14="http://schemas.microsoft.com/office/powerpoint/2010/main" val="409242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50CBE0-E29A-4D99-B40E-2DC3BA970396}"/>
              </a:ext>
            </a:extLst>
          </p:cNvPr>
          <p:cNvSpPr>
            <a:spLocks noGrp="1"/>
          </p:cNvSpPr>
          <p:nvPr>
            <p:ph type="title"/>
          </p:nvPr>
        </p:nvSpPr>
        <p:spPr>
          <a:xfrm>
            <a:off x="838203" y="365133"/>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E2A4A9-083D-401D-8601-6B9B49706268}"/>
              </a:ext>
            </a:extLst>
          </p:cNvPr>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EC9A8-5000-4DDA-B5EE-B5655612FE5B}"/>
              </a:ext>
            </a:extLst>
          </p:cNvPr>
          <p:cNvSpPr>
            <a:spLocks noGrp="1"/>
          </p:cNvSpPr>
          <p:nvPr>
            <p:ph type="dt" sz="half" idx="2"/>
          </p:nvPr>
        </p:nvSpPr>
        <p:spPr>
          <a:xfrm>
            <a:off x="838201"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8971F-C987-485E-BA61-3DAAD88F5836}" type="datetimeFigureOut">
              <a:rPr lang="en-US" smtClean="0"/>
              <a:t>7/24/2019</a:t>
            </a:fld>
            <a:endParaRPr lang="en-US"/>
          </a:p>
        </p:txBody>
      </p:sp>
      <p:sp>
        <p:nvSpPr>
          <p:cNvPr id="5" name="Footer Placeholder 4">
            <a:extLst>
              <a:ext uri="{FF2B5EF4-FFF2-40B4-BE49-F238E27FC236}">
                <a16:creationId xmlns:a16="http://schemas.microsoft.com/office/drawing/2014/main" id="{A542448D-B81A-451E-A89C-643F4FAE6B81}"/>
              </a:ext>
            </a:extLst>
          </p:cNvPr>
          <p:cNvSpPr>
            <a:spLocks noGrp="1"/>
          </p:cNvSpPr>
          <p:nvPr>
            <p:ph type="ftr" sz="quarter" idx="3"/>
          </p:nvPr>
        </p:nvSpPr>
        <p:spPr>
          <a:xfrm>
            <a:off x="4038603"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CED8C5-9584-4AF2-9339-9099677BE19A}"/>
              </a:ext>
            </a:extLst>
          </p:cNvPr>
          <p:cNvSpPr>
            <a:spLocks noGrp="1"/>
          </p:cNvSpPr>
          <p:nvPr>
            <p:ph type="sldNum" sz="quarter" idx="4"/>
          </p:nvPr>
        </p:nvSpPr>
        <p:spPr>
          <a:xfrm>
            <a:off x="8610601"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74D88-C1EB-471B-BF6A-A711EC439AE3}" type="slidenum">
              <a:rPr lang="en-US" smtClean="0"/>
              <a:t>‹#›</a:t>
            </a:fld>
            <a:endParaRPr lang="en-US"/>
          </a:p>
        </p:txBody>
      </p:sp>
    </p:spTree>
    <p:extLst>
      <p:ext uri="{BB962C8B-B14F-4D97-AF65-F5344CB8AC3E}">
        <p14:creationId xmlns:p14="http://schemas.microsoft.com/office/powerpoint/2010/main" val="387252213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50CBE0-E29A-4D99-B40E-2DC3BA970396}"/>
              </a:ext>
            </a:extLst>
          </p:cNvPr>
          <p:cNvSpPr>
            <a:spLocks noGrp="1"/>
          </p:cNvSpPr>
          <p:nvPr>
            <p:ph type="title"/>
          </p:nvPr>
        </p:nvSpPr>
        <p:spPr>
          <a:xfrm>
            <a:off x="838203" y="365133"/>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E2A4A9-083D-401D-8601-6B9B49706268}"/>
              </a:ext>
            </a:extLst>
          </p:cNvPr>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EC9A8-5000-4DDA-B5EE-B5655612FE5B}"/>
              </a:ext>
            </a:extLst>
          </p:cNvPr>
          <p:cNvSpPr>
            <a:spLocks noGrp="1"/>
          </p:cNvSpPr>
          <p:nvPr>
            <p:ph type="dt" sz="half" idx="2"/>
          </p:nvPr>
        </p:nvSpPr>
        <p:spPr>
          <a:xfrm>
            <a:off x="838201"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8971F-C987-485E-BA61-3DAAD88F5836}" type="datetimeFigureOut">
              <a:rPr lang="en-US" smtClean="0">
                <a:solidFill>
                  <a:prstClr val="black">
                    <a:tint val="75000"/>
                  </a:prstClr>
                </a:solidFill>
              </a:rPr>
              <a:pPr/>
              <a:t>7/24/2019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542448D-B81A-451E-A89C-643F4FAE6B81}"/>
              </a:ext>
            </a:extLst>
          </p:cNvPr>
          <p:cNvSpPr>
            <a:spLocks noGrp="1"/>
          </p:cNvSpPr>
          <p:nvPr>
            <p:ph type="ftr" sz="quarter" idx="3"/>
          </p:nvPr>
        </p:nvSpPr>
        <p:spPr>
          <a:xfrm>
            <a:off x="4038603"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ACED8C5-9584-4AF2-9339-9099677BE19A}"/>
              </a:ext>
            </a:extLst>
          </p:cNvPr>
          <p:cNvSpPr>
            <a:spLocks noGrp="1"/>
          </p:cNvSpPr>
          <p:nvPr>
            <p:ph type="sldNum" sz="quarter" idx="4"/>
          </p:nvPr>
        </p:nvSpPr>
        <p:spPr>
          <a:xfrm>
            <a:off x="8610601"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74D88-C1EB-471B-BF6A-A711EC439AE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1724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hyperlink" Target="http://teachpsych.org/resources/Documents/otrp/syllabi/VW19stats.pdf" TargetMode="Externa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businessoffashion.com/articles/careers/six-fashion-careers-of-the-future" TargetMode="External"/><Relationship Id="rId2" Type="http://schemas.openxmlformats.org/officeDocument/2006/relationships/hyperlink" Target="https://careersinpsychology.org/the-emergence-of-fashion-psycholog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teachpsych.org/resources/Documents/otrp/syllabi/bpcourseobj.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habitat.com/ecouterre/10-eco-fashion-garments-inspired-by-nature-and-biomimicry/" TargetMode="External"/><Relationship Id="rId2" Type="http://schemas.openxmlformats.org/officeDocument/2006/relationships/hyperlink" Target="https://www.sciencetimes.com/articles/18148/20190211/fashion-breakthrough-adaptive-clothing-material-dependent-environment.htm"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https://www.onetonline.org/skills/" TargetMode="External"/><Relationship Id="rId2" Type="http://schemas.openxmlformats.org/officeDocument/2006/relationships/hyperlink" Target="https://www.careeronestop.org/ExploreCareers/Assessments/skills.aspx" TargetMode="External"/><Relationship Id="rId1" Type="http://schemas.openxmlformats.org/officeDocument/2006/relationships/slideLayout" Target="../slideLayouts/slideLayout2.xml"/><Relationship Id="rId4" Type="http://schemas.openxmlformats.org/officeDocument/2006/relationships/hyperlink" Target="https://www.bls.gov/ooh/"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hyperlink" Target="https://www.apa.org/careers/resources/guides/transferable-skills.pdf"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F4E260-B79D-41D8-90EB-C84807CD7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7"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D5B34C9-0CFF-464C-BFD7-17D6DB1BEDDC}"/>
              </a:ext>
            </a:extLst>
          </p:cNvPr>
          <p:cNvSpPr txBox="1">
            <a:spLocks/>
          </p:cNvSpPr>
          <p:nvPr/>
        </p:nvSpPr>
        <p:spPr>
          <a:xfrm>
            <a:off x="557365" y="3030794"/>
            <a:ext cx="7133220" cy="3038947"/>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000" dirty="0" smtClean="0">
                <a:solidFill>
                  <a:srgbClr val="FFFFFF"/>
                </a:solidFill>
              </a:rPr>
              <a:t>TEACHING &amp; ARTICULATING  SKILLS NEEDED  FOR THE WORKFORCE:</a:t>
            </a:r>
          </a:p>
          <a:p>
            <a:pPr>
              <a:spcAft>
                <a:spcPts val="600"/>
              </a:spcAft>
            </a:pPr>
            <a:endParaRPr lang="en-US" sz="5000" dirty="0" smtClean="0">
              <a:solidFill>
                <a:srgbClr val="FFFFFF"/>
              </a:solidFill>
            </a:endParaRPr>
          </a:p>
          <a:p>
            <a:pPr>
              <a:spcAft>
                <a:spcPts val="600"/>
              </a:spcAft>
            </a:pPr>
            <a:r>
              <a:rPr lang="en-US" sz="5000" dirty="0" smtClean="0">
                <a:solidFill>
                  <a:srgbClr val="FFFFFF"/>
                </a:solidFill>
              </a:rPr>
              <a:t>A PSYCHOLOGICAL  SCIENCE PERSPECTIVE</a:t>
            </a:r>
          </a:p>
          <a:p>
            <a:pPr>
              <a:spcAft>
                <a:spcPts val="600"/>
              </a:spcAft>
            </a:pPr>
            <a:endParaRPr lang="en-US" sz="5000" dirty="0" smtClean="0">
              <a:solidFill>
                <a:srgbClr val="FFFFFF"/>
              </a:solidFill>
            </a:endParaRPr>
          </a:p>
        </p:txBody>
      </p:sp>
      <p:cxnSp>
        <p:nvCxnSpPr>
          <p:cNvPr id="11" name="Straight Connector 10">
            <a:extLst>
              <a:ext uri="{FF2B5EF4-FFF2-40B4-BE49-F238E27FC236}">
                <a16:creationId xmlns:a16="http://schemas.microsoft.com/office/drawing/2014/main"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41208F6-8B1C-4098-9388-150BC8E44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61848" y="4417085"/>
            <a:ext cx="4340548" cy="2123658"/>
          </a:xfrm>
          <a:prstGeom prst="rect">
            <a:avLst/>
          </a:prstGeom>
          <a:noFill/>
        </p:spPr>
        <p:txBody>
          <a:bodyPr wrap="square" rtlCol="0">
            <a:spAutoFit/>
          </a:bodyPr>
          <a:lstStyle/>
          <a:p>
            <a:pPr algn="ctr"/>
            <a:r>
              <a:rPr lang="en-US" dirty="0" smtClean="0"/>
              <a:t>Jaye Van Kirk, M.A. (Psychology), M.A. (Zoology), </a:t>
            </a:r>
          </a:p>
          <a:p>
            <a:pPr algn="ctr"/>
            <a:r>
              <a:rPr lang="en-US" dirty="0" smtClean="0"/>
              <a:t>ABD (Psychobiology)</a:t>
            </a:r>
          </a:p>
          <a:p>
            <a:pPr algn="ctr"/>
            <a:r>
              <a:rPr lang="en-US" dirty="0" smtClean="0"/>
              <a:t>Professor of Psychology</a:t>
            </a:r>
          </a:p>
          <a:p>
            <a:pPr algn="ctr"/>
            <a:endParaRPr lang="en-US" dirty="0" smtClean="0"/>
          </a:p>
          <a:p>
            <a:pPr algn="ctr"/>
            <a:r>
              <a:rPr lang="en-US" dirty="0" smtClean="0"/>
              <a:t>jvankirk@sdccd.edu</a:t>
            </a:r>
          </a:p>
          <a:p>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0436" y="5543242"/>
            <a:ext cx="1128257" cy="315912"/>
          </a:xfrm>
          <a:prstGeom prst="rect">
            <a:avLst/>
          </a:prstGeom>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8336"/>
          <a:stretch/>
        </p:blipFill>
        <p:spPr bwMode="auto">
          <a:xfrm>
            <a:off x="9365681" y="1548806"/>
            <a:ext cx="1270011" cy="98872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65571"/>
          <a:stretch/>
        </p:blipFill>
        <p:spPr bwMode="auto">
          <a:xfrm>
            <a:off x="7979790" y="621043"/>
            <a:ext cx="1385891" cy="98872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31717" r="-943" b="30074"/>
          <a:stretch/>
        </p:blipFill>
        <p:spPr bwMode="auto">
          <a:xfrm>
            <a:off x="10506940" y="621044"/>
            <a:ext cx="1145079" cy="86556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64609"/>
          <a:stretch/>
        </p:blipFill>
        <p:spPr bwMode="auto">
          <a:xfrm>
            <a:off x="10347895" y="2598489"/>
            <a:ext cx="1304124" cy="10163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b="50000"/>
          <a:stretch/>
        </p:blipFill>
        <p:spPr bwMode="auto">
          <a:xfrm>
            <a:off x="8035767" y="2527903"/>
            <a:ext cx="1273936" cy="100578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751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55" y="0"/>
            <a:ext cx="11921972" cy="1325563"/>
          </a:xfrm>
        </p:spPr>
        <p:txBody>
          <a:bodyPr>
            <a:normAutofit/>
          </a:bodyPr>
          <a:lstStyle/>
          <a:p>
            <a:r>
              <a:rPr lang="en-US" dirty="0" smtClean="0"/>
              <a:t>What inspired me to incorporate skills into classes?</a:t>
            </a:r>
            <a:endParaRPr lang="en-US" dirty="0"/>
          </a:p>
        </p:txBody>
      </p:sp>
      <p:sp>
        <p:nvSpPr>
          <p:cNvPr id="5" name="Content Placeholder 4"/>
          <p:cNvSpPr>
            <a:spLocks noGrp="1"/>
          </p:cNvSpPr>
          <p:nvPr>
            <p:ph idx="1"/>
          </p:nvPr>
        </p:nvSpPr>
        <p:spPr>
          <a:xfrm>
            <a:off x="62144" y="1737360"/>
            <a:ext cx="11855535" cy="5120647"/>
          </a:xfrm>
        </p:spPr>
        <p:txBody>
          <a:bodyPr>
            <a:normAutofit fontScale="62500" lnSpcReduction="20000"/>
          </a:bodyPr>
          <a:lstStyle/>
          <a:p>
            <a:r>
              <a:rPr lang="en-US" sz="4000" dirty="0" smtClean="0"/>
              <a:t>American Psychological Association</a:t>
            </a:r>
          </a:p>
          <a:p>
            <a:pPr lvl="1"/>
            <a:r>
              <a:rPr lang="en-US" sz="4000" dirty="0" smtClean="0"/>
              <a:t>Undergraduate Education in Psychology: A Blueprint for the Future of the Discipline</a:t>
            </a:r>
          </a:p>
          <a:p>
            <a:pPr lvl="1"/>
            <a:endParaRPr lang="en-US" sz="4000" dirty="0" smtClean="0"/>
          </a:p>
          <a:p>
            <a:pPr marL="457200" lvl="1" indent="0">
              <a:buNone/>
            </a:pPr>
            <a:r>
              <a:rPr lang="en-US" sz="4000" dirty="0" err="1" smtClean="0"/>
              <a:t>R.Eric</a:t>
            </a:r>
            <a:r>
              <a:rPr lang="en-US" sz="4000" dirty="0" smtClean="0"/>
              <a:t> </a:t>
            </a:r>
            <a:r>
              <a:rPr lang="en-US" sz="4000" dirty="0"/>
              <a:t>Landrum, Bernard C. </a:t>
            </a:r>
            <a:r>
              <a:rPr lang="en-US" sz="4000" dirty="0" err="1"/>
              <a:t>Beins</a:t>
            </a:r>
            <a:r>
              <a:rPr lang="en-US" sz="4000" dirty="0"/>
              <a:t>, </a:t>
            </a:r>
            <a:r>
              <a:rPr lang="en-US" sz="4000" dirty="0" err="1"/>
              <a:t>Mukul</a:t>
            </a:r>
            <a:r>
              <a:rPr lang="en-US" sz="4000" dirty="0"/>
              <a:t> </a:t>
            </a:r>
            <a:r>
              <a:rPr lang="en-US" sz="4000" dirty="0" err="1"/>
              <a:t>Bhalla</a:t>
            </a:r>
            <a:r>
              <a:rPr lang="en-US" sz="4000" dirty="0"/>
              <a:t>, Karen </a:t>
            </a:r>
            <a:r>
              <a:rPr lang="en-US" sz="4000" dirty="0" err="1"/>
              <a:t>Brakke</a:t>
            </a:r>
            <a:r>
              <a:rPr lang="en-US" sz="4000" dirty="0" smtClean="0"/>
              <a:t>,</a:t>
            </a:r>
          </a:p>
          <a:p>
            <a:pPr marL="457200" lvl="1" indent="0">
              <a:buNone/>
            </a:pPr>
            <a:r>
              <a:rPr lang="en-US" sz="4000" dirty="0" smtClean="0"/>
              <a:t>Deborah </a:t>
            </a:r>
            <a:r>
              <a:rPr lang="en-US" sz="4000" dirty="0"/>
              <a:t>S. </a:t>
            </a:r>
            <a:r>
              <a:rPr lang="en-US" sz="4000" dirty="0" err="1"/>
              <a:t>Briihl</a:t>
            </a:r>
            <a:r>
              <a:rPr lang="en-US" sz="4000" dirty="0"/>
              <a:t>, Rita M. Curl-</a:t>
            </a:r>
            <a:r>
              <a:rPr lang="en-US" sz="4000" dirty="0" err="1"/>
              <a:t>Langager</a:t>
            </a:r>
            <a:r>
              <a:rPr lang="en-US" sz="4000" dirty="0"/>
              <a:t>, Thomas P. </a:t>
            </a:r>
            <a:r>
              <a:rPr lang="en-US" sz="4000" dirty="0" err="1"/>
              <a:t>Pusateri</a:t>
            </a:r>
            <a:r>
              <a:rPr lang="en-US" sz="4000" dirty="0" smtClean="0"/>
              <a:t>,</a:t>
            </a:r>
          </a:p>
          <a:p>
            <a:pPr marL="457200" lvl="1" indent="0">
              <a:buNone/>
            </a:pPr>
            <a:r>
              <a:rPr lang="en-US" sz="4000" dirty="0" smtClean="0"/>
              <a:t>and </a:t>
            </a:r>
            <a:r>
              <a:rPr lang="en-US" sz="4000" dirty="0"/>
              <a:t>Jaye Jang Van </a:t>
            </a:r>
            <a:r>
              <a:rPr lang="en-US" sz="4000" dirty="0" smtClean="0"/>
              <a:t>Kirk (2009)</a:t>
            </a:r>
          </a:p>
          <a:p>
            <a:pPr marL="457200" lvl="1" indent="0">
              <a:buNone/>
            </a:pPr>
            <a:endParaRPr lang="en-US" sz="4000" dirty="0"/>
          </a:p>
          <a:p>
            <a:pPr marL="457200" lvl="1" indent="0">
              <a:buNone/>
            </a:pPr>
            <a:r>
              <a:rPr lang="en-US" sz="4000" dirty="0" err="1"/>
              <a:t>Chapt</a:t>
            </a:r>
            <a:r>
              <a:rPr lang="en-US" sz="4000" dirty="0"/>
              <a:t> 9: Desired Outcomes of an Undergraduate Education</a:t>
            </a:r>
          </a:p>
          <a:p>
            <a:pPr marL="457200" lvl="1" indent="0">
              <a:buNone/>
            </a:pPr>
            <a:r>
              <a:rPr lang="en-US" sz="4000" dirty="0" smtClean="0"/>
              <a:t>in </a:t>
            </a:r>
            <a:r>
              <a:rPr lang="en-US" sz="4000" dirty="0"/>
              <a:t>Psychology From Departmental, Student, and </a:t>
            </a:r>
          </a:p>
          <a:p>
            <a:pPr marL="457200" lvl="1" indent="0">
              <a:buNone/>
            </a:pPr>
            <a:r>
              <a:rPr lang="en-US" sz="4000" dirty="0" smtClean="0"/>
              <a:t>Societal </a:t>
            </a:r>
            <a:r>
              <a:rPr lang="en-US" sz="4000" dirty="0"/>
              <a:t>Perspectives </a:t>
            </a:r>
          </a:p>
          <a:p>
            <a:pPr lvl="1"/>
            <a:endParaRPr lang="en-US" dirty="0" smtClean="0"/>
          </a:p>
          <a:p>
            <a:pPr lvl="1"/>
            <a:endParaRPr lang="en-US" dirty="0"/>
          </a:p>
          <a:p>
            <a:pPr lvl="1"/>
            <a:endParaRPr lang="en-US" dirty="0" smtClean="0"/>
          </a:p>
          <a:p>
            <a:pPr lvl="1"/>
            <a:endParaRPr lang="en-US" dirty="0"/>
          </a:p>
          <a:p>
            <a:pPr lvl="1"/>
            <a:endParaRPr lang="en-US" dirty="0" smtClean="0"/>
          </a:p>
          <a:p>
            <a:pPr lvl="2"/>
            <a:r>
              <a:rPr lang="en-US" sz="4000" dirty="0" smtClean="0"/>
              <a:t>Responsibility of faculty </a:t>
            </a:r>
            <a:r>
              <a:rPr lang="en-US" sz="4000" dirty="0"/>
              <a:t>and administrators </a:t>
            </a:r>
            <a:r>
              <a:rPr lang="en-US" sz="4000" dirty="0" smtClean="0"/>
              <a:t> to </a:t>
            </a:r>
            <a:r>
              <a:rPr lang="en-US" sz="4000" dirty="0"/>
              <a:t>teach the skills, knowledge, and values </a:t>
            </a:r>
            <a:r>
              <a:rPr lang="en-US" sz="4000" dirty="0" smtClean="0"/>
              <a:t>critical for success </a:t>
            </a:r>
            <a:r>
              <a:rPr lang="en-US" sz="4000" dirty="0"/>
              <a:t>in today's world.</a:t>
            </a:r>
            <a:endParaRPr lang="en-US" sz="4000"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5867" y="2579079"/>
            <a:ext cx="2372375" cy="3443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3524881" y="4791722"/>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1046415"/>
            <a:ext cx="11245514" cy="523220"/>
          </a:xfrm>
          <a:prstGeom prst="rect">
            <a:avLst/>
          </a:prstGeom>
          <a:noFill/>
        </p:spPr>
        <p:txBody>
          <a:bodyPr wrap="none" rtlCol="0">
            <a:spAutoFit/>
          </a:bodyPr>
          <a:lstStyle/>
          <a:p>
            <a:r>
              <a:rPr lang="en-US" sz="2800" b="1" dirty="0" smtClean="0">
                <a:solidFill>
                  <a:srgbClr val="FF0000"/>
                </a:solidFill>
              </a:rPr>
              <a:t>Providing education emphasizing content knowledge &amp; career preparation</a:t>
            </a:r>
            <a:endParaRPr lang="en-US" sz="2800" b="1" dirty="0">
              <a:solidFill>
                <a:srgbClr val="FF0000"/>
              </a:solidFill>
            </a:endParaRPr>
          </a:p>
        </p:txBody>
      </p:sp>
    </p:spTree>
    <p:extLst>
      <p:ext uri="{BB962C8B-B14F-4D97-AF65-F5344CB8AC3E}">
        <p14:creationId xmlns:p14="http://schemas.microsoft.com/office/powerpoint/2010/main" val="165036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6489E-6 -9.76174E-7 L 0.34905 0.0044 " pathEditMode="relative" rAng="0" ptsTypes="AA">
                                      <p:cBhvr>
                                        <p:cTn id="6" dur="2000" fill="hold"/>
                                        <p:tgtEl>
                                          <p:spTgt spid="2"/>
                                        </p:tgtEl>
                                        <p:attrNameLst>
                                          <p:attrName>ppt_x</p:attrName>
                                          <p:attrName>ppt_y</p:attrName>
                                        </p:attrNameLst>
                                      </p:cBhvr>
                                      <p:rCtr x="17452" y="20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346" y="874904"/>
            <a:ext cx="7969334" cy="5977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810385" y="0"/>
            <a:ext cx="10515600" cy="1325563"/>
          </a:xfrm>
        </p:spPr>
        <p:txBody>
          <a:bodyPr>
            <a:normAutofit/>
          </a:bodyPr>
          <a:lstStyle/>
          <a:p>
            <a:pPr algn="ctr"/>
            <a:r>
              <a:rPr lang="en-US" dirty="0" smtClean="0"/>
              <a:t>How did including skills in my syllabus begin? </a:t>
            </a:r>
            <a:endParaRPr lang="en-US" dirty="0"/>
          </a:p>
        </p:txBody>
      </p:sp>
      <p:sp>
        <p:nvSpPr>
          <p:cNvPr id="3" name="Rectangle 2"/>
          <p:cNvSpPr/>
          <p:nvPr/>
        </p:nvSpPr>
        <p:spPr>
          <a:xfrm>
            <a:off x="5913120" y="5273040"/>
            <a:ext cx="3733800" cy="8146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64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F4E260-B79D-41D8-90EB-C84807CD7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7"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ED7E4F8-888D-409B-BEE2-3C89A2292DD7}"/>
              </a:ext>
            </a:extLst>
          </p:cNvPr>
          <p:cNvSpPr>
            <a:spLocks noGrp="1"/>
          </p:cNvSpPr>
          <p:nvPr>
            <p:ph type="title"/>
          </p:nvPr>
        </p:nvSpPr>
        <p:spPr>
          <a:xfrm>
            <a:off x="1118227" y="1269256"/>
            <a:ext cx="5956353" cy="3038947"/>
          </a:xfrm>
        </p:spPr>
        <p:txBody>
          <a:bodyPr vert="horz" lIns="91440" tIns="45720" rIns="91440" bIns="45720" rtlCol="0" anchor="b">
            <a:normAutofit/>
          </a:bodyPr>
          <a:lstStyle/>
          <a:p>
            <a:pPr algn="r"/>
            <a:r>
              <a:rPr lang="en-US" sz="4600" kern="1200" dirty="0" smtClean="0">
                <a:solidFill>
                  <a:srgbClr val="FFFFFF"/>
                </a:solidFill>
                <a:latin typeface="+mj-lt"/>
                <a:ea typeface="+mj-ea"/>
                <a:cs typeface="+mj-cs"/>
              </a:rPr>
              <a:t>1. IDENTIFYING WORKFORCE </a:t>
            </a:r>
            <a:r>
              <a:rPr lang="en-US" sz="4600" kern="1200" dirty="0">
                <a:solidFill>
                  <a:srgbClr val="FFFFFF"/>
                </a:solidFill>
                <a:latin typeface="+mj-lt"/>
                <a:ea typeface="+mj-ea"/>
                <a:cs typeface="+mj-cs"/>
              </a:rPr>
              <a:t>SKILLS FOR PSYCHOLOGY MAJORS</a:t>
            </a:r>
            <a:br>
              <a:rPr lang="en-US" sz="4600" kern="1200" dirty="0">
                <a:solidFill>
                  <a:srgbClr val="FFFFFF"/>
                </a:solidFill>
                <a:latin typeface="+mj-lt"/>
                <a:ea typeface="+mj-ea"/>
                <a:cs typeface="+mj-cs"/>
              </a:rPr>
            </a:br>
            <a:endParaRPr lang="en-US" sz="4600" kern="1200" dirty="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1208F6-8B1C-4098-9388-150BC8E44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jvank\AppData\Local\Microsoft\Windows\INetCache\IE\K1U7BPWF\1016px-Psi-stylized.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548" y="2041098"/>
            <a:ext cx="2770213" cy="279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966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54E14B-1DF4-42CE-A8C1-F5AA20B19D13}"/>
              </a:ext>
            </a:extLst>
          </p:cNvPr>
          <p:cNvPicPr>
            <a:picLocks noChangeAspect="1"/>
          </p:cNvPicPr>
          <p:nvPr/>
        </p:nvPicPr>
        <p:blipFill rotWithShape="1">
          <a:blip r:embed="rId2">
            <a:duotone>
              <a:prstClr val="black"/>
              <a:schemeClr val="tx2">
                <a:tint val="45000"/>
                <a:satMod val="400000"/>
              </a:schemeClr>
            </a:duotone>
            <a:alphaModFix amt="25000"/>
          </a:blip>
          <a:srcRect t="68268" r="-1" b="-1"/>
          <a:stretch/>
        </p:blipFill>
        <p:spPr>
          <a:xfrm>
            <a:off x="24" y="10"/>
            <a:ext cx="12191980" cy="6857990"/>
          </a:xfrm>
          <a:prstGeom prst="rect">
            <a:avLst/>
          </a:prstGeom>
        </p:spPr>
      </p:pic>
      <p:sp>
        <p:nvSpPr>
          <p:cNvPr id="3" name="Title 1">
            <a:extLst>
              <a:ext uri="{FF2B5EF4-FFF2-40B4-BE49-F238E27FC236}">
                <a16:creationId xmlns:a16="http://schemas.microsoft.com/office/drawing/2014/main" id="{1943E5B3-9BBB-4641-9C16-2AAF22116344}"/>
              </a:ext>
            </a:extLst>
          </p:cNvPr>
          <p:cNvSpPr txBox="1">
            <a:spLocks/>
          </p:cNvSpPr>
          <p:nvPr/>
        </p:nvSpPr>
        <p:spPr>
          <a:xfrm>
            <a:off x="838203" y="36513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t>METHOD </a:t>
            </a:r>
          </a:p>
        </p:txBody>
      </p:sp>
      <p:graphicFrame>
        <p:nvGraphicFramePr>
          <p:cNvPr id="2" name="Content Placeholder 2">
            <a:extLst>
              <a:ext uri="{FF2B5EF4-FFF2-40B4-BE49-F238E27FC236}">
                <a16:creationId xmlns:a16="http://schemas.microsoft.com/office/drawing/2014/main" id="{EDD15FE1-E72E-4F96-A544-3B49848221ED}"/>
              </a:ext>
            </a:extLst>
          </p:cNvPr>
          <p:cNvGraphicFramePr>
            <a:graphicFrameLocks/>
          </p:cNvGraphicFramePr>
          <p:nvPr>
            <p:extLst>
              <p:ext uri="{D42A27DB-BD31-4B8C-83A1-F6EECF244321}">
                <p14:modId xmlns:p14="http://schemas.microsoft.com/office/powerpoint/2010/main" val="51301076"/>
              </p:ext>
            </p:extLst>
          </p:nvPr>
        </p:nvGraphicFramePr>
        <p:xfrm>
          <a:off x="838203"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04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9D3A84-E37A-4A97-BB42-0A40E7FC6F9A}"/>
              </a:ext>
            </a:extLst>
          </p:cNvPr>
          <p:cNvPicPr>
            <a:picLocks noChangeAspect="1"/>
          </p:cNvPicPr>
          <p:nvPr/>
        </p:nvPicPr>
        <p:blipFill rotWithShape="1">
          <a:blip r:embed="rId2"/>
          <a:srcRect t="1" b="7200"/>
          <a:stretch/>
        </p:blipFill>
        <p:spPr>
          <a:xfrm>
            <a:off x="970578" y="346167"/>
            <a:ext cx="2123183" cy="1588946"/>
          </a:xfrm>
          <a:prstGeom prst="rect">
            <a:avLst/>
          </a:prstGeom>
        </p:spPr>
      </p:pic>
      <p:pic>
        <p:nvPicPr>
          <p:cNvPr id="4" name="Picture 3">
            <a:extLst>
              <a:ext uri="{FF2B5EF4-FFF2-40B4-BE49-F238E27FC236}">
                <a16:creationId xmlns:a16="http://schemas.microsoft.com/office/drawing/2014/main" id="{A29FAEA1-F6BA-4E3F-B1CB-6B975C87C31C}"/>
              </a:ext>
            </a:extLst>
          </p:cNvPr>
          <p:cNvPicPr>
            <a:picLocks noChangeAspect="1"/>
          </p:cNvPicPr>
          <p:nvPr/>
        </p:nvPicPr>
        <p:blipFill rotWithShape="1">
          <a:blip r:embed="rId3"/>
          <a:srcRect b="7329"/>
          <a:stretch/>
        </p:blipFill>
        <p:spPr>
          <a:xfrm>
            <a:off x="4773403" y="346167"/>
            <a:ext cx="2472667" cy="1547944"/>
          </a:xfrm>
          <a:prstGeom prst="rect">
            <a:avLst/>
          </a:prstGeom>
        </p:spPr>
      </p:pic>
      <p:pic>
        <p:nvPicPr>
          <p:cNvPr id="7" name="Picture 6">
            <a:extLst>
              <a:ext uri="{FF2B5EF4-FFF2-40B4-BE49-F238E27FC236}">
                <a16:creationId xmlns:a16="http://schemas.microsoft.com/office/drawing/2014/main" id="{C73109F9-D655-400A-BFD1-2827D02F5E50}"/>
              </a:ext>
            </a:extLst>
          </p:cNvPr>
          <p:cNvPicPr>
            <a:picLocks noChangeAspect="1"/>
          </p:cNvPicPr>
          <p:nvPr/>
        </p:nvPicPr>
        <p:blipFill rotWithShape="1">
          <a:blip r:embed="rId4"/>
          <a:srcRect l="1" r="5527"/>
          <a:stretch/>
        </p:blipFill>
        <p:spPr>
          <a:xfrm>
            <a:off x="8964085" y="346167"/>
            <a:ext cx="2273540" cy="1547948"/>
          </a:xfrm>
          <a:prstGeom prst="rect">
            <a:avLst/>
          </a:prstGeom>
        </p:spPr>
      </p:pic>
      <p:pic>
        <p:nvPicPr>
          <p:cNvPr id="6" name="Picture 5">
            <a:extLst>
              <a:ext uri="{FF2B5EF4-FFF2-40B4-BE49-F238E27FC236}">
                <a16:creationId xmlns:a16="http://schemas.microsoft.com/office/drawing/2014/main" id="{6E168818-45FB-4E0E-9F3F-F97E39A1EB55}"/>
              </a:ext>
            </a:extLst>
          </p:cNvPr>
          <p:cNvPicPr>
            <a:picLocks noChangeAspect="1"/>
          </p:cNvPicPr>
          <p:nvPr/>
        </p:nvPicPr>
        <p:blipFill>
          <a:blip r:embed="rId5"/>
          <a:stretch>
            <a:fillRect/>
          </a:stretch>
        </p:blipFill>
        <p:spPr>
          <a:xfrm>
            <a:off x="970595" y="2639045"/>
            <a:ext cx="2123145" cy="1588934"/>
          </a:xfrm>
          <a:prstGeom prst="rect">
            <a:avLst/>
          </a:prstGeom>
        </p:spPr>
      </p:pic>
      <p:pic>
        <p:nvPicPr>
          <p:cNvPr id="5" name="Picture 4">
            <a:extLst>
              <a:ext uri="{FF2B5EF4-FFF2-40B4-BE49-F238E27FC236}">
                <a16:creationId xmlns:a16="http://schemas.microsoft.com/office/drawing/2014/main" id="{342B6B82-1086-49BB-95B0-45A116CCE8AF}"/>
              </a:ext>
            </a:extLst>
          </p:cNvPr>
          <p:cNvPicPr>
            <a:picLocks noChangeAspect="1"/>
          </p:cNvPicPr>
          <p:nvPr/>
        </p:nvPicPr>
        <p:blipFill>
          <a:blip r:embed="rId6"/>
          <a:stretch>
            <a:fillRect/>
          </a:stretch>
        </p:blipFill>
        <p:spPr>
          <a:xfrm>
            <a:off x="933361" y="4930537"/>
            <a:ext cx="2194449" cy="1582664"/>
          </a:xfrm>
          <a:prstGeom prst="rect">
            <a:avLst/>
          </a:prstGeom>
        </p:spPr>
      </p:pic>
      <p:sp>
        <p:nvSpPr>
          <p:cNvPr id="13" name="Rectangle 12">
            <a:extLst>
              <a:ext uri="{FF2B5EF4-FFF2-40B4-BE49-F238E27FC236}">
                <a16:creationId xmlns:a16="http://schemas.microsoft.com/office/drawing/2014/main" id="{A5A17FC0-D416-4C8B-A9E6-5924D352B9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507" y="2300641"/>
            <a:ext cx="8124507"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a:extLst>
              <a:ext uri="{FF2B5EF4-FFF2-40B4-BE49-F238E27FC236}">
                <a16:creationId xmlns:a16="http://schemas.microsoft.com/office/drawing/2014/main" id="{48A198E9-C854-4D83-B83E-CA9745355568}"/>
              </a:ext>
            </a:extLst>
          </p:cNvPr>
          <p:cNvSpPr txBox="1">
            <a:spLocks/>
          </p:cNvSpPr>
          <p:nvPr/>
        </p:nvSpPr>
        <p:spPr>
          <a:xfrm>
            <a:off x="4657257" y="2916521"/>
            <a:ext cx="6465286" cy="23093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kern="1200" dirty="0">
                <a:solidFill>
                  <a:srgbClr val="FFFFFF"/>
                </a:solidFill>
                <a:latin typeface="+mj-lt"/>
                <a:ea typeface="+mj-ea"/>
                <a:cs typeface="+mj-cs"/>
              </a:rPr>
              <a:t>Five Skill Domains</a:t>
            </a:r>
            <a:endParaRPr lang="en-US" sz="4800" kern="1200">
              <a:solidFill>
                <a:srgbClr val="FFFFFF"/>
              </a:solidFill>
              <a:latin typeface="+mj-lt"/>
              <a:ea typeface="+mj-ea"/>
              <a:cs typeface="+mj-cs"/>
            </a:endParaRPr>
          </a:p>
          <a:p>
            <a:pPr>
              <a:spcAft>
                <a:spcPts val="600"/>
              </a:spcAft>
            </a:pPr>
            <a:r>
              <a:rPr lang="en-US" sz="4800" kern="1200">
                <a:solidFill>
                  <a:srgbClr val="FFFFFF"/>
                </a:solidFill>
                <a:latin typeface="+mj-lt"/>
                <a:ea typeface="+mj-ea"/>
                <a:cs typeface="+mj-cs"/>
              </a:rPr>
              <a:t>Seventeen Skills</a:t>
            </a:r>
          </a:p>
        </p:txBody>
      </p:sp>
      <p:cxnSp>
        <p:nvCxnSpPr>
          <p:cNvPr id="15" name="Straight Connector 14">
            <a:extLst>
              <a:ext uri="{FF2B5EF4-FFF2-40B4-BE49-F238E27FC236}">
                <a16:creationId xmlns:a16="http://schemas.microsoft.com/office/drawing/2014/main" id="{982DC870-E8E5-4050-B10C-CC24FC67E50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76A74F-C283-4DED-BD4D-086753B7CB0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B2791FB-B2F7-4BBE-B8D8-74C37FF9E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8" y="-679"/>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891B5DE-6811-4844-BB18-472A3F360EE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7A9CA3A-7216-41E0-B3CD-058077FD396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2"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379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2DFAD-D88D-4C9C-A1B4-F696CFEEAF10}"/>
              </a:ext>
            </a:extLst>
          </p:cNvPr>
          <p:cNvSpPr txBox="1">
            <a:spLocks/>
          </p:cNvSpPr>
          <p:nvPr/>
        </p:nvSpPr>
        <p:spPr>
          <a:xfrm>
            <a:off x="749967" y="-12498"/>
            <a:ext cx="10588435" cy="10626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dirty="0"/>
              <a:t>Completed Products</a:t>
            </a:r>
          </a:p>
        </p:txBody>
      </p:sp>
      <p:pic>
        <p:nvPicPr>
          <p:cNvPr id="4" name="Picture 4" descr="A picture containing orange, accessory, indoor, carrot&#10;&#10;Description generated with very high confidence">
            <a:extLst>
              <a:ext uri="{FF2B5EF4-FFF2-40B4-BE49-F238E27FC236}">
                <a16:creationId xmlns:a16="http://schemas.microsoft.com/office/drawing/2014/main" id="{E4EAB84A-F585-49C6-98A3-64D9A3CDDD07}"/>
              </a:ext>
            </a:extLst>
          </p:cNvPr>
          <p:cNvPicPr>
            <a:picLocks noChangeAspect="1"/>
          </p:cNvPicPr>
          <p:nvPr/>
        </p:nvPicPr>
        <p:blipFill>
          <a:blip r:embed="rId2"/>
          <a:stretch>
            <a:fillRect/>
          </a:stretch>
        </p:blipFill>
        <p:spPr>
          <a:xfrm>
            <a:off x="894661" y="2514600"/>
            <a:ext cx="2719209" cy="1815072"/>
          </a:xfrm>
          <a:prstGeom prst="rect">
            <a:avLst/>
          </a:prstGeom>
        </p:spPr>
      </p:pic>
      <p:sp>
        <p:nvSpPr>
          <p:cNvPr id="3" name="Content Placeholder 2">
            <a:extLst>
              <a:ext uri="{FF2B5EF4-FFF2-40B4-BE49-F238E27FC236}">
                <a16:creationId xmlns:a16="http://schemas.microsoft.com/office/drawing/2014/main" id="{77B31B05-37E9-44C7-899E-48CDD8D3F12E}"/>
              </a:ext>
            </a:extLst>
          </p:cNvPr>
          <p:cNvSpPr txBox="1">
            <a:spLocks/>
          </p:cNvSpPr>
          <p:nvPr/>
        </p:nvSpPr>
        <p:spPr>
          <a:xfrm>
            <a:off x="3796750" y="1415763"/>
            <a:ext cx="8287842" cy="53203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342900">
              <a:spcBef>
                <a:spcPts val="1200"/>
              </a:spcBef>
              <a:buFont typeface="Wingdings" panose="05000000000000000000" pitchFamily="2" charset="2"/>
              <a:buChar char="ü"/>
            </a:pPr>
            <a:r>
              <a:rPr lang="en-US" sz="3200" dirty="0"/>
              <a:t>The Skillful Psychology Major poster/handout </a:t>
            </a:r>
          </a:p>
          <a:p>
            <a:pPr marL="628650" indent="-342900">
              <a:spcBef>
                <a:spcPts val="1800"/>
              </a:spcBef>
              <a:buFont typeface="Wingdings" panose="05000000000000000000" pitchFamily="2" charset="2"/>
              <a:buChar char="ü"/>
            </a:pPr>
            <a:r>
              <a:rPr lang="en-US" sz="3200" dirty="0"/>
              <a:t>The Skillful Psychology Student: Skills You Will Need to Succeed in the 21st-Century Workplace (APA Psychology Student Network)</a:t>
            </a:r>
          </a:p>
          <a:p>
            <a:pPr marL="628650" indent="-342900">
              <a:spcBef>
                <a:spcPts val="1800"/>
              </a:spcBef>
              <a:buFont typeface="Wingdings" panose="05000000000000000000" pitchFamily="2" charset="2"/>
              <a:buChar char="ü"/>
            </a:pPr>
            <a:r>
              <a:rPr lang="en-US" sz="3200" dirty="0"/>
              <a:t>The Skillful Psychology Student: How to Empower Students with Workforce-Ready Skills by Teaching Psychology (APA Psychology Teacher Network)</a:t>
            </a:r>
          </a:p>
          <a:p>
            <a:pPr marL="460375" indent="-174625">
              <a:buNone/>
            </a:pPr>
            <a:endParaRPr lang="en-US" sz="3200" i="1" dirty="0"/>
          </a:p>
          <a:p>
            <a:pPr marL="460375" indent="-174625">
              <a:spcBef>
                <a:spcPts val="1800"/>
              </a:spcBef>
              <a:buNone/>
            </a:pPr>
            <a:endParaRPr lang="en-US" sz="3200" i="1" dirty="0"/>
          </a:p>
        </p:txBody>
      </p:sp>
      <p:sp>
        <p:nvSpPr>
          <p:cNvPr id="6" name="TextBox 5">
            <a:extLst>
              <a:ext uri="{FF2B5EF4-FFF2-40B4-BE49-F238E27FC236}">
                <a16:creationId xmlns:a16="http://schemas.microsoft.com/office/drawing/2014/main" id="{AC2E1007-E492-4974-9EBF-3656F69EB3D6}"/>
              </a:ext>
            </a:extLst>
          </p:cNvPr>
          <p:cNvSpPr txBox="1"/>
          <p:nvPr/>
        </p:nvSpPr>
        <p:spPr>
          <a:xfrm>
            <a:off x="-252078" y="2583883"/>
            <a:ext cx="2599427"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student</a:t>
            </a:r>
          </a:p>
        </p:txBody>
      </p:sp>
      <p:sp>
        <p:nvSpPr>
          <p:cNvPr id="7" name="TextBox 6">
            <a:extLst>
              <a:ext uri="{FF2B5EF4-FFF2-40B4-BE49-F238E27FC236}">
                <a16:creationId xmlns:a16="http://schemas.microsoft.com/office/drawing/2014/main" id="{BB7F677D-1005-40CC-83DE-974AB72C85DE}"/>
              </a:ext>
            </a:extLst>
          </p:cNvPr>
          <p:cNvSpPr txBox="1"/>
          <p:nvPr/>
        </p:nvSpPr>
        <p:spPr>
          <a:xfrm>
            <a:off x="749967" y="4329680"/>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teacher</a:t>
            </a:r>
          </a:p>
        </p:txBody>
      </p:sp>
      <p:sp>
        <p:nvSpPr>
          <p:cNvPr id="8" name="TextBox 7">
            <a:extLst>
              <a:ext uri="{FF2B5EF4-FFF2-40B4-BE49-F238E27FC236}">
                <a16:creationId xmlns:a16="http://schemas.microsoft.com/office/drawing/2014/main" id="{EFF0809E-CD63-4222-B76D-D8CF057C974F}"/>
              </a:ext>
            </a:extLst>
          </p:cNvPr>
          <p:cNvSpPr txBox="1"/>
          <p:nvPr/>
        </p:nvSpPr>
        <p:spPr>
          <a:xfrm>
            <a:off x="1747893" y="3813205"/>
            <a:ext cx="2743200" cy="3077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t>advisor</a:t>
            </a:r>
          </a:p>
        </p:txBody>
      </p:sp>
    </p:spTree>
    <p:extLst>
      <p:ext uri="{BB962C8B-B14F-4D97-AF65-F5344CB8AC3E}">
        <p14:creationId xmlns:p14="http://schemas.microsoft.com/office/powerpoint/2010/main" val="146190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D3009-6C57-4383-B156-CF92199C47F9}"/>
              </a:ext>
            </a:extLst>
          </p:cNvPr>
          <p:cNvPicPr>
            <a:picLocks noChangeAspect="1"/>
          </p:cNvPicPr>
          <p:nvPr/>
        </p:nvPicPr>
        <p:blipFill>
          <a:blip r:embed="rId2"/>
          <a:stretch>
            <a:fillRect/>
          </a:stretch>
        </p:blipFill>
        <p:spPr>
          <a:xfrm>
            <a:off x="2941048" y="908264"/>
            <a:ext cx="6309907" cy="6072142"/>
          </a:xfrm>
          <a:prstGeom prst="rect">
            <a:avLst/>
          </a:prstGeom>
        </p:spPr>
      </p:pic>
      <p:sp>
        <p:nvSpPr>
          <p:cNvPr id="2" name="Title 1">
            <a:extLst>
              <a:ext uri="{FF2B5EF4-FFF2-40B4-BE49-F238E27FC236}">
                <a16:creationId xmlns:a16="http://schemas.microsoft.com/office/drawing/2014/main" id="{DCB90F6B-330B-4E36-ABA5-4C7125A659C9}"/>
              </a:ext>
            </a:extLst>
          </p:cNvPr>
          <p:cNvSpPr>
            <a:spLocks noGrp="1"/>
          </p:cNvSpPr>
          <p:nvPr>
            <p:ph type="title"/>
          </p:nvPr>
        </p:nvSpPr>
        <p:spPr>
          <a:xfrm>
            <a:off x="2370665" y="365126"/>
            <a:ext cx="8204201" cy="543138"/>
          </a:xfrm>
        </p:spPr>
        <p:txBody>
          <a:bodyPr>
            <a:normAutofit fontScale="90000"/>
          </a:bodyPr>
          <a:lstStyle/>
          <a:p>
            <a:r>
              <a:rPr lang="en-US" dirty="0"/>
              <a:t>APA Psychology Student </a:t>
            </a:r>
            <a:r>
              <a:rPr lang="en-US" dirty="0" smtClean="0"/>
              <a:t>Network </a:t>
            </a:r>
            <a:endParaRPr lang="en-US" dirty="0"/>
          </a:p>
        </p:txBody>
      </p:sp>
    </p:spTree>
    <p:extLst>
      <p:ext uri="{BB962C8B-B14F-4D97-AF65-F5344CB8AC3E}">
        <p14:creationId xmlns:p14="http://schemas.microsoft.com/office/powerpoint/2010/main" val="3997322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90F6B-330B-4E36-ABA5-4C7125A659C9}"/>
              </a:ext>
            </a:extLst>
          </p:cNvPr>
          <p:cNvSpPr>
            <a:spLocks noGrp="1"/>
          </p:cNvSpPr>
          <p:nvPr>
            <p:ph type="title"/>
          </p:nvPr>
        </p:nvSpPr>
        <p:spPr>
          <a:xfrm>
            <a:off x="2785533" y="324452"/>
            <a:ext cx="7924802" cy="543138"/>
          </a:xfrm>
        </p:spPr>
        <p:txBody>
          <a:bodyPr>
            <a:normAutofit fontScale="90000"/>
          </a:bodyPr>
          <a:lstStyle/>
          <a:p>
            <a:r>
              <a:rPr lang="en-US" dirty="0"/>
              <a:t>APA Psychology Teacher Network</a:t>
            </a:r>
          </a:p>
        </p:txBody>
      </p:sp>
      <p:pic>
        <p:nvPicPr>
          <p:cNvPr id="3074" name="Picture 2" descr="AMERICAN PSYCHOLOGICAL ASSOCIATION &#10;TOPICS &#10;PUBLICATIONS DATABASES &#10;HELP CENTER &#10;NEWS EVENTS &#10;Eaucatjm ano &#10;psychology Teacher Network March 2019 &#10;The skillful psychology student: HOUJ to empower &#10;students with urorkforce-ready skills by teaching &#10;psychology &#10;Connecting the dots for students on the occupational skills acquired &#10;through psychology. &#10;Pro Aaron S &#10;MA. Jas &#10;f &#10;• You cent do anything with an umdergraduate degree in psychology,&quot; &#10;•None of my Who majored in psychology are using their psychology degrees: &#10;These comments highlight a ubiquitous problem that students encounter; It's not always clear how psychology &#10;relates to career skills However, undergr&amp;duate COurSenOrk in pSßt%210gy Can equip students &quot;ith a skillset &#10;that employers across occupations seek. Imstnxtors can further help translate their &#10;into occupational skills by teaching content related to these skills, The Skillful psychology Student &#10;Group aims to help with this &#10;Convened by the AFL Committee on Associate and Baccalaureate this group identified &#10;&quot;hat skills on %ßhology cuwiculum wuld provide. We searched for jots &#10;in Indeed.com that featured the attri&amp;utes of a psycholaqy major le,g,. careful. skeptical) listed in the &quot;Guidelines &#10;the undergraduate Psychology Valor: Version 2.0' (APA. 2013). Additionally. we identifnyd seven evidence- &#10;lists of skills by employers. ColQtiæly, hiring &#10;Linkedln. an analysis of data in the Occupation Information Network. and domestic and global surveys of &#10;employers. A set of five skill domains with a total of seventeen skills emerged: &#10;Cog analytiQl thinking; critical thinking; creativity, and decision &#10;making. ">
            <a:extLst>
              <a:ext uri="{FF2B5EF4-FFF2-40B4-BE49-F238E27FC236}">
                <a16:creationId xmlns:a16="http://schemas.microsoft.com/office/drawing/2014/main" id="{09A26448-B6AE-49EF-94EB-953B4F9446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5" b="7275"/>
          <a:stretch/>
        </p:blipFill>
        <p:spPr bwMode="auto">
          <a:xfrm>
            <a:off x="3219106" y="1104664"/>
            <a:ext cx="5753788" cy="53882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953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6549" y="1743670"/>
            <a:ext cx="10256141" cy="34163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Skills need to adapt to </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Multiple Careers across one’s </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professional life in order to </a:t>
            </a:r>
          </a:p>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stay employable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0988820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F4E260-B79D-41D8-90EB-C84807CD7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7"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ED7E4F8-888D-409B-BEE2-3C89A2292DD7}"/>
              </a:ext>
            </a:extLst>
          </p:cNvPr>
          <p:cNvSpPr>
            <a:spLocks noGrp="1"/>
          </p:cNvSpPr>
          <p:nvPr>
            <p:ph type="title"/>
          </p:nvPr>
        </p:nvSpPr>
        <p:spPr>
          <a:xfrm>
            <a:off x="1224907" y="2717056"/>
            <a:ext cx="5956353" cy="3038947"/>
          </a:xfrm>
        </p:spPr>
        <p:txBody>
          <a:bodyPr vert="horz" lIns="91440" tIns="45720" rIns="91440" bIns="45720" rtlCol="0" anchor="b">
            <a:normAutofit fontScale="90000"/>
          </a:bodyPr>
          <a:lstStyle/>
          <a:p>
            <a:pPr algn="r"/>
            <a:r>
              <a:rPr lang="en-US" sz="4200" kern="1200" dirty="0">
                <a:solidFill>
                  <a:srgbClr val="FFFFFF"/>
                </a:solidFill>
                <a:latin typeface="+mj-lt"/>
                <a:ea typeface="+mj-ea"/>
                <a:cs typeface="+mj-cs"/>
              </a:rPr>
              <a:t>2: INFUSE COURSES WITH TEACHING STRATEGIES FOR SKILLS ACQUIRED FROM </a:t>
            </a:r>
            <a:r>
              <a:rPr lang="en-US" sz="4200" kern="1200" dirty="0" smtClean="0">
                <a:solidFill>
                  <a:srgbClr val="FFFFFF"/>
                </a:solidFill>
                <a:latin typeface="+mj-lt"/>
                <a:ea typeface="+mj-ea"/>
                <a:cs typeface="+mj-cs"/>
              </a:rPr>
              <a:t>PSYCHOLOGY</a:t>
            </a:r>
            <a:br>
              <a:rPr lang="en-US" sz="4200" kern="1200" dirty="0" smtClean="0">
                <a:solidFill>
                  <a:srgbClr val="FFFFFF"/>
                </a:solidFill>
                <a:latin typeface="+mj-lt"/>
                <a:ea typeface="+mj-ea"/>
                <a:cs typeface="+mj-cs"/>
              </a:rPr>
            </a:br>
            <a:r>
              <a:rPr lang="en-US" sz="4200" dirty="0">
                <a:solidFill>
                  <a:srgbClr val="FFFFFF"/>
                </a:solidFill>
              </a:rPr>
              <a:t/>
            </a:r>
            <a:br>
              <a:rPr lang="en-US" sz="4200" dirty="0">
                <a:solidFill>
                  <a:srgbClr val="FFFFFF"/>
                </a:solidFill>
              </a:rPr>
            </a:br>
            <a:r>
              <a:rPr lang="en-US" sz="4200" dirty="0" smtClean="0">
                <a:solidFill>
                  <a:srgbClr val="FFFFFF"/>
                </a:solidFill>
              </a:rPr>
              <a:t>…</a:t>
            </a:r>
            <a:r>
              <a:rPr lang="en-US" sz="4900" dirty="0" smtClean="0">
                <a:solidFill>
                  <a:srgbClr val="FFFFFF"/>
                </a:solidFill>
              </a:rPr>
              <a:t>or your discipline</a:t>
            </a:r>
            <a:r>
              <a:rPr lang="en-US" sz="4900" kern="1200" dirty="0" smtClean="0">
                <a:solidFill>
                  <a:srgbClr val="FFFFFF"/>
                </a:solidFill>
              </a:rPr>
              <a:t> </a:t>
            </a:r>
            <a:r>
              <a:rPr lang="en-US" sz="4200" kern="1200" dirty="0">
                <a:solidFill>
                  <a:srgbClr val="FFFFFF"/>
                </a:solidFill>
                <a:latin typeface="+mj-lt"/>
                <a:ea typeface="+mj-ea"/>
                <a:cs typeface="+mj-cs"/>
              </a:rPr>
              <a:t/>
            </a:r>
            <a:br>
              <a:rPr lang="en-US" sz="4200" kern="1200" dirty="0">
                <a:solidFill>
                  <a:srgbClr val="FFFFFF"/>
                </a:solidFill>
                <a:latin typeface="+mj-lt"/>
                <a:ea typeface="+mj-ea"/>
                <a:cs typeface="+mj-cs"/>
              </a:rPr>
            </a:br>
            <a:endParaRPr lang="en-US" sz="4200" kern="1200" dirty="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1208F6-8B1C-4098-9388-150BC8E44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descr="C:\Users\jvank\AppData\Local\Microsoft\Windows\INetCache\IE\K6KZC9T7\fruit-infuser-water-bottle-643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8162" y="2152423"/>
            <a:ext cx="3090961" cy="256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430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3" y="0"/>
            <a:ext cx="10515600" cy="1325563"/>
          </a:xfrm>
        </p:spPr>
        <p:txBody>
          <a:bodyPr>
            <a:normAutofit/>
          </a:bodyPr>
          <a:lstStyle/>
          <a:p>
            <a:pPr algn="ctr"/>
            <a:r>
              <a:rPr lang="en-US" sz="4800" dirty="0" smtClean="0"/>
              <a:t>objectives</a:t>
            </a:r>
            <a:endParaRPr lang="en-US" sz="4800" dirty="0"/>
          </a:p>
        </p:txBody>
      </p:sp>
      <p:sp>
        <p:nvSpPr>
          <p:cNvPr id="4" name="Content Placeholder 3"/>
          <p:cNvSpPr>
            <a:spLocks noGrp="1"/>
          </p:cNvSpPr>
          <p:nvPr>
            <p:ph idx="1"/>
          </p:nvPr>
        </p:nvSpPr>
        <p:spPr/>
        <p:txBody>
          <a:bodyPr/>
          <a:lstStyle/>
          <a:p>
            <a:r>
              <a:rPr lang="en-US" dirty="0" smtClean="0"/>
              <a:t>Gain new perspective in teaching your course material</a:t>
            </a:r>
          </a:p>
          <a:p>
            <a:pPr marL="0" indent="0">
              <a:buNone/>
            </a:pPr>
            <a:endParaRPr lang="en-US" dirty="0" smtClean="0"/>
          </a:p>
          <a:p>
            <a:r>
              <a:rPr lang="en-US" dirty="0" smtClean="0"/>
              <a:t>Increase awareness of  skills you teach that prepare students for workforce</a:t>
            </a:r>
          </a:p>
          <a:p>
            <a:endParaRPr lang="en-US" dirty="0" smtClean="0"/>
          </a:p>
          <a:p>
            <a:r>
              <a:rPr lang="en-US" dirty="0" smtClean="0"/>
              <a:t>Help articulate skills that employers value</a:t>
            </a:r>
          </a:p>
          <a:p>
            <a:pPr lvl="1"/>
            <a:r>
              <a:rPr lang="en-US" dirty="0" smtClean="0"/>
              <a:t>Syllabus</a:t>
            </a:r>
          </a:p>
          <a:p>
            <a:pPr lvl="1"/>
            <a:r>
              <a:rPr lang="en-US" dirty="0" smtClean="0"/>
              <a:t>Assignments &amp; activities</a:t>
            </a:r>
            <a:endParaRPr lang="en-US" dirty="0"/>
          </a:p>
        </p:txBody>
      </p:sp>
      <p:grpSp>
        <p:nvGrpSpPr>
          <p:cNvPr id="6" name="Group 5"/>
          <p:cNvGrpSpPr/>
          <p:nvPr/>
        </p:nvGrpSpPr>
        <p:grpSpPr>
          <a:xfrm>
            <a:off x="8252095" y="3870960"/>
            <a:ext cx="2454005" cy="1907490"/>
            <a:chOff x="1112155" y="0"/>
            <a:chExt cx="2454005" cy="1907490"/>
          </a:xfrm>
        </p:grpSpPr>
        <p:pic>
          <p:nvPicPr>
            <p:cNvPr id="2051" name="Picture 3" descr="C:\Users\jvank\AppData\Local\Microsoft\Windows\INetCache\IE\K6KZC9T7\Eo-scale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155" y="0"/>
              <a:ext cx="2225405" cy="19074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2155" y="953745"/>
              <a:ext cx="1043940" cy="369332"/>
            </a:xfrm>
            <a:prstGeom prst="rect">
              <a:avLst/>
            </a:prstGeom>
            <a:noFill/>
          </p:spPr>
          <p:txBody>
            <a:bodyPr wrap="square" rtlCol="0">
              <a:spAutoFit/>
            </a:bodyPr>
            <a:lstStyle/>
            <a:p>
              <a:r>
                <a:rPr lang="en-US" dirty="0" smtClean="0"/>
                <a:t>prepared</a:t>
              </a:r>
              <a:endParaRPr lang="en-US" dirty="0"/>
            </a:p>
          </p:txBody>
        </p:sp>
        <p:sp>
          <p:nvSpPr>
            <p:cNvPr id="5" name="TextBox 4"/>
            <p:cNvSpPr txBox="1"/>
            <p:nvPr/>
          </p:nvSpPr>
          <p:spPr>
            <a:xfrm>
              <a:off x="2247900" y="908025"/>
              <a:ext cx="1318260" cy="369332"/>
            </a:xfrm>
            <a:prstGeom prst="rect">
              <a:avLst/>
            </a:prstGeom>
            <a:noFill/>
          </p:spPr>
          <p:txBody>
            <a:bodyPr wrap="square" rtlCol="0">
              <a:spAutoFit/>
            </a:bodyPr>
            <a:lstStyle/>
            <a:p>
              <a:r>
                <a:rPr lang="en-US" dirty="0" smtClean="0"/>
                <a:t>unprepared</a:t>
              </a:r>
              <a:endParaRPr lang="en-US" dirty="0"/>
            </a:p>
          </p:txBody>
        </p:sp>
      </p:grpSp>
    </p:spTree>
    <p:extLst>
      <p:ext uri="{BB962C8B-B14F-4D97-AF65-F5344CB8AC3E}">
        <p14:creationId xmlns:p14="http://schemas.microsoft.com/office/powerpoint/2010/main" val="15913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1000"/>
                                        <p:tgtEl>
                                          <p:spTgt spid="4">
                                            <p:txEl>
                                              <p:pRg st="5" end="5"/>
                                            </p:txEl>
                                          </p:spTgt>
                                        </p:tgtEl>
                                      </p:cBhvr>
                                    </p:animEffect>
                                    <p:anim calcmode="lin" valueType="num">
                                      <p:cBhvr>
                                        <p:cTn id="2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09A5-0EF7-4E70-BA50-F2BD60F7E7DD}"/>
              </a:ext>
            </a:extLst>
          </p:cNvPr>
          <p:cNvSpPr>
            <a:spLocks noGrp="1"/>
          </p:cNvSpPr>
          <p:nvPr>
            <p:ph type="title"/>
          </p:nvPr>
        </p:nvSpPr>
        <p:spPr>
          <a:xfrm>
            <a:off x="799123" y="3671"/>
            <a:ext cx="11228753" cy="1325563"/>
          </a:xfrm>
        </p:spPr>
        <p:txBody>
          <a:bodyPr/>
          <a:lstStyle/>
          <a:p>
            <a:pPr algn="ctr"/>
            <a:r>
              <a:rPr lang="en-US" dirty="0">
                <a:cs typeface="Calibri Light"/>
              </a:rPr>
              <a:t>Stakeholders + Skills               Success</a:t>
            </a:r>
          </a:p>
        </p:txBody>
      </p:sp>
      <p:sp>
        <p:nvSpPr>
          <p:cNvPr id="4" name="Arrow: Right 3">
            <a:extLst>
              <a:ext uri="{FF2B5EF4-FFF2-40B4-BE49-F238E27FC236}">
                <a16:creationId xmlns:a16="http://schemas.microsoft.com/office/drawing/2014/main" id="{AC245D30-64B5-4C80-A829-393E517B7D2F}"/>
              </a:ext>
            </a:extLst>
          </p:cNvPr>
          <p:cNvSpPr/>
          <p:nvPr/>
        </p:nvSpPr>
        <p:spPr>
          <a:xfrm>
            <a:off x="7384799" y="4219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5" name="Diagram 205">
            <a:extLst>
              <a:ext uri="{FF2B5EF4-FFF2-40B4-BE49-F238E27FC236}">
                <a16:creationId xmlns:a16="http://schemas.microsoft.com/office/drawing/2014/main" id="{326443A4-3CD0-4556-8289-D03DF7A765EF}"/>
              </a:ext>
            </a:extLst>
          </p:cNvPr>
          <p:cNvGraphicFramePr/>
          <p:nvPr>
            <p:extLst>
              <p:ext uri="{D42A27DB-BD31-4B8C-83A1-F6EECF244321}">
                <p14:modId xmlns:p14="http://schemas.microsoft.com/office/powerpoint/2010/main" val="3623432853"/>
              </p:ext>
            </p:extLst>
          </p:nvPr>
        </p:nvGraphicFramePr>
        <p:xfrm>
          <a:off x="3399695" y="1443892"/>
          <a:ext cx="5802922" cy="5074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1" name="Star: 5 Points 520">
            <a:extLst>
              <a:ext uri="{FF2B5EF4-FFF2-40B4-BE49-F238E27FC236}">
                <a16:creationId xmlns:a16="http://schemas.microsoft.com/office/drawing/2014/main" id="{F6BED09C-C2BA-4296-8913-2572C25A2605}"/>
              </a:ext>
            </a:extLst>
          </p:cNvPr>
          <p:cNvSpPr/>
          <p:nvPr/>
        </p:nvSpPr>
        <p:spPr>
          <a:xfrm>
            <a:off x="5423876" y="3645876"/>
            <a:ext cx="1744784" cy="1549399"/>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Skills</a:t>
            </a:r>
            <a:endParaRPr lang="en-US" dirty="0"/>
          </a:p>
        </p:txBody>
      </p:sp>
    </p:spTree>
    <p:extLst>
      <p:ext uri="{BB962C8B-B14F-4D97-AF65-F5344CB8AC3E}">
        <p14:creationId xmlns:p14="http://schemas.microsoft.com/office/powerpoint/2010/main" val="380010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Effect transition="in" filter="fade">
                                      <p:cBhvr>
                                        <p:cTn id="9" dur="500"/>
                                        <p:tgtEl>
                                          <p:spTgt spid="205"/>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21"/>
                                        </p:tgtEl>
                                        <p:attrNameLst>
                                          <p:attrName>style.visibility</p:attrName>
                                        </p:attrNameLst>
                                      </p:cBhvr>
                                      <p:to>
                                        <p:strVal val="visible"/>
                                      </p:to>
                                    </p:set>
                                    <p:anim calcmode="lin" valueType="num">
                                      <p:cBhvr>
                                        <p:cTn id="14" dur="1000" fill="hold"/>
                                        <p:tgtEl>
                                          <p:spTgt spid="521"/>
                                        </p:tgtEl>
                                        <p:attrNameLst>
                                          <p:attrName>ppt_w</p:attrName>
                                        </p:attrNameLst>
                                      </p:cBhvr>
                                      <p:tavLst>
                                        <p:tav tm="0">
                                          <p:val>
                                            <p:fltVal val="0"/>
                                          </p:val>
                                        </p:tav>
                                        <p:tav tm="100000">
                                          <p:val>
                                            <p:strVal val="#ppt_w"/>
                                          </p:val>
                                        </p:tav>
                                      </p:tavLst>
                                    </p:anim>
                                    <p:anim calcmode="lin" valueType="num">
                                      <p:cBhvr>
                                        <p:cTn id="15" dur="1000" fill="hold"/>
                                        <p:tgtEl>
                                          <p:spTgt spid="521"/>
                                        </p:tgtEl>
                                        <p:attrNameLst>
                                          <p:attrName>ppt_h</p:attrName>
                                        </p:attrNameLst>
                                      </p:cBhvr>
                                      <p:tavLst>
                                        <p:tav tm="0">
                                          <p:val>
                                            <p:fltVal val="0"/>
                                          </p:val>
                                        </p:tav>
                                        <p:tav tm="100000">
                                          <p:val>
                                            <p:strVal val="#ppt_h"/>
                                          </p:val>
                                        </p:tav>
                                      </p:tavLst>
                                    </p:anim>
                                    <p:anim calcmode="lin" valueType="num">
                                      <p:cBhvr>
                                        <p:cTn id="16" dur="1000" fill="hold"/>
                                        <p:tgtEl>
                                          <p:spTgt spid="521"/>
                                        </p:tgtEl>
                                        <p:attrNameLst>
                                          <p:attrName>style.rotation</p:attrName>
                                        </p:attrNameLst>
                                      </p:cBhvr>
                                      <p:tavLst>
                                        <p:tav tm="0">
                                          <p:val>
                                            <p:fltVal val="90"/>
                                          </p:val>
                                        </p:tav>
                                        <p:tav tm="100000">
                                          <p:val>
                                            <p:fltVal val="0"/>
                                          </p:val>
                                        </p:tav>
                                      </p:tavLst>
                                    </p:anim>
                                    <p:animEffect transition="in" filter="fade">
                                      <p:cBhvr>
                                        <p:cTn id="17" dur="10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5" grpId="0">
        <p:bldAsOne/>
      </p:bldGraphic>
      <p:bldP spid="5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AAD0-DC8A-44DA-B3D6-315C6A94B533}"/>
              </a:ext>
            </a:extLst>
          </p:cNvPr>
          <p:cNvSpPr>
            <a:spLocks noGrp="1"/>
          </p:cNvSpPr>
          <p:nvPr>
            <p:ph type="title"/>
          </p:nvPr>
        </p:nvSpPr>
        <p:spPr>
          <a:xfrm>
            <a:off x="1117242" y="53886"/>
            <a:ext cx="10907117" cy="842606"/>
          </a:xfrm>
        </p:spPr>
        <p:txBody>
          <a:bodyPr>
            <a:normAutofit fontScale="90000"/>
          </a:bodyPr>
          <a:lstStyle/>
          <a:p>
            <a:r>
              <a:rPr lang="en-US" dirty="0" smtClean="0">
                <a:cs typeface="Calibri Light"/>
              </a:rPr>
              <a:t>How Stakeholders Can Use </a:t>
            </a:r>
            <a:r>
              <a:rPr lang="en-US" dirty="0">
                <a:cs typeface="Calibri Light"/>
              </a:rPr>
              <a:t>21st Century Skill </a:t>
            </a:r>
            <a:r>
              <a:rPr lang="en-US" dirty="0" smtClean="0">
                <a:cs typeface="Calibri Light"/>
              </a:rPr>
              <a:t>Sets</a:t>
            </a:r>
            <a:endParaRPr lang="en-US" dirty="0">
              <a:cs typeface="Calibri Light"/>
            </a:endParaRPr>
          </a:p>
        </p:txBody>
      </p:sp>
      <p:graphicFrame>
        <p:nvGraphicFramePr>
          <p:cNvPr id="4" name="Table 4">
            <a:extLst>
              <a:ext uri="{FF2B5EF4-FFF2-40B4-BE49-F238E27FC236}">
                <a16:creationId xmlns:a16="http://schemas.microsoft.com/office/drawing/2014/main" id="{C5DEC4A3-6972-4D5B-A7D2-E7725C4FF351}"/>
              </a:ext>
            </a:extLst>
          </p:cNvPr>
          <p:cNvGraphicFramePr>
            <a:graphicFrameLocks noGrp="1"/>
          </p:cNvGraphicFramePr>
          <p:nvPr>
            <p:extLst>
              <p:ext uri="{D42A27DB-BD31-4B8C-83A1-F6EECF244321}">
                <p14:modId xmlns:p14="http://schemas.microsoft.com/office/powerpoint/2010/main" val="2953961993"/>
              </p:ext>
            </p:extLst>
          </p:nvPr>
        </p:nvGraphicFramePr>
        <p:xfrm>
          <a:off x="2692999" y="833923"/>
          <a:ext cx="7548281" cy="5883427"/>
        </p:xfrm>
        <a:graphic>
          <a:graphicData uri="http://schemas.openxmlformats.org/drawingml/2006/table">
            <a:tbl>
              <a:tblPr firstRow="1" bandRow="1">
                <a:tableStyleId>{5C22544A-7EE6-4342-B048-85BDC9FD1C3A}</a:tableStyleId>
              </a:tblPr>
              <a:tblGrid>
                <a:gridCol w="5023282">
                  <a:extLst>
                    <a:ext uri="{9D8B030D-6E8A-4147-A177-3AD203B41FA5}">
                      <a16:colId xmlns:a16="http://schemas.microsoft.com/office/drawing/2014/main" val="1944278110"/>
                    </a:ext>
                  </a:extLst>
                </a:gridCol>
                <a:gridCol w="1175660">
                  <a:extLst>
                    <a:ext uri="{9D8B030D-6E8A-4147-A177-3AD203B41FA5}">
                      <a16:colId xmlns:a16="http://schemas.microsoft.com/office/drawing/2014/main" val="990922830"/>
                    </a:ext>
                  </a:extLst>
                </a:gridCol>
                <a:gridCol w="1349339">
                  <a:extLst>
                    <a:ext uri="{9D8B030D-6E8A-4147-A177-3AD203B41FA5}">
                      <a16:colId xmlns:a16="http://schemas.microsoft.com/office/drawing/2014/main" val="4030805848"/>
                    </a:ext>
                  </a:extLst>
                </a:gridCol>
              </a:tblGrid>
              <a:tr h="481487">
                <a:tc>
                  <a:txBody>
                    <a:bodyPr/>
                    <a:lstStyle/>
                    <a:p>
                      <a:endParaRPr lang="en-US" sz="2000" dirty="0"/>
                    </a:p>
                  </a:txBody>
                  <a:tcPr/>
                </a:tc>
                <a:tc>
                  <a:txBody>
                    <a:bodyPr/>
                    <a:lstStyle/>
                    <a:p>
                      <a:pPr algn="ctr"/>
                      <a:r>
                        <a:rPr lang="en-US" sz="1800" dirty="0"/>
                        <a:t>Faculty</a:t>
                      </a:r>
                    </a:p>
                  </a:txBody>
                  <a:tcPr/>
                </a:tc>
                <a:tc>
                  <a:txBody>
                    <a:bodyPr/>
                    <a:lstStyle/>
                    <a:p>
                      <a:pPr algn="ctr"/>
                      <a:r>
                        <a:rPr lang="en-US" sz="1800" dirty="0"/>
                        <a:t>Students</a:t>
                      </a:r>
                    </a:p>
                  </a:txBody>
                  <a:tcPr/>
                </a:tc>
                <a:extLst>
                  <a:ext uri="{0D108BD9-81ED-4DB2-BD59-A6C34878D82A}">
                    <a16:rowId xmlns:a16="http://schemas.microsoft.com/office/drawing/2014/main" val="689849664"/>
                  </a:ext>
                </a:extLst>
              </a:tr>
              <a:tr h="687386">
                <a:tc>
                  <a:txBody>
                    <a:bodyPr/>
                    <a:lstStyle/>
                    <a:p>
                      <a:r>
                        <a:rPr lang="en-US" sz="1800" b="1" dirty="0"/>
                        <a:t>Syllabus</a:t>
                      </a:r>
                      <a:r>
                        <a:rPr lang="en-US" sz="1800" b="0" dirty="0"/>
                        <a:t>:</a:t>
                      </a:r>
                    </a:p>
                    <a:p>
                      <a:pPr lvl="0">
                        <a:buNone/>
                      </a:pPr>
                      <a:r>
                        <a:rPr lang="en-US" sz="1800" b="0" dirty="0"/>
                        <a:t>Emphasizing skill sets</a:t>
                      </a:r>
                    </a:p>
                  </a:txBody>
                  <a:tcPr/>
                </a:tc>
                <a:tc>
                  <a:txBody>
                    <a:bodyPr/>
                    <a:lstStyle/>
                    <a:p>
                      <a:r>
                        <a:rPr lang="en-US" sz="1800" dirty="0"/>
                        <a:t>X</a:t>
                      </a:r>
                    </a:p>
                  </a:txBody>
                  <a:tcPr/>
                </a:tc>
                <a:tc>
                  <a:txBody>
                    <a:bodyPr/>
                    <a:lstStyle/>
                    <a:p>
                      <a:endParaRPr lang="en-US" sz="1800"/>
                    </a:p>
                  </a:txBody>
                  <a:tcPr/>
                </a:tc>
                <a:extLst>
                  <a:ext uri="{0D108BD9-81ED-4DB2-BD59-A6C34878D82A}">
                    <a16:rowId xmlns:a16="http://schemas.microsoft.com/office/drawing/2014/main" val="1685330091"/>
                  </a:ext>
                </a:extLst>
              </a:tr>
              <a:tr h="893285">
                <a:tc>
                  <a:txBody>
                    <a:bodyPr/>
                    <a:lstStyle/>
                    <a:p>
                      <a:pPr lvl="0">
                        <a:buNone/>
                      </a:pPr>
                      <a:r>
                        <a:rPr lang="en-US" sz="1800" b="1" dirty="0"/>
                        <a:t>Letters of recommendation</a:t>
                      </a:r>
                      <a:r>
                        <a:rPr lang="en-US" sz="1800" b="0" dirty="0"/>
                        <a:t>:</a:t>
                      </a:r>
                    </a:p>
                    <a:p>
                      <a:pPr lvl="0" algn="l">
                        <a:lnSpc>
                          <a:spcPct val="100000"/>
                        </a:lnSpc>
                        <a:spcBef>
                          <a:spcPts val="0"/>
                        </a:spcBef>
                        <a:spcAft>
                          <a:spcPts val="0"/>
                        </a:spcAft>
                        <a:buNone/>
                      </a:pPr>
                      <a:r>
                        <a:rPr lang="en-US" sz="1800" b="0" i="0" u="none" strike="noStrike" noProof="0" dirty="0">
                          <a:latin typeface="Calibri"/>
                        </a:rPr>
                        <a:t>Articulate skill sets </a:t>
                      </a:r>
                    </a:p>
                    <a:p>
                      <a:pPr lvl="0">
                        <a:buNone/>
                      </a:pPr>
                      <a:endParaRPr lang="en-US" sz="1800" b="0" dirty="0"/>
                    </a:p>
                  </a:txBody>
                  <a:tcPr/>
                </a:tc>
                <a:tc>
                  <a:txBody>
                    <a:bodyPr/>
                    <a:lstStyle/>
                    <a:p>
                      <a:pPr lvl="0">
                        <a:buNone/>
                      </a:pPr>
                      <a:r>
                        <a:rPr lang="en-US" sz="1800" dirty="0"/>
                        <a:t>X</a:t>
                      </a:r>
                      <a:endParaRPr lang="en-US" sz="1800"/>
                    </a:p>
                  </a:txBody>
                  <a:tcPr/>
                </a:tc>
                <a:tc>
                  <a:txBody>
                    <a:bodyPr/>
                    <a:lstStyle/>
                    <a:p>
                      <a:pPr lvl="0">
                        <a:buNone/>
                      </a:pPr>
                      <a:endParaRPr lang="en-US" sz="1800" dirty="0"/>
                    </a:p>
                  </a:txBody>
                  <a:tcPr/>
                </a:tc>
                <a:extLst>
                  <a:ext uri="{0D108BD9-81ED-4DB2-BD59-A6C34878D82A}">
                    <a16:rowId xmlns:a16="http://schemas.microsoft.com/office/drawing/2014/main" val="4281433962"/>
                  </a:ext>
                </a:extLst>
              </a:tr>
              <a:tr h="893285">
                <a:tc>
                  <a:txBody>
                    <a:bodyPr/>
                    <a:lstStyle/>
                    <a:p>
                      <a:pPr lvl="0">
                        <a:buNone/>
                      </a:pPr>
                      <a:r>
                        <a:rPr lang="en-US" sz="1800" b="1" i="0" u="none" strike="noStrike" noProof="0" dirty="0">
                          <a:latin typeface="Calibri"/>
                        </a:rPr>
                        <a:t>Skills gained in course</a:t>
                      </a:r>
                      <a:r>
                        <a:rPr lang="en-US" sz="1800" b="0" i="0" u="none" strike="noStrike" noProof="0" dirty="0">
                          <a:latin typeface="Calibri"/>
                        </a:rPr>
                        <a:t>:</a:t>
                      </a:r>
                      <a:endParaRPr lang="en-US" sz="1800" dirty="0"/>
                    </a:p>
                    <a:p>
                      <a:pPr lvl="0">
                        <a:buNone/>
                      </a:pPr>
                      <a:r>
                        <a:rPr lang="en-US" sz="1800" b="0" dirty="0"/>
                        <a:t>Increase awareness</a:t>
                      </a:r>
                    </a:p>
                    <a:p>
                      <a:pPr lvl="0">
                        <a:buNone/>
                      </a:pPr>
                      <a:endParaRPr lang="en-US" sz="1800" b="0" dirty="0"/>
                    </a:p>
                  </a:txBody>
                  <a:tcPr/>
                </a:tc>
                <a:tc>
                  <a:txBody>
                    <a:bodyPr/>
                    <a:lstStyle/>
                    <a:p>
                      <a:r>
                        <a:rPr lang="en-US" sz="1800" dirty="0"/>
                        <a:t>X</a:t>
                      </a:r>
                    </a:p>
                  </a:txBody>
                  <a:tcPr/>
                </a:tc>
                <a:tc>
                  <a:txBody>
                    <a:bodyPr/>
                    <a:lstStyle/>
                    <a:p>
                      <a:r>
                        <a:rPr lang="en-US" sz="1800" dirty="0"/>
                        <a:t>X</a:t>
                      </a:r>
                    </a:p>
                  </a:txBody>
                  <a:tcPr/>
                </a:tc>
                <a:extLst>
                  <a:ext uri="{0D108BD9-81ED-4DB2-BD59-A6C34878D82A}">
                    <a16:rowId xmlns:a16="http://schemas.microsoft.com/office/drawing/2014/main" val="1021314091"/>
                  </a:ext>
                </a:extLst>
              </a:tr>
              <a:tr h="1099184">
                <a:tc>
                  <a:txBody>
                    <a:bodyPr/>
                    <a:lstStyle/>
                    <a:p>
                      <a:pPr lvl="0">
                        <a:buNone/>
                      </a:pPr>
                      <a:r>
                        <a:rPr lang="en-US" sz="1800" b="1" dirty="0"/>
                        <a:t>Resume, cover letter, interviews</a:t>
                      </a:r>
                    </a:p>
                    <a:p>
                      <a:pPr lvl="0" algn="l">
                        <a:lnSpc>
                          <a:spcPct val="100000"/>
                        </a:lnSpc>
                        <a:spcBef>
                          <a:spcPts val="0"/>
                        </a:spcBef>
                        <a:spcAft>
                          <a:spcPts val="0"/>
                        </a:spcAft>
                        <a:buNone/>
                      </a:pPr>
                      <a:r>
                        <a:rPr lang="en-US" sz="1800" b="0" i="0" u="none" strike="noStrike" noProof="0" dirty="0">
                          <a:latin typeface="Calibri"/>
                        </a:rPr>
                        <a:t>(Career preparedness)</a:t>
                      </a:r>
                    </a:p>
                    <a:p>
                      <a:pPr lvl="0" algn="l">
                        <a:lnSpc>
                          <a:spcPct val="100000"/>
                        </a:lnSpc>
                        <a:spcBef>
                          <a:spcPts val="0"/>
                        </a:spcBef>
                        <a:spcAft>
                          <a:spcPts val="0"/>
                        </a:spcAft>
                        <a:buNone/>
                      </a:pPr>
                      <a:r>
                        <a:rPr lang="en-US" sz="1800" b="0" i="0" u="none" strike="noStrike" noProof="0" dirty="0">
                          <a:latin typeface="Calibri"/>
                        </a:rPr>
                        <a:t>Articulate skill sets </a:t>
                      </a:r>
                    </a:p>
                  </a:txBody>
                  <a:tcPr/>
                </a:tc>
                <a:tc>
                  <a:txBody>
                    <a:bodyPr/>
                    <a:lstStyle/>
                    <a:p>
                      <a:pPr lvl="0">
                        <a:buNone/>
                      </a:pPr>
                      <a:endParaRPr lang="en-US" sz="1800" dirty="0"/>
                    </a:p>
                  </a:txBody>
                  <a:tcPr/>
                </a:tc>
                <a:tc>
                  <a:txBody>
                    <a:bodyPr/>
                    <a:lstStyle/>
                    <a:p>
                      <a:pPr lvl="0">
                        <a:buNone/>
                      </a:pPr>
                      <a:r>
                        <a:rPr lang="en-US" sz="1800" dirty="0"/>
                        <a:t>X</a:t>
                      </a:r>
                      <a:endParaRPr lang="en-US" sz="1800"/>
                    </a:p>
                  </a:txBody>
                  <a:tcPr/>
                </a:tc>
                <a:extLst>
                  <a:ext uri="{0D108BD9-81ED-4DB2-BD59-A6C34878D82A}">
                    <a16:rowId xmlns:a16="http://schemas.microsoft.com/office/drawing/2014/main" val="1482650247"/>
                  </a:ext>
                </a:extLst>
              </a:tr>
              <a:tr h="687386">
                <a:tc>
                  <a:txBody>
                    <a:bodyPr/>
                    <a:lstStyle/>
                    <a:p>
                      <a:pPr lvl="0">
                        <a:buNone/>
                      </a:pPr>
                      <a:r>
                        <a:rPr lang="en-US" sz="1800" b="1" dirty="0"/>
                        <a:t>Assignments</a:t>
                      </a:r>
                      <a:r>
                        <a:rPr lang="en-US" sz="1800" b="0" dirty="0"/>
                        <a:t>:</a:t>
                      </a:r>
                    </a:p>
                    <a:p>
                      <a:pPr lvl="0">
                        <a:buNone/>
                      </a:pPr>
                      <a:r>
                        <a:rPr lang="en-US" sz="1800" b="0" dirty="0"/>
                        <a:t>Emphasizing skill sets</a:t>
                      </a:r>
                      <a:endParaRPr lang="en-US" sz="1800" b="0"/>
                    </a:p>
                  </a:txBody>
                  <a:tcPr/>
                </a:tc>
                <a:tc>
                  <a:txBody>
                    <a:bodyPr/>
                    <a:lstStyle/>
                    <a:p>
                      <a:pPr lvl="0">
                        <a:buNone/>
                      </a:pPr>
                      <a:r>
                        <a:rPr lang="en-US" sz="1800" dirty="0"/>
                        <a:t>X</a:t>
                      </a:r>
                      <a:endParaRPr lang="en-US" sz="1800"/>
                    </a:p>
                  </a:txBody>
                  <a:tcPr/>
                </a:tc>
                <a:tc>
                  <a:txBody>
                    <a:bodyPr/>
                    <a:lstStyle/>
                    <a:p>
                      <a:pPr lvl="0">
                        <a:buNone/>
                      </a:pPr>
                      <a:r>
                        <a:rPr lang="en-US" sz="1800" dirty="0"/>
                        <a:t>X</a:t>
                      </a:r>
                    </a:p>
                  </a:txBody>
                  <a:tcPr/>
                </a:tc>
                <a:extLst>
                  <a:ext uri="{0D108BD9-81ED-4DB2-BD59-A6C34878D82A}">
                    <a16:rowId xmlns:a16="http://schemas.microsoft.com/office/drawing/2014/main" val="1521772445"/>
                  </a:ext>
                </a:extLst>
              </a:tr>
              <a:tr h="1099184">
                <a:tc>
                  <a:txBody>
                    <a:bodyPr/>
                    <a:lstStyle/>
                    <a:p>
                      <a:r>
                        <a:rPr lang="en-US" sz="1800" b="1" dirty="0"/>
                        <a:t>Careers using Psychology skill sets:</a:t>
                      </a:r>
                      <a:endParaRPr lang="en-US" sz="1800" b="0" dirty="0"/>
                    </a:p>
                    <a:p>
                      <a:pPr lvl="0">
                        <a:buNone/>
                      </a:pPr>
                      <a:r>
                        <a:rPr lang="en-US" sz="1800" b="0" dirty="0"/>
                        <a:t>(BA level)</a:t>
                      </a:r>
                    </a:p>
                    <a:p>
                      <a:pPr lvl="0">
                        <a:buNone/>
                      </a:pPr>
                      <a:r>
                        <a:rPr lang="en-US" sz="1800" b="0" i="0" u="none" strike="noStrike" noProof="0" dirty="0">
                          <a:latin typeface="Calibri"/>
                        </a:rPr>
                        <a:t>Increase awareness</a:t>
                      </a:r>
                    </a:p>
                  </a:txBody>
                  <a:tcPr/>
                </a:tc>
                <a:tc>
                  <a:txBody>
                    <a:bodyPr/>
                    <a:lstStyle/>
                    <a:p>
                      <a:r>
                        <a:rPr lang="en-US" sz="1800" dirty="0"/>
                        <a:t>X</a:t>
                      </a:r>
                    </a:p>
                  </a:txBody>
                  <a:tcPr/>
                </a:tc>
                <a:tc>
                  <a:txBody>
                    <a:bodyPr/>
                    <a:lstStyle/>
                    <a:p>
                      <a:r>
                        <a:rPr lang="en-US" sz="1800" dirty="0"/>
                        <a:t>X</a:t>
                      </a:r>
                    </a:p>
                  </a:txBody>
                  <a:tcPr/>
                </a:tc>
                <a:extLst>
                  <a:ext uri="{0D108BD9-81ED-4DB2-BD59-A6C34878D82A}">
                    <a16:rowId xmlns:a16="http://schemas.microsoft.com/office/drawing/2014/main" val="1166649865"/>
                  </a:ext>
                </a:extLst>
              </a:tr>
            </a:tbl>
          </a:graphicData>
        </a:graphic>
      </p:graphicFrame>
    </p:spTree>
    <p:extLst>
      <p:ext uri="{BB962C8B-B14F-4D97-AF65-F5344CB8AC3E}">
        <p14:creationId xmlns:p14="http://schemas.microsoft.com/office/powerpoint/2010/main" val="76602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282" y="1575615"/>
            <a:ext cx="12713031" cy="507831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Why would it be important to know:</a:t>
            </a:r>
          </a:p>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a:t>
            </a:r>
            <a:r>
              <a:rPr lang="en-US" sz="5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common</a:t>
            </a:r>
            <a:r>
              <a:rPr lang="en-US" sz="54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skills </a:t>
            </a:r>
          </a:p>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across disciplines?</a:t>
            </a:r>
          </a:p>
          <a:p>
            <a:pPr algn="ct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from your </a:t>
            </a:r>
          </a:p>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discipline</a:t>
            </a: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p>
          <a:p>
            <a:pPr algn="ctr"/>
            <a:endPar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Rectangle 1"/>
          <p:cNvSpPr/>
          <p:nvPr/>
        </p:nvSpPr>
        <p:spPr>
          <a:xfrm>
            <a:off x="2641059" y="4053782"/>
            <a:ext cx="5004896"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*Unique skills </a:t>
            </a:r>
            <a:endParaRPr lang="en-US" sz="5400" b="1" cap="all" spc="0" dirty="0">
              <a:ln/>
              <a:solidFill>
                <a:schemeClr val="accent3"/>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5009836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B541-B6EE-464C-A876-9582CEDBCC52}"/>
              </a:ext>
            </a:extLst>
          </p:cNvPr>
          <p:cNvSpPr txBox="1">
            <a:spLocks/>
          </p:cNvSpPr>
          <p:nvPr/>
        </p:nvSpPr>
        <p:spPr>
          <a:xfrm>
            <a:off x="512361" y="1948721"/>
            <a:ext cx="4044649" cy="3866186"/>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200"/>
              </a:spcBef>
            </a:pPr>
            <a:r>
              <a:rPr lang="en-US" sz="3100" b="1"/>
              <a:t>21st C </a:t>
            </a:r>
            <a:r>
              <a:rPr lang="en-US" sz="3100" b="1" dirty="0"/>
              <a:t>skills are found across curriculum</a:t>
            </a:r>
            <a:r>
              <a:rPr lang="en-US" sz="3100" dirty="0"/>
              <a:t/>
            </a:r>
            <a:br>
              <a:rPr lang="en-US" sz="3100" dirty="0"/>
            </a:br>
            <a:endParaRPr lang="en-US" sz="3100" dirty="0">
              <a:cs typeface="Calibri Light"/>
            </a:endParaRPr>
          </a:p>
        </p:txBody>
      </p:sp>
      <p:graphicFrame>
        <p:nvGraphicFramePr>
          <p:cNvPr id="3" name="Content Placeholder 4">
            <a:extLst>
              <a:ext uri="{FF2B5EF4-FFF2-40B4-BE49-F238E27FC236}">
                <a16:creationId xmlns:a16="http://schemas.microsoft.com/office/drawing/2014/main" id="{0BAEFEF0-C5ED-48D3-9B8F-FF9BD2869CF0}"/>
              </a:ext>
            </a:extLst>
          </p:cNvPr>
          <p:cNvGraphicFramePr>
            <a:graphicFrameLocks/>
          </p:cNvGraphicFramePr>
          <p:nvPr>
            <p:extLst>
              <p:ext uri="{D42A27DB-BD31-4B8C-83A1-F6EECF244321}">
                <p14:modId xmlns:p14="http://schemas.microsoft.com/office/powerpoint/2010/main" val="3480611590"/>
              </p:ext>
            </p:extLst>
          </p:nvPr>
        </p:nvGraphicFramePr>
        <p:xfrm>
          <a:off x="4508228" y="440600"/>
          <a:ext cx="6852808" cy="6267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663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CD6A6-9360-4D06-B203-AF3DBF49EEE3}"/>
              </a:ext>
            </a:extLst>
          </p:cNvPr>
          <p:cNvSpPr>
            <a:spLocks noGrp="1"/>
          </p:cNvSpPr>
          <p:nvPr>
            <p:ph type="title"/>
          </p:nvPr>
        </p:nvSpPr>
        <p:spPr>
          <a:xfrm>
            <a:off x="540027" y="232611"/>
            <a:ext cx="10515600" cy="1325563"/>
          </a:xfrm>
        </p:spPr>
        <p:txBody>
          <a:bodyPr>
            <a:normAutofit fontScale="90000"/>
          </a:bodyPr>
          <a:lstStyle/>
          <a:p>
            <a:pPr algn="ctr"/>
            <a:r>
              <a:rPr lang="en-US" sz="5400" dirty="0">
                <a:cs typeface="Calibri Light"/>
              </a:rPr>
              <a:t>These Psychology courses provide skill sets across several domains</a:t>
            </a:r>
          </a:p>
        </p:txBody>
      </p:sp>
      <p:pic>
        <p:nvPicPr>
          <p:cNvPr id="11" name="Picture 11">
            <a:extLst>
              <a:ext uri="{FF2B5EF4-FFF2-40B4-BE49-F238E27FC236}">
                <a16:creationId xmlns:a16="http://schemas.microsoft.com/office/drawing/2014/main" id="{3C5CD33E-CE78-468F-AD2E-B1AE88812E3E}"/>
              </a:ext>
            </a:extLst>
          </p:cNvPr>
          <p:cNvPicPr>
            <a:picLocks noChangeAspect="1"/>
          </p:cNvPicPr>
          <p:nvPr/>
        </p:nvPicPr>
        <p:blipFill>
          <a:blip r:embed="rId2"/>
          <a:stretch>
            <a:fillRect/>
          </a:stretch>
        </p:blipFill>
        <p:spPr>
          <a:xfrm>
            <a:off x="237067" y="3516314"/>
            <a:ext cx="1790700" cy="2238375"/>
          </a:xfrm>
          <a:prstGeom prst="rect">
            <a:avLst/>
          </a:prstGeom>
        </p:spPr>
      </p:pic>
      <p:pic>
        <p:nvPicPr>
          <p:cNvPr id="25" name="Picture 11">
            <a:extLst>
              <a:ext uri="{FF2B5EF4-FFF2-40B4-BE49-F238E27FC236}">
                <a16:creationId xmlns:a16="http://schemas.microsoft.com/office/drawing/2014/main" id="{78E70E0F-5A0E-4065-99C9-452521F86AEF}"/>
              </a:ext>
            </a:extLst>
          </p:cNvPr>
          <p:cNvPicPr>
            <a:picLocks noChangeAspect="1"/>
          </p:cNvPicPr>
          <p:nvPr/>
        </p:nvPicPr>
        <p:blipFill>
          <a:blip r:embed="rId2"/>
          <a:stretch>
            <a:fillRect/>
          </a:stretch>
        </p:blipFill>
        <p:spPr>
          <a:xfrm>
            <a:off x="2597150" y="4087812"/>
            <a:ext cx="1790700" cy="2238375"/>
          </a:xfrm>
          <a:prstGeom prst="rect">
            <a:avLst/>
          </a:prstGeom>
        </p:spPr>
      </p:pic>
      <p:pic>
        <p:nvPicPr>
          <p:cNvPr id="26" name="Picture 11">
            <a:extLst>
              <a:ext uri="{FF2B5EF4-FFF2-40B4-BE49-F238E27FC236}">
                <a16:creationId xmlns:a16="http://schemas.microsoft.com/office/drawing/2014/main" id="{FDE02010-CD27-4490-9BB2-92628E6F7A88}"/>
              </a:ext>
            </a:extLst>
          </p:cNvPr>
          <p:cNvPicPr>
            <a:picLocks noChangeAspect="1"/>
          </p:cNvPicPr>
          <p:nvPr/>
        </p:nvPicPr>
        <p:blipFill>
          <a:blip r:embed="rId2"/>
          <a:stretch>
            <a:fillRect/>
          </a:stretch>
        </p:blipFill>
        <p:spPr>
          <a:xfrm>
            <a:off x="4819652" y="3516314"/>
            <a:ext cx="1790700" cy="2238375"/>
          </a:xfrm>
          <a:prstGeom prst="rect">
            <a:avLst/>
          </a:prstGeom>
        </p:spPr>
      </p:pic>
      <p:pic>
        <p:nvPicPr>
          <p:cNvPr id="27" name="Picture 11">
            <a:extLst>
              <a:ext uri="{FF2B5EF4-FFF2-40B4-BE49-F238E27FC236}">
                <a16:creationId xmlns:a16="http://schemas.microsoft.com/office/drawing/2014/main" id="{DEF4D0DA-5108-4AA3-B5EF-430852A6979A}"/>
              </a:ext>
            </a:extLst>
          </p:cNvPr>
          <p:cNvPicPr>
            <a:picLocks noChangeAspect="1"/>
          </p:cNvPicPr>
          <p:nvPr/>
        </p:nvPicPr>
        <p:blipFill>
          <a:blip r:embed="rId2"/>
          <a:stretch>
            <a:fillRect/>
          </a:stretch>
        </p:blipFill>
        <p:spPr>
          <a:xfrm>
            <a:off x="7253817" y="4108981"/>
            <a:ext cx="1790700" cy="2238375"/>
          </a:xfrm>
          <a:prstGeom prst="rect">
            <a:avLst/>
          </a:prstGeom>
        </p:spPr>
      </p:pic>
      <p:pic>
        <p:nvPicPr>
          <p:cNvPr id="28" name="Picture 11">
            <a:extLst>
              <a:ext uri="{FF2B5EF4-FFF2-40B4-BE49-F238E27FC236}">
                <a16:creationId xmlns:a16="http://schemas.microsoft.com/office/drawing/2014/main" id="{E2F35D34-DF9C-42CD-BDB8-5FA64E1431F3}"/>
              </a:ext>
            </a:extLst>
          </p:cNvPr>
          <p:cNvPicPr>
            <a:picLocks noChangeAspect="1"/>
          </p:cNvPicPr>
          <p:nvPr/>
        </p:nvPicPr>
        <p:blipFill>
          <a:blip r:embed="rId2"/>
          <a:stretch>
            <a:fillRect/>
          </a:stretch>
        </p:blipFill>
        <p:spPr>
          <a:xfrm>
            <a:off x="9582151" y="3473980"/>
            <a:ext cx="1790700" cy="2238375"/>
          </a:xfrm>
          <a:prstGeom prst="rect">
            <a:avLst/>
          </a:prstGeom>
        </p:spPr>
      </p:pic>
      <p:sp>
        <p:nvSpPr>
          <p:cNvPr id="29" name="TextBox 28">
            <a:extLst>
              <a:ext uri="{FF2B5EF4-FFF2-40B4-BE49-F238E27FC236}">
                <a16:creationId xmlns:a16="http://schemas.microsoft.com/office/drawing/2014/main" id="{57F838D9-BCEC-4D35-AAF8-0C3615AC842C}"/>
              </a:ext>
            </a:extLst>
          </p:cNvPr>
          <p:cNvSpPr txBox="1"/>
          <p:nvPr/>
        </p:nvSpPr>
        <p:spPr>
          <a:xfrm>
            <a:off x="279399" y="3528943"/>
            <a:ext cx="1769534"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rPr>
              <a:t>Intro Psych</a:t>
            </a:r>
          </a:p>
          <a:p>
            <a:r>
              <a:rPr lang="en-US" sz="1600">
                <a:solidFill>
                  <a:srgbClr val="FFFFFF"/>
                </a:solidFill>
              </a:rPr>
              <a:t>Lifespan</a:t>
            </a:r>
          </a:p>
          <a:p>
            <a:r>
              <a:rPr lang="en-US" sz="1600">
                <a:solidFill>
                  <a:srgbClr val="FFFFFF"/>
                </a:solidFill>
              </a:rPr>
              <a:t>Abnormal</a:t>
            </a:r>
          </a:p>
          <a:p>
            <a:r>
              <a:rPr lang="en-US" sz="1600">
                <a:solidFill>
                  <a:srgbClr val="FFFFFF"/>
                </a:solidFill>
              </a:rPr>
              <a:t>Psychobiology</a:t>
            </a:r>
          </a:p>
          <a:p>
            <a:r>
              <a:rPr lang="en-US" sz="1600">
                <a:solidFill>
                  <a:srgbClr val="FFFFFF"/>
                </a:solidFill>
              </a:rPr>
              <a:t>Social Psych</a:t>
            </a:r>
          </a:p>
          <a:p>
            <a:r>
              <a:rPr lang="en-US" sz="1600">
                <a:solidFill>
                  <a:srgbClr val="FFFFFF"/>
                </a:solidFill>
              </a:rPr>
              <a:t>Statistics</a:t>
            </a:r>
          </a:p>
          <a:p>
            <a:r>
              <a:rPr lang="en-US" sz="1600">
                <a:solidFill>
                  <a:srgbClr val="FFFFFF"/>
                </a:solidFill>
              </a:rPr>
              <a:t>Learning</a:t>
            </a:r>
          </a:p>
          <a:p>
            <a:r>
              <a:rPr lang="en-US" sz="1600">
                <a:solidFill>
                  <a:srgbClr val="FFFFFF"/>
                </a:solidFill>
              </a:rPr>
              <a:t>Cognitive</a:t>
            </a:r>
          </a:p>
          <a:p>
            <a:r>
              <a:rPr lang="en-US" sz="1600">
                <a:solidFill>
                  <a:srgbClr val="FFFFFF"/>
                </a:solidFill>
              </a:rPr>
              <a:t>Research Methods</a:t>
            </a:r>
          </a:p>
        </p:txBody>
      </p:sp>
      <p:sp>
        <p:nvSpPr>
          <p:cNvPr id="30" name="TextBox 29">
            <a:extLst>
              <a:ext uri="{FF2B5EF4-FFF2-40B4-BE49-F238E27FC236}">
                <a16:creationId xmlns:a16="http://schemas.microsoft.com/office/drawing/2014/main" id="{3AA4A769-3B6E-40DB-9C65-3443ED9C9049}"/>
              </a:ext>
            </a:extLst>
          </p:cNvPr>
          <p:cNvSpPr txBox="1"/>
          <p:nvPr/>
        </p:nvSpPr>
        <p:spPr>
          <a:xfrm>
            <a:off x="2596551" y="4422476"/>
            <a:ext cx="1851804"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rPr>
              <a:t>Intro Psych</a:t>
            </a:r>
          </a:p>
          <a:p>
            <a:r>
              <a:rPr lang="en-US" sz="1600">
                <a:solidFill>
                  <a:srgbClr val="FFFFFF"/>
                </a:solidFill>
              </a:rPr>
              <a:t>Abnormal</a:t>
            </a:r>
          </a:p>
          <a:p>
            <a:r>
              <a:rPr lang="en-US" sz="1600">
                <a:solidFill>
                  <a:srgbClr val="FFFFFF"/>
                </a:solidFill>
              </a:rPr>
              <a:t>Psychobiology</a:t>
            </a:r>
          </a:p>
          <a:p>
            <a:r>
              <a:rPr lang="en-US" sz="1600">
                <a:solidFill>
                  <a:srgbClr val="FFFFFF"/>
                </a:solidFill>
              </a:rPr>
              <a:t>Statistics</a:t>
            </a:r>
          </a:p>
          <a:p>
            <a:r>
              <a:rPr lang="en-US" sz="1600">
                <a:solidFill>
                  <a:srgbClr val="FFFFFF"/>
                </a:solidFill>
              </a:rPr>
              <a:t>Cognitive</a:t>
            </a:r>
          </a:p>
          <a:p>
            <a:r>
              <a:rPr lang="en-US" sz="1600">
                <a:solidFill>
                  <a:srgbClr val="FFFFFF"/>
                </a:solidFill>
              </a:rPr>
              <a:t>Research Methods</a:t>
            </a:r>
          </a:p>
        </p:txBody>
      </p:sp>
      <p:sp>
        <p:nvSpPr>
          <p:cNvPr id="31" name="TextBox 30">
            <a:extLst>
              <a:ext uri="{FF2B5EF4-FFF2-40B4-BE49-F238E27FC236}">
                <a16:creationId xmlns:a16="http://schemas.microsoft.com/office/drawing/2014/main" id="{52889B18-657E-443E-9B97-D21B2567D19A}"/>
              </a:ext>
            </a:extLst>
          </p:cNvPr>
          <p:cNvSpPr txBox="1"/>
          <p:nvPr/>
        </p:nvSpPr>
        <p:spPr>
          <a:xfrm>
            <a:off x="4825042" y="3487948"/>
            <a:ext cx="1823049"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rPr>
              <a:t>Intro Psych</a:t>
            </a:r>
          </a:p>
          <a:p>
            <a:r>
              <a:rPr lang="en-US" sz="1600">
                <a:solidFill>
                  <a:srgbClr val="FFFFFF"/>
                </a:solidFill>
              </a:rPr>
              <a:t>Lifespan</a:t>
            </a:r>
          </a:p>
          <a:p>
            <a:r>
              <a:rPr lang="en-US" sz="1600">
                <a:solidFill>
                  <a:srgbClr val="FFFFFF"/>
                </a:solidFill>
              </a:rPr>
              <a:t>Abnormal</a:t>
            </a:r>
          </a:p>
          <a:p>
            <a:r>
              <a:rPr lang="en-US" sz="1600">
                <a:solidFill>
                  <a:srgbClr val="FFFFFF"/>
                </a:solidFill>
              </a:rPr>
              <a:t>Psychobiology</a:t>
            </a:r>
          </a:p>
          <a:p>
            <a:r>
              <a:rPr lang="en-US" sz="1600">
                <a:solidFill>
                  <a:srgbClr val="FFFFFF"/>
                </a:solidFill>
              </a:rPr>
              <a:t>Social Psych</a:t>
            </a:r>
          </a:p>
          <a:p>
            <a:r>
              <a:rPr lang="en-US" sz="1600">
                <a:solidFill>
                  <a:srgbClr val="FFFFFF"/>
                </a:solidFill>
              </a:rPr>
              <a:t>Statistics</a:t>
            </a:r>
          </a:p>
          <a:p>
            <a:r>
              <a:rPr lang="en-US" sz="1600">
                <a:solidFill>
                  <a:srgbClr val="FFFFFF"/>
                </a:solidFill>
              </a:rPr>
              <a:t>Learning</a:t>
            </a:r>
          </a:p>
          <a:p>
            <a:r>
              <a:rPr lang="en-US" sz="1600">
                <a:solidFill>
                  <a:srgbClr val="FFFFFF"/>
                </a:solidFill>
              </a:rPr>
              <a:t>Cognitive</a:t>
            </a:r>
          </a:p>
          <a:p>
            <a:r>
              <a:rPr lang="en-US" sz="1600">
                <a:solidFill>
                  <a:srgbClr val="FFFFFF"/>
                </a:solidFill>
              </a:rPr>
              <a:t>Research Methods</a:t>
            </a:r>
          </a:p>
        </p:txBody>
      </p:sp>
      <p:sp>
        <p:nvSpPr>
          <p:cNvPr id="32" name="TextBox 31">
            <a:extLst>
              <a:ext uri="{FF2B5EF4-FFF2-40B4-BE49-F238E27FC236}">
                <a16:creationId xmlns:a16="http://schemas.microsoft.com/office/drawing/2014/main" id="{DE3307CC-87BF-4F71-9B84-6ABB0DCEAF21}"/>
              </a:ext>
            </a:extLst>
          </p:cNvPr>
          <p:cNvSpPr txBox="1"/>
          <p:nvPr/>
        </p:nvSpPr>
        <p:spPr>
          <a:xfrm>
            <a:off x="7341079" y="4249947"/>
            <a:ext cx="1823049" cy="132343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rPr>
              <a:t>Intro Psych</a:t>
            </a:r>
          </a:p>
          <a:p>
            <a:r>
              <a:rPr lang="en-US" sz="1600">
                <a:solidFill>
                  <a:srgbClr val="FFFFFF"/>
                </a:solidFill>
              </a:rPr>
              <a:t>Abnormal</a:t>
            </a:r>
          </a:p>
          <a:p>
            <a:r>
              <a:rPr lang="en-US" sz="1600">
                <a:solidFill>
                  <a:srgbClr val="FFFFFF"/>
                </a:solidFill>
              </a:rPr>
              <a:t>Social Psych</a:t>
            </a:r>
          </a:p>
          <a:p>
            <a:r>
              <a:rPr lang="en-US" sz="1600">
                <a:solidFill>
                  <a:srgbClr val="FFFFFF"/>
                </a:solidFill>
              </a:rPr>
              <a:t>Learning</a:t>
            </a:r>
          </a:p>
          <a:p>
            <a:r>
              <a:rPr lang="en-US" sz="1600">
                <a:solidFill>
                  <a:srgbClr val="FFFFFF"/>
                </a:solidFill>
              </a:rPr>
              <a:t>Research methods</a:t>
            </a:r>
          </a:p>
        </p:txBody>
      </p:sp>
      <p:sp>
        <p:nvSpPr>
          <p:cNvPr id="33" name="TextBox 32">
            <a:extLst>
              <a:ext uri="{FF2B5EF4-FFF2-40B4-BE49-F238E27FC236}">
                <a16:creationId xmlns:a16="http://schemas.microsoft.com/office/drawing/2014/main" id="{050B1CD8-5F0C-4B54-8A77-82B2C3CCA38E}"/>
              </a:ext>
            </a:extLst>
          </p:cNvPr>
          <p:cNvSpPr txBox="1"/>
          <p:nvPr/>
        </p:nvSpPr>
        <p:spPr>
          <a:xfrm>
            <a:off x="9583947" y="3703608"/>
            <a:ext cx="1808671"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FFFF"/>
                </a:solidFill>
              </a:rPr>
              <a:t>Psychobiology</a:t>
            </a:r>
          </a:p>
          <a:p>
            <a:r>
              <a:rPr lang="en-US" sz="1600">
                <a:solidFill>
                  <a:srgbClr val="FFFFFF"/>
                </a:solidFill>
              </a:rPr>
              <a:t>Statistics</a:t>
            </a:r>
          </a:p>
          <a:p>
            <a:r>
              <a:rPr lang="en-US" sz="1600">
                <a:solidFill>
                  <a:srgbClr val="FFFFFF"/>
                </a:solidFill>
              </a:rPr>
              <a:t>Cognitive</a:t>
            </a:r>
          </a:p>
          <a:p>
            <a:r>
              <a:rPr lang="en-US" sz="1600">
                <a:solidFill>
                  <a:srgbClr val="FFFFFF"/>
                </a:solidFill>
              </a:rPr>
              <a:t>Research Methods</a:t>
            </a:r>
          </a:p>
        </p:txBody>
      </p:sp>
      <p:sp>
        <p:nvSpPr>
          <p:cNvPr id="2" name="Rectangle: Rounded Corners 1">
            <a:extLst>
              <a:ext uri="{FF2B5EF4-FFF2-40B4-BE49-F238E27FC236}">
                <a16:creationId xmlns:a16="http://schemas.microsoft.com/office/drawing/2014/main" id="{04C544E3-B11B-4DB0-A227-1F06529CD9CC}"/>
              </a:ext>
            </a:extLst>
          </p:cNvPr>
          <p:cNvSpPr/>
          <p:nvPr/>
        </p:nvSpPr>
        <p:spPr>
          <a:xfrm>
            <a:off x="2601534" y="2939610"/>
            <a:ext cx="1730061" cy="1096851"/>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cs typeface="Calibri"/>
              </a:rPr>
              <a:t>COGNITIVE</a:t>
            </a:r>
          </a:p>
          <a:p>
            <a:pPr algn="ctr"/>
            <a:endParaRPr lang="en-US" dirty="0">
              <a:cs typeface="Calibri"/>
            </a:endParaRPr>
          </a:p>
          <a:p>
            <a:pPr algn="ctr"/>
            <a:endParaRPr lang="en-US" dirty="0">
              <a:cs typeface="Calibri"/>
            </a:endParaRPr>
          </a:p>
        </p:txBody>
      </p:sp>
      <p:sp>
        <p:nvSpPr>
          <p:cNvPr id="3" name="Rectangle: Rounded Corners 2">
            <a:extLst>
              <a:ext uri="{FF2B5EF4-FFF2-40B4-BE49-F238E27FC236}">
                <a16:creationId xmlns:a16="http://schemas.microsoft.com/office/drawing/2014/main" id="{35D63BFC-ED5B-406A-8216-2615E9778CA6}"/>
              </a:ext>
            </a:extLst>
          </p:cNvPr>
          <p:cNvSpPr/>
          <p:nvPr/>
        </p:nvSpPr>
        <p:spPr>
          <a:xfrm>
            <a:off x="275969" y="2417078"/>
            <a:ext cx="1751525" cy="1053921"/>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cs typeface="Calibri"/>
              </a:rPr>
              <a:t>COMMUNICATION</a:t>
            </a:r>
          </a:p>
          <a:p>
            <a:pPr algn="ctr"/>
            <a:endParaRPr lang="en-US" sz="1400" dirty="0">
              <a:cs typeface="Calibri"/>
            </a:endParaRPr>
          </a:p>
          <a:p>
            <a:pPr algn="ctr"/>
            <a:endParaRPr lang="en-US" sz="1400" dirty="0">
              <a:cs typeface="Calibri"/>
            </a:endParaRPr>
          </a:p>
        </p:txBody>
      </p:sp>
      <p:pic>
        <p:nvPicPr>
          <p:cNvPr id="38" name="Picture 38">
            <a:extLst>
              <a:ext uri="{FF2B5EF4-FFF2-40B4-BE49-F238E27FC236}">
                <a16:creationId xmlns:a16="http://schemas.microsoft.com/office/drawing/2014/main" id="{81C73C58-1EBB-48E8-B5FB-DC4E6C951523}"/>
              </a:ext>
            </a:extLst>
          </p:cNvPr>
          <p:cNvPicPr>
            <a:picLocks noChangeAspect="1"/>
          </p:cNvPicPr>
          <p:nvPr/>
        </p:nvPicPr>
        <p:blipFill>
          <a:blip r:embed="rId3"/>
          <a:stretch>
            <a:fillRect/>
          </a:stretch>
        </p:blipFill>
        <p:spPr>
          <a:xfrm>
            <a:off x="3169983" y="3375583"/>
            <a:ext cx="577060" cy="602310"/>
          </a:xfrm>
          <a:prstGeom prst="rect">
            <a:avLst/>
          </a:prstGeom>
        </p:spPr>
      </p:pic>
      <p:pic>
        <p:nvPicPr>
          <p:cNvPr id="36" name="Picture 36" descr="A close up of a logo&#10;&#10;Description generated with high confidence">
            <a:extLst>
              <a:ext uri="{FF2B5EF4-FFF2-40B4-BE49-F238E27FC236}">
                <a16:creationId xmlns:a16="http://schemas.microsoft.com/office/drawing/2014/main" id="{1E9FF5B2-ECB2-4402-A91B-463D46F346CC}"/>
              </a:ext>
            </a:extLst>
          </p:cNvPr>
          <p:cNvPicPr>
            <a:picLocks noChangeAspect="1"/>
          </p:cNvPicPr>
          <p:nvPr/>
        </p:nvPicPr>
        <p:blipFill>
          <a:blip r:embed="rId4"/>
          <a:stretch>
            <a:fillRect/>
          </a:stretch>
        </p:blipFill>
        <p:spPr>
          <a:xfrm>
            <a:off x="784890" y="2841371"/>
            <a:ext cx="705790" cy="585587"/>
          </a:xfrm>
          <a:prstGeom prst="rect">
            <a:avLst/>
          </a:prstGeom>
        </p:spPr>
      </p:pic>
      <p:sp>
        <p:nvSpPr>
          <p:cNvPr id="5" name="Rectangle: Rounded Corners 4">
            <a:extLst>
              <a:ext uri="{FF2B5EF4-FFF2-40B4-BE49-F238E27FC236}">
                <a16:creationId xmlns:a16="http://schemas.microsoft.com/office/drawing/2014/main" id="{9CB978AB-873B-4B0E-923C-5FB68528E9B9}"/>
              </a:ext>
            </a:extLst>
          </p:cNvPr>
          <p:cNvSpPr/>
          <p:nvPr/>
        </p:nvSpPr>
        <p:spPr>
          <a:xfrm>
            <a:off x="4829846" y="2420432"/>
            <a:ext cx="1697864" cy="1064653"/>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cs typeface="Calibri"/>
              </a:rPr>
              <a:t>PERSONAL</a:t>
            </a:r>
          </a:p>
          <a:p>
            <a:pPr algn="ctr"/>
            <a:endParaRPr lang="en-US" dirty="0">
              <a:cs typeface="Calibri"/>
            </a:endParaRPr>
          </a:p>
          <a:p>
            <a:pPr algn="ctr"/>
            <a:endParaRPr lang="en-US" dirty="0">
              <a:cs typeface="Calibri"/>
            </a:endParaRPr>
          </a:p>
        </p:txBody>
      </p:sp>
      <p:pic>
        <p:nvPicPr>
          <p:cNvPr id="40" name="Picture 40" descr="A picture containing furniture&#10;&#10;Description generated with high confidence">
            <a:extLst>
              <a:ext uri="{FF2B5EF4-FFF2-40B4-BE49-F238E27FC236}">
                <a16:creationId xmlns:a16="http://schemas.microsoft.com/office/drawing/2014/main" id="{9D1E5CE4-7E97-4D55-8E59-53C69D1EA8D9}"/>
              </a:ext>
            </a:extLst>
          </p:cNvPr>
          <p:cNvPicPr>
            <a:picLocks noChangeAspect="1"/>
          </p:cNvPicPr>
          <p:nvPr/>
        </p:nvPicPr>
        <p:blipFill>
          <a:blip r:embed="rId5"/>
          <a:stretch>
            <a:fillRect/>
          </a:stretch>
        </p:blipFill>
        <p:spPr>
          <a:xfrm>
            <a:off x="5396756" y="2832412"/>
            <a:ext cx="657358" cy="589476"/>
          </a:xfrm>
          <a:prstGeom prst="rect">
            <a:avLst/>
          </a:prstGeom>
        </p:spPr>
      </p:pic>
      <p:sp>
        <p:nvSpPr>
          <p:cNvPr id="6" name="Rectangle: Rounded Corners 5">
            <a:extLst>
              <a:ext uri="{FF2B5EF4-FFF2-40B4-BE49-F238E27FC236}">
                <a16:creationId xmlns:a16="http://schemas.microsoft.com/office/drawing/2014/main" id="{7EF44006-6EE5-49A5-8274-56282C19B890}"/>
              </a:ext>
            </a:extLst>
          </p:cNvPr>
          <p:cNvSpPr/>
          <p:nvPr/>
        </p:nvSpPr>
        <p:spPr>
          <a:xfrm>
            <a:off x="7258722" y="2928207"/>
            <a:ext cx="1708598" cy="1107583"/>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cs typeface="Calibri"/>
              </a:rPr>
              <a:t>SOCIAL</a:t>
            </a:r>
          </a:p>
          <a:p>
            <a:pPr algn="ctr"/>
            <a:endParaRPr lang="en-US" dirty="0">
              <a:cs typeface="Calibri"/>
            </a:endParaRPr>
          </a:p>
          <a:p>
            <a:pPr algn="ctr"/>
            <a:endParaRPr lang="en-US" dirty="0">
              <a:cs typeface="Calibri"/>
            </a:endParaRPr>
          </a:p>
        </p:txBody>
      </p:sp>
      <p:pic>
        <p:nvPicPr>
          <p:cNvPr id="42" name="Picture 42" descr="A picture containing clipart&#10;&#10;Description generated with very high confidence">
            <a:extLst>
              <a:ext uri="{FF2B5EF4-FFF2-40B4-BE49-F238E27FC236}">
                <a16:creationId xmlns:a16="http://schemas.microsoft.com/office/drawing/2014/main" id="{5CF3F84B-2C18-4488-BA1A-96CDF70D8DB3}"/>
              </a:ext>
            </a:extLst>
          </p:cNvPr>
          <p:cNvPicPr>
            <a:picLocks noChangeAspect="1"/>
          </p:cNvPicPr>
          <p:nvPr/>
        </p:nvPicPr>
        <p:blipFill>
          <a:blip r:embed="rId6"/>
          <a:stretch>
            <a:fillRect/>
          </a:stretch>
        </p:blipFill>
        <p:spPr>
          <a:xfrm>
            <a:off x="7785956" y="3369926"/>
            <a:ext cx="694074" cy="537604"/>
          </a:xfrm>
          <a:prstGeom prst="rect">
            <a:avLst/>
          </a:prstGeom>
        </p:spPr>
      </p:pic>
      <p:sp>
        <p:nvSpPr>
          <p:cNvPr id="8" name="Rectangle: Rounded Corners 7">
            <a:extLst>
              <a:ext uri="{FF2B5EF4-FFF2-40B4-BE49-F238E27FC236}">
                <a16:creationId xmlns:a16="http://schemas.microsoft.com/office/drawing/2014/main" id="{4EE894BE-8D20-45DD-B240-536D629213DA}"/>
              </a:ext>
            </a:extLst>
          </p:cNvPr>
          <p:cNvSpPr/>
          <p:nvPr/>
        </p:nvSpPr>
        <p:spPr>
          <a:xfrm>
            <a:off x="9580273" y="2416407"/>
            <a:ext cx="1719329" cy="1010991"/>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FF00"/>
                </a:solidFill>
                <a:cs typeface="Calibri"/>
              </a:rPr>
              <a:t>TECHNOLOGICAL</a:t>
            </a:r>
          </a:p>
          <a:p>
            <a:pPr algn="ctr"/>
            <a:endParaRPr lang="en-US" sz="1500" dirty="0">
              <a:cs typeface="Calibri"/>
            </a:endParaRPr>
          </a:p>
          <a:p>
            <a:pPr algn="ctr"/>
            <a:endParaRPr lang="en-US" sz="1500" dirty="0">
              <a:cs typeface="Calibri"/>
            </a:endParaRPr>
          </a:p>
        </p:txBody>
      </p:sp>
      <p:pic>
        <p:nvPicPr>
          <p:cNvPr id="44" name="Picture 44">
            <a:extLst>
              <a:ext uri="{FF2B5EF4-FFF2-40B4-BE49-F238E27FC236}">
                <a16:creationId xmlns:a16="http://schemas.microsoft.com/office/drawing/2014/main" id="{9C8C5382-D9AA-4F56-B5AA-F9040C1DFC64}"/>
              </a:ext>
            </a:extLst>
          </p:cNvPr>
          <p:cNvPicPr>
            <a:picLocks noChangeAspect="1"/>
          </p:cNvPicPr>
          <p:nvPr/>
        </p:nvPicPr>
        <p:blipFill>
          <a:blip r:embed="rId7"/>
          <a:stretch>
            <a:fillRect/>
          </a:stretch>
        </p:blipFill>
        <p:spPr>
          <a:xfrm>
            <a:off x="10183434" y="2809645"/>
            <a:ext cx="609600" cy="561975"/>
          </a:xfrm>
          <a:prstGeom prst="rect">
            <a:avLst/>
          </a:prstGeom>
        </p:spPr>
      </p:pic>
    </p:spTree>
    <p:extLst>
      <p:ext uri="{BB962C8B-B14F-4D97-AF65-F5344CB8AC3E}">
        <p14:creationId xmlns:p14="http://schemas.microsoft.com/office/powerpoint/2010/main" val="2973188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7CD6A6-9360-4D06-B203-AF3DBF49EEE3}"/>
              </a:ext>
            </a:extLst>
          </p:cNvPr>
          <p:cNvSpPr>
            <a:spLocks noGrp="1"/>
          </p:cNvSpPr>
          <p:nvPr>
            <p:ph type="title"/>
          </p:nvPr>
        </p:nvSpPr>
        <p:spPr>
          <a:xfrm>
            <a:off x="619925" y="30834"/>
            <a:ext cx="10515600" cy="1325563"/>
          </a:xfrm>
        </p:spPr>
        <p:txBody>
          <a:bodyPr>
            <a:normAutofit fontScale="90000"/>
          </a:bodyPr>
          <a:lstStyle/>
          <a:p>
            <a:pPr algn="ctr"/>
            <a:r>
              <a:rPr lang="en-US" sz="5400" dirty="0" smtClean="0">
                <a:cs typeface="Calibri Light"/>
              </a:rPr>
              <a:t>What </a:t>
            </a:r>
            <a:r>
              <a:rPr lang="en-US" sz="5400" dirty="0">
                <a:cs typeface="Calibri Light"/>
              </a:rPr>
              <a:t>courses </a:t>
            </a:r>
            <a:r>
              <a:rPr lang="en-US" sz="5400" dirty="0" smtClean="0">
                <a:cs typeface="Calibri Light"/>
              </a:rPr>
              <a:t>in your discipline fit into these</a:t>
            </a:r>
            <a:r>
              <a:rPr lang="en-US" sz="5400" dirty="0">
                <a:cs typeface="Calibri Light"/>
              </a:rPr>
              <a:t> </a:t>
            </a:r>
            <a:r>
              <a:rPr lang="en-US" sz="5400" dirty="0" smtClean="0">
                <a:cs typeface="Calibri Light"/>
              </a:rPr>
              <a:t>domains?</a:t>
            </a:r>
            <a:endParaRPr lang="en-US" sz="5400" dirty="0">
              <a:cs typeface="Calibri Light"/>
            </a:endParaRPr>
          </a:p>
        </p:txBody>
      </p:sp>
      <p:pic>
        <p:nvPicPr>
          <p:cNvPr id="11" name="Picture 11">
            <a:extLst>
              <a:ext uri="{FF2B5EF4-FFF2-40B4-BE49-F238E27FC236}">
                <a16:creationId xmlns:a16="http://schemas.microsoft.com/office/drawing/2014/main" id="{3C5CD33E-CE78-468F-AD2E-B1AE88812E3E}"/>
              </a:ext>
            </a:extLst>
          </p:cNvPr>
          <p:cNvPicPr>
            <a:picLocks noChangeAspect="1"/>
          </p:cNvPicPr>
          <p:nvPr/>
        </p:nvPicPr>
        <p:blipFill>
          <a:blip r:embed="rId2"/>
          <a:stretch>
            <a:fillRect/>
          </a:stretch>
        </p:blipFill>
        <p:spPr>
          <a:xfrm>
            <a:off x="237067" y="3516314"/>
            <a:ext cx="1790700" cy="2238375"/>
          </a:xfrm>
          <a:prstGeom prst="rect">
            <a:avLst/>
          </a:prstGeom>
        </p:spPr>
      </p:pic>
      <p:pic>
        <p:nvPicPr>
          <p:cNvPr id="25" name="Picture 11">
            <a:extLst>
              <a:ext uri="{FF2B5EF4-FFF2-40B4-BE49-F238E27FC236}">
                <a16:creationId xmlns:a16="http://schemas.microsoft.com/office/drawing/2014/main" id="{78E70E0F-5A0E-4065-99C9-452521F86AEF}"/>
              </a:ext>
            </a:extLst>
          </p:cNvPr>
          <p:cNvPicPr>
            <a:picLocks noChangeAspect="1"/>
          </p:cNvPicPr>
          <p:nvPr/>
        </p:nvPicPr>
        <p:blipFill>
          <a:blip r:embed="rId2"/>
          <a:stretch>
            <a:fillRect/>
          </a:stretch>
        </p:blipFill>
        <p:spPr>
          <a:xfrm>
            <a:off x="2563166" y="4052303"/>
            <a:ext cx="1790700" cy="2238375"/>
          </a:xfrm>
          <a:prstGeom prst="rect">
            <a:avLst/>
          </a:prstGeom>
        </p:spPr>
      </p:pic>
      <p:pic>
        <p:nvPicPr>
          <p:cNvPr id="26" name="Picture 11">
            <a:extLst>
              <a:ext uri="{FF2B5EF4-FFF2-40B4-BE49-F238E27FC236}">
                <a16:creationId xmlns:a16="http://schemas.microsoft.com/office/drawing/2014/main" id="{FDE02010-CD27-4490-9BB2-92628E6F7A88}"/>
              </a:ext>
            </a:extLst>
          </p:cNvPr>
          <p:cNvPicPr>
            <a:picLocks noChangeAspect="1"/>
          </p:cNvPicPr>
          <p:nvPr/>
        </p:nvPicPr>
        <p:blipFill>
          <a:blip r:embed="rId2"/>
          <a:stretch>
            <a:fillRect/>
          </a:stretch>
        </p:blipFill>
        <p:spPr>
          <a:xfrm>
            <a:off x="4810377" y="3530015"/>
            <a:ext cx="1790700" cy="2238375"/>
          </a:xfrm>
          <a:prstGeom prst="rect">
            <a:avLst/>
          </a:prstGeom>
        </p:spPr>
      </p:pic>
      <p:pic>
        <p:nvPicPr>
          <p:cNvPr id="27" name="Picture 11">
            <a:extLst>
              <a:ext uri="{FF2B5EF4-FFF2-40B4-BE49-F238E27FC236}">
                <a16:creationId xmlns:a16="http://schemas.microsoft.com/office/drawing/2014/main" id="{DEF4D0DA-5108-4AA3-B5EF-430852A6979A}"/>
              </a:ext>
            </a:extLst>
          </p:cNvPr>
          <p:cNvPicPr>
            <a:picLocks noChangeAspect="1"/>
          </p:cNvPicPr>
          <p:nvPr/>
        </p:nvPicPr>
        <p:blipFill>
          <a:blip r:embed="rId2"/>
          <a:stretch>
            <a:fillRect/>
          </a:stretch>
        </p:blipFill>
        <p:spPr>
          <a:xfrm>
            <a:off x="7258722" y="4095970"/>
            <a:ext cx="1790700" cy="2238375"/>
          </a:xfrm>
          <a:prstGeom prst="rect">
            <a:avLst/>
          </a:prstGeom>
        </p:spPr>
      </p:pic>
      <p:pic>
        <p:nvPicPr>
          <p:cNvPr id="28" name="Picture 11">
            <a:extLst>
              <a:ext uri="{FF2B5EF4-FFF2-40B4-BE49-F238E27FC236}">
                <a16:creationId xmlns:a16="http://schemas.microsoft.com/office/drawing/2014/main" id="{E2F35D34-DF9C-42CD-BDB8-5FA64E1431F3}"/>
              </a:ext>
            </a:extLst>
          </p:cNvPr>
          <p:cNvPicPr>
            <a:picLocks noChangeAspect="1"/>
          </p:cNvPicPr>
          <p:nvPr/>
        </p:nvPicPr>
        <p:blipFill>
          <a:blip r:embed="rId2"/>
          <a:stretch>
            <a:fillRect/>
          </a:stretch>
        </p:blipFill>
        <p:spPr>
          <a:xfrm>
            <a:off x="9601918" y="3504972"/>
            <a:ext cx="1790700" cy="2238375"/>
          </a:xfrm>
          <a:prstGeom prst="rect">
            <a:avLst/>
          </a:prstGeom>
        </p:spPr>
      </p:pic>
      <p:sp>
        <p:nvSpPr>
          <p:cNvPr id="31" name="TextBox 30">
            <a:extLst>
              <a:ext uri="{FF2B5EF4-FFF2-40B4-BE49-F238E27FC236}">
                <a16:creationId xmlns:a16="http://schemas.microsoft.com/office/drawing/2014/main" id="{52889B18-657E-443E-9B97-D21B2567D19A}"/>
              </a:ext>
            </a:extLst>
          </p:cNvPr>
          <p:cNvSpPr txBox="1"/>
          <p:nvPr/>
        </p:nvSpPr>
        <p:spPr>
          <a:xfrm>
            <a:off x="4825042" y="3487948"/>
            <a:ext cx="1823049"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smtClean="0">
                <a:solidFill>
                  <a:srgbClr val="FFFFFF"/>
                </a:solidFill>
              </a:rPr>
              <a:t>Research</a:t>
            </a:r>
          </a:p>
          <a:p>
            <a:r>
              <a:rPr lang="en-US" sz="1600" dirty="0" smtClean="0">
                <a:solidFill>
                  <a:srgbClr val="FFFFFF"/>
                </a:solidFill>
              </a:rPr>
              <a:t>Real estate</a:t>
            </a:r>
          </a:p>
          <a:p>
            <a:endParaRPr lang="en-US" sz="1600" dirty="0" smtClean="0">
              <a:solidFill>
                <a:srgbClr val="FFFFFF"/>
              </a:solidFill>
            </a:endParaRPr>
          </a:p>
          <a:p>
            <a:r>
              <a:rPr lang="en-US" sz="1600" dirty="0" smtClean="0">
                <a:solidFill>
                  <a:srgbClr val="FFFFFF"/>
                </a:solidFill>
              </a:rPr>
              <a:t> </a:t>
            </a:r>
            <a:endParaRPr lang="en-US" sz="1600" dirty="0">
              <a:solidFill>
                <a:srgbClr val="FFFFFF"/>
              </a:solidFill>
            </a:endParaRPr>
          </a:p>
        </p:txBody>
      </p:sp>
      <p:sp>
        <p:nvSpPr>
          <p:cNvPr id="32" name="TextBox 31">
            <a:extLst>
              <a:ext uri="{FF2B5EF4-FFF2-40B4-BE49-F238E27FC236}">
                <a16:creationId xmlns:a16="http://schemas.microsoft.com/office/drawing/2014/main" id="{DE3307CC-87BF-4F71-9B84-6ABB0DCEAF21}"/>
              </a:ext>
            </a:extLst>
          </p:cNvPr>
          <p:cNvSpPr txBox="1"/>
          <p:nvPr/>
        </p:nvSpPr>
        <p:spPr>
          <a:xfrm>
            <a:off x="7252218" y="4249947"/>
            <a:ext cx="1823049" cy="210826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500" dirty="0" smtClean="0">
                <a:solidFill>
                  <a:srgbClr val="FFFFFF"/>
                </a:solidFill>
              </a:rPr>
              <a:t>Political science</a:t>
            </a:r>
          </a:p>
          <a:p>
            <a:pPr marL="285750" indent="-285750">
              <a:buFont typeface="Arial" panose="020B0604020202020204" pitchFamily="34" charset="0"/>
              <a:buChar char="•"/>
            </a:pPr>
            <a:r>
              <a:rPr lang="en-US" sz="1500" dirty="0" smtClean="0">
                <a:solidFill>
                  <a:srgbClr val="FFFFFF"/>
                </a:solidFill>
              </a:rPr>
              <a:t>hospitality</a:t>
            </a:r>
          </a:p>
          <a:p>
            <a:pPr marL="285750" indent="-285750">
              <a:buFont typeface="Arial" panose="020B0604020202020204" pitchFamily="34" charset="0"/>
              <a:buChar char="•"/>
            </a:pPr>
            <a:r>
              <a:rPr lang="en-US" sz="1500" dirty="0" smtClean="0">
                <a:solidFill>
                  <a:srgbClr val="FFFFFF"/>
                </a:solidFill>
              </a:rPr>
              <a:t>Child development</a:t>
            </a:r>
          </a:p>
          <a:p>
            <a:pPr marL="285750" indent="-285750">
              <a:buFont typeface="Arial" panose="020B0604020202020204" pitchFamily="34" charset="0"/>
              <a:buChar char="•"/>
            </a:pPr>
            <a:r>
              <a:rPr lang="en-US" sz="1400" dirty="0" smtClean="0">
                <a:solidFill>
                  <a:srgbClr val="FFFFFF"/>
                </a:solidFill>
              </a:rPr>
              <a:t>Black  studies</a:t>
            </a:r>
          </a:p>
          <a:p>
            <a:pPr marL="285750" indent="-285750">
              <a:buFont typeface="Arial" panose="020B0604020202020204" pitchFamily="34" charset="0"/>
              <a:buChar char="•"/>
            </a:pPr>
            <a:r>
              <a:rPr lang="en-US" sz="1400" dirty="0" err="1" smtClean="0">
                <a:solidFill>
                  <a:srgbClr val="FFFFFF"/>
                </a:solidFill>
              </a:rPr>
              <a:t>Chicanx</a:t>
            </a:r>
            <a:r>
              <a:rPr lang="en-US" sz="1400" dirty="0" smtClean="0">
                <a:solidFill>
                  <a:srgbClr val="FFFFFF"/>
                </a:solidFill>
              </a:rPr>
              <a:t> studies</a:t>
            </a:r>
          </a:p>
          <a:p>
            <a:pPr marL="285750" indent="-285750">
              <a:buFont typeface="Arial" panose="020B0604020202020204" pitchFamily="34" charset="0"/>
              <a:buChar char="•"/>
            </a:pPr>
            <a:r>
              <a:rPr lang="en-US" sz="1400" dirty="0" smtClean="0">
                <a:solidFill>
                  <a:srgbClr val="FFFFFF"/>
                </a:solidFill>
              </a:rPr>
              <a:t>Nutrition</a:t>
            </a:r>
          </a:p>
          <a:p>
            <a:pPr marL="285750" indent="-285750">
              <a:buFont typeface="Arial" panose="020B0604020202020204" pitchFamily="34" charset="0"/>
              <a:buChar char="•"/>
            </a:pPr>
            <a:r>
              <a:rPr lang="en-US" sz="1400" dirty="0" smtClean="0">
                <a:solidFill>
                  <a:srgbClr val="FFFFFF"/>
                </a:solidFill>
              </a:rPr>
              <a:t>Business</a:t>
            </a:r>
            <a:endParaRPr lang="en-US" sz="1400" dirty="0">
              <a:solidFill>
                <a:srgbClr val="FFFFFF"/>
              </a:solidFill>
            </a:endParaRPr>
          </a:p>
          <a:p>
            <a:pPr marL="285750" indent="-285750">
              <a:buFont typeface="Arial" panose="020B0604020202020204" pitchFamily="34" charset="0"/>
              <a:buChar char="•"/>
            </a:pPr>
            <a:endParaRPr lang="en-US" sz="1500" dirty="0">
              <a:solidFill>
                <a:srgbClr val="FFFFFF"/>
              </a:solidFill>
            </a:endParaRPr>
          </a:p>
        </p:txBody>
      </p:sp>
      <p:sp>
        <p:nvSpPr>
          <p:cNvPr id="33" name="TextBox 32">
            <a:extLst>
              <a:ext uri="{FF2B5EF4-FFF2-40B4-BE49-F238E27FC236}">
                <a16:creationId xmlns:a16="http://schemas.microsoft.com/office/drawing/2014/main" id="{050B1CD8-5F0C-4B54-8A77-82B2C3CCA38E}"/>
              </a:ext>
            </a:extLst>
          </p:cNvPr>
          <p:cNvSpPr txBox="1"/>
          <p:nvPr/>
        </p:nvSpPr>
        <p:spPr>
          <a:xfrm>
            <a:off x="9535601" y="3512116"/>
            <a:ext cx="1808671" cy="20313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1400" dirty="0" smtClean="0">
                <a:solidFill>
                  <a:srgbClr val="FFFFFF"/>
                </a:solidFill>
              </a:rPr>
              <a:t>Architecture</a:t>
            </a:r>
          </a:p>
          <a:p>
            <a:pPr marL="285750" indent="-285750">
              <a:buFont typeface="Arial" panose="020B0604020202020204" pitchFamily="34" charset="0"/>
              <a:buChar char="•"/>
            </a:pPr>
            <a:r>
              <a:rPr lang="en-US" sz="1400" dirty="0" smtClean="0">
                <a:solidFill>
                  <a:srgbClr val="FFFFFF"/>
                </a:solidFill>
              </a:rPr>
              <a:t>Computer &amp; Information science</a:t>
            </a:r>
          </a:p>
          <a:p>
            <a:pPr marL="285750" indent="-285750">
              <a:buFont typeface="Arial" panose="020B0604020202020204" pitchFamily="34" charset="0"/>
              <a:buChar char="•"/>
            </a:pPr>
            <a:r>
              <a:rPr lang="en-US" sz="1400" dirty="0" smtClean="0">
                <a:solidFill>
                  <a:srgbClr val="FFFFFF"/>
                </a:solidFill>
              </a:rPr>
              <a:t>Computer business technology</a:t>
            </a:r>
          </a:p>
          <a:p>
            <a:pPr marL="285750" indent="-285750">
              <a:buFont typeface="Arial" panose="020B0604020202020204" pitchFamily="34" charset="0"/>
              <a:buChar char="•"/>
            </a:pPr>
            <a:r>
              <a:rPr lang="en-US" sz="1400" dirty="0" smtClean="0">
                <a:solidFill>
                  <a:srgbClr val="FFFFFF"/>
                </a:solidFill>
              </a:rPr>
              <a:t>Web development</a:t>
            </a:r>
          </a:p>
          <a:p>
            <a:pPr marL="285750" indent="-285750">
              <a:buFont typeface="Arial" panose="020B0604020202020204" pitchFamily="34" charset="0"/>
              <a:buChar char="•"/>
            </a:pPr>
            <a:endParaRPr lang="en-US" sz="1400" dirty="0">
              <a:solidFill>
                <a:srgbClr val="FFFFFF"/>
              </a:solidFill>
            </a:endParaRPr>
          </a:p>
        </p:txBody>
      </p:sp>
      <p:sp>
        <p:nvSpPr>
          <p:cNvPr id="2" name="Rectangle: Rounded Corners 1">
            <a:extLst>
              <a:ext uri="{FF2B5EF4-FFF2-40B4-BE49-F238E27FC236}">
                <a16:creationId xmlns:a16="http://schemas.microsoft.com/office/drawing/2014/main" id="{04C544E3-B11B-4DB0-A227-1F06529CD9CC}"/>
              </a:ext>
            </a:extLst>
          </p:cNvPr>
          <p:cNvSpPr/>
          <p:nvPr/>
        </p:nvSpPr>
        <p:spPr>
          <a:xfrm>
            <a:off x="2601534" y="2939610"/>
            <a:ext cx="1730061" cy="1096851"/>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cs typeface="Calibri"/>
              </a:rPr>
              <a:t>COGNITIVE</a:t>
            </a:r>
          </a:p>
          <a:p>
            <a:pPr algn="ctr"/>
            <a:endParaRPr lang="en-US" dirty="0">
              <a:cs typeface="Calibri"/>
            </a:endParaRPr>
          </a:p>
          <a:p>
            <a:pPr algn="ctr"/>
            <a:endParaRPr lang="en-US" dirty="0">
              <a:cs typeface="Calibri"/>
            </a:endParaRPr>
          </a:p>
        </p:txBody>
      </p:sp>
      <p:sp>
        <p:nvSpPr>
          <p:cNvPr id="3" name="Rectangle: Rounded Corners 2">
            <a:extLst>
              <a:ext uri="{FF2B5EF4-FFF2-40B4-BE49-F238E27FC236}">
                <a16:creationId xmlns:a16="http://schemas.microsoft.com/office/drawing/2014/main" id="{35D63BFC-ED5B-406A-8216-2615E9778CA6}"/>
              </a:ext>
            </a:extLst>
          </p:cNvPr>
          <p:cNvSpPr/>
          <p:nvPr/>
        </p:nvSpPr>
        <p:spPr>
          <a:xfrm>
            <a:off x="275969" y="2417078"/>
            <a:ext cx="1751525" cy="1053921"/>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00"/>
                </a:solidFill>
                <a:cs typeface="Calibri"/>
              </a:rPr>
              <a:t>COMMUNICATION</a:t>
            </a:r>
          </a:p>
          <a:p>
            <a:pPr algn="ctr"/>
            <a:endParaRPr lang="en-US" sz="1400" dirty="0">
              <a:cs typeface="Calibri"/>
            </a:endParaRPr>
          </a:p>
          <a:p>
            <a:pPr algn="ctr"/>
            <a:endParaRPr lang="en-US" sz="1400" dirty="0">
              <a:cs typeface="Calibri"/>
            </a:endParaRPr>
          </a:p>
        </p:txBody>
      </p:sp>
      <p:pic>
        <p:nvPicPr>
          <p:cNvPr id="38" name="Picture 38">
            <a:extLst>
              <a:ext uri="{FF2B5EF4-FFF2-40B4-BE49-F238E27FC236}">
                <a16:creationId xmlns:a16="http://schemas.microsoft.com/office/drawing/2014/main" id="{81C73C58-1EBB-48E8-B5FB-DC4E6C951523}"/>
              </a:ext>
            </a:extLst>
          </p:cNvPr>
          <p:cNvPicPr>
            <a:picLocks noChangeAspect="1"/>
          </p:cNvPicPr>
          <p:nvPr/>
        </p:nvPicPr>
        <p:blipFill>
          <a:blip r:embed="rId3"/>
          <a:stretch>
            <a:fillRect/>
          </a:stretch>
        </p:blipFill>
        <p:spPr>
          <a:xfrm>
            <a:off x="3169983" y="3375583"/>
            <a:ext cx="577060" cy="602310"/>
          </a:xfrm>
          <a:prstGeom prst="rect">
            <a:avLst/>
          </a:prstGeom>
        </p:spPr>
      </p:pic>
      <p:pic>
        <p:nvPicPr>
          <p:cNvPr id="36" name="Picture 36" descr="A close up of a logo&#10;&#10;Description generated with high confidence">
            <a:extLst>
              <a:ext uri="{FF2B5EF4-FFF2-40B4-BE49-F238E27FC236}">
                <a16:creationId xmlns:a16="http://schemas.microsoft.com/office/drawing/2014/main" id="{1E9FF5B2-ECB2-4402-A91B-463D46F346CC}"/>
              </a:ext>
            </a:extLst>
          </p:cNvPr>
          <p:cNvPicPr>
            <a:picLocks noChangeAspect="1"/>
          </p:cNvPicPr>
          <p:nvPr/>
        </p:nvPicPr>
        <p:blipFill>
          <a:blip r:embed="rId4"/>
          <a:stretch>
            <a:fillRect/>
          </a:stretch>
        </p:blipFill>
        <p:spPr>
          <a:xfrm>
            <a:off x="784890" y="2841371"/>
            <a:ext cx="705790" cy="585587"/>
          </a:xfrm>
          <a:prstGeom prst="rect">
            <a:avLst/>
          </a:prstGeom>
        </p:spPr>
      </p:pic>
      <p:sp>
        <p:nvSpPr>
          <p:cNvPr id="5" name="Rectangle: Rounded Corners 4">
            <a:extLst>
              <a:ext uri="{FF2B5EF4-FFF2-40B4-BE49-F238E27FC236}">
                <a16:creationId xmlns:a16="http://schemas.microsoft.com/office/drawing/2014/main" id="{9CB978AB-873B-4B0E-923C-5FB68528E9B9}"/>
              </a:ext>
            </a:extLst>
          </p:cNvPr>
          <p:cNvSpPr/>
          <p:nvPr/>
        </p:nvSpPr>
        <p:spPr>
          <a:xfrm>
            <a:off x="4829846" y="2420432"/>
            <a:ext cx="1697864" cy="1064653"/>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cs typeface="Calibri"/>
              </a:rPr>
              <a:t>PERSONAL</a:t>
            </a:r>
          </a:p>
          <a:p>
            <a:pPr algn="ctr"/>
            <a:endParaRPr lang="en-US" dirty="0">
              <a:cs typeface="Calibri"/>
            </a:endParaRPr>
          </a:p>
          <a:p>
            <a:pPr algn="ctr"/>
            <a:endParaRPr lang="en-US" dirty="0">
              <a:cs typeface="Calibri"/>
            </a:endParaRPr>
          </a:p>
        </p:txBody>
      </p:sp>
      <p:pic>
        <p:nvPicPr>
          <p:cNvPr id="40" name="Picture 40" descr="A picture containing furniture&#10;&#10;Description generated with high confidence">
            <a:extLst>
              <a:ext uri="{FF2B5EF4-FFF2-40B4-BE49-F238E27FC236}">
                <a16:creationId xmlns:a16="http://schemas.microsoft.com/office/drawing/2014/main" id="{9D1E5CE4-7E97-4D55-8E59-53C69D1EA8D9}"/>
              </a:ext>
            </a:extLst>
          </p:cNvPr>
          <p:cNvPicPr>
            <a:picLocks noChangeAspect="1"/>
          </p:cNvPicPr>
          <p:nvPr/>
        </p:nvPicPr>
        <p:blipFill>
          <a:blip r:embed="rId5"/>
          <a:stretch>
            <a:fillRect/>
          </a:stretch>
        </p:blipFill>
        <p:spPr>
          <a:xfrm>
            <a:off x="5396756" y="2832412"/>
            <a:ext cx="657358" cy="589476"/>
          </a:xfrm>
          <a:prstGeom prst="rect">
            <a:avLst/>
          </a:prstGeom>
        </p:spPr>
      </p:pic>
      <p:sp>
        <p:nvSpPr>
          <p:cNvPr id="6" name="Rectangle: Rounded Corners 5">
            <a:extLst>
              <a:ext uri="{FF2B5EF4-FFF2-40B4-BE49-F238E27FC236}">
                <a16:creationId xmlns:a16="http://schemas.microsoft.com/office/drawing/2014/main" id="{7EF44006-6EE5-49A5-8274-56282C19B890}"/>
              </a:ext>
            </a:extLst>
          </p:cNvPr>
          <p:cNvSpPr/>
          <p:nvPr/>
        </p:nvSpPr>
        <p:spPr>
          <a:xfrm>
            <a:off x="7258722" y="2928207"/>
            <a:ext cx="1708598" cy="1107583"/>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cs typeface="Calibri"/>
              </a:rPr>
              <a:t>SOCIAL</a:t>
            </a:r>
          </a:p>
          <a:p>
            <a:pPr algn="ctr"/>
            <a:endParaRPr lang="en-US" dirty="0">
              <a:cs typeface="Calibri"/>
            </a:endParaRPr>
          </a:p>
          <a:p>
            <a:pPr algn="ctr"/>
            <a:endParaRPr lang="en-US" dirty="0">
              <a:cs typeface="Calibri"/>
            </a:endParaRPr>
          </a:p>
        </p:txBody>
      </p:sp>
      <p:pic>
        <p:nvPicPr>
          <p:cNvPr id="42" name="Picture 42" descr="A picture containing clipart&#10;&#10;Description generated with very high confidence">
            <a:extLst>
              <a:ext uri="{FF2B5EF4-FFF2-40B4-BE49-F238E27FC236}">
                <a16:creationId xmlns:a16="http://schemas.microsoft.com/office/drawing/2014/main" id="{5CF3F84B-2C18-4488-BA1A-96CDF70D8DB3}"/>
              </a:ext>
            </a:extLst>
          </p:cNvPr>
          <p:cNvPicPr>
            <a:picLocks noChangeAspect="1"/>
          </p:cNvPicPr>
          <p:nvPr/>
        </p:nvPicPr>
        <p:blipFill>
          <a:blip r:embed="rId6"/>
          <a:stretch>
            <a:fillRect/>
          </a:stretch>
        </p:blipFill>
        <p:spPr>
          <a:xfrm>
            <a:off x="7785956" y="3369926"/>
            <a:ext cx="694074" cy="537604"/>
          </a:xfrm>
          <a:prstGeom prst="rect">
            <a:avLst/>
          </a:prstGeom>
        </p:spPr>
      </p:pic>
      <p:sp>
        <p:nvSpPr>
          <p:cNvPr id="8" name="Rectangle: Rounded Corners 7">
            <a:extLst>
              <a:ext uri="{FF2B5EF4-FFF2-40B4-BE49-F238E27FC236}">
                <a16:creationId xmlns:a16="http://schemas.microsoft.com/office/drawing/2014/main" id="{4EE894BE-8D20-45DD-B240-536D629213DA}"/>
              </a:ext>
            </a:extLst>
          </p:cNvPr>
          <p:cNvSpPr/>
          <p:nvPr/>
        </p:nvSpPr>
        <p:spPr>
          <a:xfrm>
            <a:off x="9580273" y="2416407"/>
            <a:ext cx="1719329" cy="1010991"/>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rgbClr val="FFFF00"/>
                </a:solidFill>
                <a:cs typeface="Calibri"/>
              </a:rPr>
              <a:t>TECHNOLOGICAL</a:t>
            </a:r>
          </a:p>
          <a:p>
            <a:pPr algn="ctr"/>
            <a:endParaRPr lang="en-US" sz="1500" dirty="0">
              <a:cs typeface="Calibri"/>
            </a:endParaRPr>
          </a:p>
          <a:p>
            <a:pPr algn="ctr"/>
            <a:endParaRPr lang="en-US" sz="1500" dirty="0">
              <a:cs typeface="Calibri"/>
            </a:endParaRPr>
          </a:p>
        </p:txBody>
      </p:sp>
      <p:pic>
        <p:nvPicPr>
          <p:cNvPr id="44" name="Picture 44">
            <a:extLst>
              <a:ext uri="{FF2B5EF4-FFF2-40B4-BE49-F238E27FC236}">
                <a16:creationId xmlns:a16="http://schemas.microsoft.com/office/drawing/2014/main" id="{9C8C5382-D9AA-4F56-B5AA-F9040C1DFC64}"/>
              </a:ext>
            </a:extLst>
          </p:cNvPr>
          <p:cNvPicPr>
            <a:picLocks noChangeAspect="1"/>
          </p:cNvPicPr>
          <p:nvPr/>
        </p:nvPicPr>
        <p:blipFill>
          <a:blip r:embed="rId7"/>
          <a:stretch>
            <a:fillRect/>
          </a:stretch>
        </p:blipFill>
        <p:spPr>
          <a:xfrm>
            <a:off x="10183434" y="2809645"/>
            <a:ext cx="609600" cy="561975"/>
          </a:xfrm>
          <a:prstGeom prst="rect">
            <a:avLst/>
          </a:prstGeom>
        </p:spPr>
      </p:pic>
      <p:sp>
        <p:nvSpPr>
          <p:cNvPr id="10" name="TextBox 9"/>
          <p:cNvSpPr txBox="1"/>
          <p:nvPr/>
        </p:nvSpPr>
        <p:spPr>
          <a:xfrm>
            <a:off x="2601544" y="4108981"/>
            <a:ext cx="1346651" cy="1246495"/>
          </a:xfrm>
          <a:prstGeom prst="rect">
            <a:avLst/>
          </a:prstGeom>
          <a:noFill/>
        </p:spPr>
        <p:txBody>
          <a:bodyPr wrap="none" rtlCol="0">
            <a:spAutoFit/>
          </a:bodyPr>
          <a:lstStyle/>
          <a:p>
            <a:pPr marL="285750" indent="-285750">
              <a:buFont typeface="Arial" panose="020B0604020202020204" pitchFamily="34" charset="0"/>
              <a:buChar char="•"/>
            </a:pPr>
            <a:r>
              <a:rPr lang="en-US" sz="1500" dirty="0" smtClean="0">
                <a:solidFill>
                  <a:schemeClr val="bg1"/>
                </a:solidFill>
              </a:rPr>
              <a:t>Business</a:t>
            </a:r>
          </a:p>
          <a:p>
            <a:pPr marL="285750" indent="-285750">
              <a:buFont typeface="Arial" panose="020B0604020202020204" pitchFamily="34" charset="0"/>
              <a:buChar char="•"/>
            </a:pPr>
            <a:r>
              <a:rPr lang="en-US" sz="1500" dirty="0">
                <a:solidFill>
                  <a:schemeClr val="bg1"/>
                </a:solidFill>
              </a:rPr>
              <a:t>E</a:t>
            </a:r>
            <a:r>
              <a:rPr lang="en-US" sz="1500" dirty="0" smtClean="0">
                <a:solidFill>
                  <a:schemeClr val="bg1"/>
                </a:solidFill>
              </a:rPr>
              <a:t>conomics</a:t>
            </a:r>
          </a:p>
          <a:p>
            <a:pPr marL="285750" indent="-285750">
              <a:buFont typeface="Arial" panose="020B0604020202020204" pitchFamily="34" charset="0"/>
              <a:buChar char="•"/>
            </a:pPr>
            <a:r>
              <a:rPr lang="en-US" sz="1500" dirty="0" smtClean="0">
                <a:solidFill>
                  <a:schemeClr val="bg1"/>
                </a:solidFill>
              </a:rPr>
              <a:t>Accounting</a:t>
            </a:r>
          </a:p>
          <a:p>
            <a:pPr marL="285750" indent="-285750">
              <a:buFont typeface="Arial" panose="020B0604020202020204" pitchFamily="34" charset="0"/>
              <a:buChar char="•"/>
            </a:pPr>
            <a:r>
              <a:rPr lang="en-US" sz="1500" dirty="0" smtClean="0">
                <a:solidFill>
                  <a:schemeClr val="bg1"/>
                </a:solidFill>
              </a:rPr>
              <a:t>Nutrition</a:t>
            </a:r>
          </a:p>
          <a:p>
            <a:pPr marL="285750" indent="-285750">
              <a:buFont typeface="Arial" panose="020B0604020202020204" pitchFamily="34" charset="0"/>
              <a:buChar char="•"/>
            </a:pPr>
            <a:r>
              <a:rPr lang="en-US" sz="1500" dirty="0" smtClean="0">
                <a:solidFill>
                  <a:schemeClr val="bg1"/>
                </a:solidFill>
              </a:rPr>
              <a:t>Fashion</a:t>
            </a:r>
            <a:endParaRPr lang="en-US" sz="1500" dirty="0">
              <a:solidFill>
                <a:schemeClr val="bg1"/>
              </a:solidFill>
            </a:endParaRPr>
          </a:p>
        </p:txBody>
      </p:sp>
      <p:sp>
        <p:nvSpPr>
          <p:cNvPr id="12" name="TextBox 11"/>
          <p:cNvSpPr txBox="1"/>
          <p:nvPr/>
        </p:nvSpPr>
        <p:spPr>
          <a:xfrm>
            <a:off x="275969" y="3626889"/>
            <a:ext cx="1673022" cy="1200329"/>
          </a:xfrm>
          <a:prstGeom prst="rect">
            <a:avLst/>
          </a:prstGeom>
          <a:noFill/>
        </p:spPr>
        <p:txBody>
          <a:bodyPr wrap="none" rtlCol="0">
            <a:spAutoFit/>
          </a:bodyPr>
          <a:lstStyle/>
          <a:p>
            <a:r>
              <a:rPr lang="en-US" dirty="0" smtClean="0">
                <a:solidFill>
                  <a:schemeClr val="bg1"/>
                </a:solidFill>
              </a:rPr>
              <a:t>Speech</a:t>
            </a:r>
          </a:p>
          <a:p>
            <a:r>
              <a:rPr lang="en-US" dirty="0" smtClean="0">
                <a:solidFill>
                  <a:schemeClr val="bg1"/>
                </a:solidFill>
              </a:rPr>
              <a:t>ASL</a:t>
            </a:r>
          </a:p>
          <a:p>
            <a:r>
              <a:rPr lang="en-US" dirty="0" smtClean="0">
                <a:solidFill>
                  <a:schemeClr val="bg1"/>
                </a:solidFill>
              </a:rPr>
              <a:t>Communication</a:t>
            </a:r>
          </a:p>
          <a:p>
            <a:r>
              <a:rPr lang="en-US" dirty="0" smtClean="0">
                <a:solidFill>
                  <a:schemeClr val="bg1"/>
                </a:solidFill>
              </a:rPr>
              <a:t>English</a:t>
            </a:r>
            <a:endParaRPr lang="en-US" dirty="0">
              <a:solidFill>
                <a:schemeClr val="bg1"/>
              </a:solidFill>
            </a:endParaRPr>
          </a:p>
        </p:txBody>
      </p:sp>
    </p:spTree>
    <p:extLst>
      <p:ext uri="{BB962C8B-B14F-4D97-AF65-F5344CB8AC3E}">
        <p14:creationId xmlns:p14="http://schemas.microsoft.com/office/powerpoint/2010/main" val="3910672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vankirk\AppData\Local\Microsoft\Windows\Temporary Internet Files\Content.Outlook\LA7IZ2A1\psychologypo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1752" y="9"/>
            <a:ext cx="6332525"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5400000">
            <a:off x="7180443" y="2967335"/>
            <a:ext cx="619951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Courses &amp; careers</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170854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 y="8"/>
            <a:ext cx="11364817" cy="1325563"/>
          </a:xfrm>
        </p:spPr>
        <p:txBody>
          <a:bodyPr/>
          <a:lstStyle/>
          <a:p>
            <a:pPr algn="ctr"/>
            <a:r>
              <a:rPr lang="en-US" dirty="0" smtClean="0"/>
              <a:t>How do students acquire and learn to articulate the skills they have learned? </a:t>
            </a:r>
            <a:endParaRPr lang="en-US" dirty="0"/>
          </a:p>
        </p:txBody>
      </p:sp>
      <p:sp>
        <p:nvSpPr>
          <p:cNvPr id="3" name="Content Placeholder 2"/>
          <p:cNvSpPr>
            <a:spLocks noGrp="1"/>
          </p:cNvSpPr>
          <p:nvPr>
            <p:ph idx="1"/>
          </p:nvPr>
        </p:nvSpPr>
        <p:spPr>
          <a:xfrm>
            <a:off x="0" y="1825625"/>
            <a:ext cx="11353801" cy="4823750"/>
          </a:xfrm>
        </p:spPr>
        <p:txBody>
          <a:bodyPr>
            <a:normAutofit/>
          </a:bodyPr>
          <a:lstStyle/>
          <a:p>
            <a:r>
              <a:rPr lang="en-US" dirty="0" smtClean="0"/>
              <a:t>Assignments designed to highlight various skill sets</a:t>
            </a:r>
          </a:p>
          <a:p>
            <a:pPr lvl="1"/>
            <a:r>
              <a:rPr lang="en-US" dirty="0" err="1" smtClean="0"/>
              <a:t>Portfolium</a:t>
            </a:r>
            <a:endParaRPr lang="en-US" dirty="0" smtClean="0"/>
          </a:p>
          <a:p>
            <a:pPr lvl="1"/>
            <a:r>
              <a:rPr lang="en-US" dirty="0" err="1" smtClean="0"/>
              <a:t>Infographics</a:t>
            </a:r>
            <a:endParaRPr lang="en-US" dirty="0" smtClean="0"/>
          </a:p>
          <a:p>
            <a:pPr lvl="1"/>
            <a:r>
              <a:rPr lang="en-US" dirty="0" smtClean="0"/>
              <a:t>Resume &amp; Cover letters</a:t>
            </a:r>
          </a:p>
          <a:p>
            <a:pPr lvl="1"/>
            <a:r>
              <a:rPr lang="en-US" dirty="0" smtClean="0"/>
              <a:t>Brochures</a:t>
            </a:r>
          </a:p>
          <a:p>
            <a:pPr lvl="1"/>
            <a:r>
              <a:rPr lang="en-US" dirty="0" smtClean="0"/>
              <a:t>Research…Papers</a:t>
            </a:r>
          </a:p>
          <a:p>
            <a:pPr lvl="1"/>
            <a:endParaRPr lang="en-US" dirty="0" smtClean="0"/>
          </a:p>
          <a:p>
            <a:r>
              <a:rPr lang="en-US" dirty="0" smtClean="0"/>
              <a:t>Extracurricular activities</a:t>
            </a:r>
          </a:p>
          <a:p>
            <a:pPr lvl="1"/>
            <a:r>
              <a:rPr lang="en-US" dirty="0" smtClean="0"/>
              <a:t>Clubs </a:t>
            </a:r>
          </a:p>
          <a:p>
            <a:pPr lvl="1"/>
            <a:endParaRPr lang="en-US" dirty="0" smtClean="0"/>
          </a:p>
          <a:p>
            <a:r>
              <a:rPr lang="en-US" dirty="0" smtClean="0"/>
              <a:t>Classroom interactions</a:t>
            </a:r>
            <a:endParaRPr lang="en-US" dirty="0"/>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1394" y="2358962"/>
            <a:ext cx="7595835" cy="4272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84055" y="2894128"/>
            <a:ext cx="772358" cy="107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872" y="2423054"/>
            <a:ext cx="785813"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9620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 y="1"/>
            <a:ext cx="12191998" cy="922867"/>
          </a:xfrm>
        </p:spPr>
        <p:txBody>
          <a:bodyPr/>
          <a:lstStyle/>
          <a:p>
            <a:pPr algn="ctr"/>
            <a:r>
              <a:rPr lang="en-US" dirty="0" smtClean="0"/>
              <a:t>Section of infographic example demonstrating skills</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26" t="15792" r="30024" b="4599"/>
          <a:stretch/>
        </p:blipFill>
        <p:spPr bwMode="auto">
          <a:xfrm>
            <a:off x="3710878" y="1279325"/>
            <a:ext cx="4696287" cy="514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9910" y="1288196"/>
            <a:ext cx="3169329" cy="3970318"/>
          </a:xfrm>
          <a:prstGeom prst="rect">
            <a:avLst/>
          </a:prstGeom>
          <a:noFill/>
        </p:spPr>
        <p:txBody>
          <a:bodyPr wrap="square" rtlCol="0">
            <a:spAutoFit/>
          </a:bodyPr>
          <a:lstStyle/>
          <a:p>
            <a:r>
              <a:rPr lang="en-US" u="sng" dirty="0" smtClean="0">
                <a:solidFill>
                  <a:prstClr val="black"/>
                </a:solidFill>
              </a:rPr>
              <a:t>Skills</a:t>
            </a:r>
          </a:p>
          <a:p>
            <a:r>
              <a:rPr lang="en-US" dirty="0" smtClean="0">
                <a:solidFill>
                  <a:prstClr val="black"/>
                </a:solidFill>
              </a:rPr>
              <a:t>Personal: integrity</a:t>
            </a:r>
          </a:p>
          <a:p>
            <a:endParaRPr lang="en-US" dirty="0" smtClean="0">
              <a:solidFill>
                <a:prstClr val="black"/>
              </a:solidFill>
            </a:endParaRPr>
          </a:p>
          <a:p>
            <a:r>
              <a:rPr lang="en-US" dirty="0" smtClean="0">
                <a:solidFill>
                  <a:prstClr val="black"/>
                </a:solidFill>
              </a:rPr>
              <a:t>Social: collaboration</a:t>
            </a:r>
          </a:p>
          <a:p>
            <a:endParaRPr lang="en-US" dirty="0" smtClean="0">
              <a:solidFill>
                <a:prstClr val="black"/>
              </a:solidFill>
            </a:endParaRPr>
          </a:p>
          <a:p>
            <a:r>
              <a:rPr lang="en-US" dirty="0" smtClean="0">
                <a:solidFill>
                  <a:prstClr val="black"/>
                </a:solidFill>
              </a:rPr>
              <a:t>Cognitive: critical thinking, creativity, information management</a:t>
            </a:r>
          </a:p>
          <a:p>
            <a:endParaRPr lang="en-US" dirty="0" smtClean="0">
              <a:solidFill>
                <a:prstClr val="black"/>
              </a:solidFill>
            </a:endParaRPr>
          </a:p>
          <a:p>
            <a:r>
              <a:rPr lang="en-US" dirty="0" smtClean="0">
                <a:solidFill>
                  <a:prstClr val="black"/>
                </a:solidFill>
              </a:rPr>
              <a:t>Communication: written</a:t>
            </a:r>
          </a:p>
          <a:p>
            <a:endParaRPr lang="en-US" dirty="0" smtClean="0">
              <a:solidFill>
                <a:prstClr val="black"/>
              </a:solidFill>
            </a:endParaRPr>
          </a:p>
          <a:p>
            <a:r>
              <a:rPr lang="en-US" dirty="0" smtClean="0">
                <a:solidFill>
                  <a:prstClr val="black"/>
                </a:solidFill>
              </a:rPr>
              <a:t>Technological:  familiarity with software</a:t>
            </a:r>
          </a:p>
          <a:p>
            <a:endParaRPr lang="en-US" dirty="0">
              <a:solidFill>
                <a:prstClr val="black"/>
              </a:solidFill>
            </a:endParaRPr>
          </a:p>
        </p:txBody>
      </p:sp>
    </p:spTree>
    <p:extLst>
      <p:ext uri="{BB962C8B-B14F-4D97-AF65-F5344CB8AC3E}">
        <p14:creationId xmlns:p14="http://schemas.microsoft.com/office/powerpoint/2010/main" val="119327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503" y="-137160"/>
            <a:ext cx="10871497" cy="1325563"/>
          </a:xfrm>
        </p:spPr>
        <p:txBody>
          <a:bodyPr>
            <a:normAutofit/>
          </a:bodyPr>
          <a:lstStyle/>
          <a:p>
            <a:r>
              <a:rPr lang="en-US" sz="3600" dirty="0" smtClean="0"/>
              <a:t>Brochure assignment: Sex Trafficking (English &amp; Spanish)</a:t>
            </a:r>
            <a:endParaRPr lang="en-US"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982" y="1862744"/>
            <a:ext cx="5872778" cy="453805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8954" y="1862744"/>
            <a:ext cx="5872778" cy="4538056"/>
          </a:xfrm>
          <a:prstGeom prst="rect">
            <a:avLst/>
          </a:prstGeom>
        </p:spPr>
      </p:pic>
      <p:sp>
        <p:nvSpPr>
          <p:cNvPr id="6" name="Rectangle 5"/>
          <p:cNvSpPr/>
          <p:nvPr/>
        </p:nvSpPr>
        <p:spPr>
          <a:xfrm>
            <a:off x="3501321" y="955655"/>
            <a:ext cx="5415265" cy="70788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skills are used?</a:t>
            </a:r>
            <a:endParaRPr lang="en-U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09937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3" y="-175260"/>
            <a:ext cx="10515600" cy="1325563"/>
          </a:xfrm>
        </p:spPr>
        <p:txBody>
          <a:bodyPr/>
          <a:lstStyle/>
          <a:p>
            <a:pPr algn="ctr"/>
            <a:r>
              <a:rPr lang="en-US" dirty="0" smtClean="0"/>
              <a:t>Time to innovate!</a:t>
            </a:r>
            <a:endParaRPr lang="en-US" dirty="0"/>
          </a:p>
        </p:txBody>
      </p:sp>
      <p:sp>
        <p:nvSpPr>
          <p:cNvPr id="3" name="Content Placeholder 2"/>
          <p:cNvSpPr>
            <a:spLocks noGrp="1"/>
          </p:cNvSpPr>
          <p:nvPr>
            <p:ph idx="1"/>
          </p:nvPr>
        </p:nvSpPr>
        <p:spPr>
          <a:xfrm>
            <a:off x="601982" y="1200785"/>
            <a:ext cx="11483337" cy="4351338"/>
          </a:xfrm>
        </p:spPr>
        <p:txBody>
          <a:bodyPr>
            <a:normAutofit fontScale="92500" lnSpcReduction="10000"/>
          </a:bodyPr>
          <a:lstStyle/>
          <a:p>
            <a:r>
              <a:rPr lang="en-US" dirty="0" smtClean="0"/>
              <a:t>How can knowledge and skills from fashion, business, psychology, sustainability, marketing &amp; materials science be integrated into a product (or service) that can:</a:t>
            </a:r>
          </a:p>
          <a:p>
            <a:endParaRPr lang="en-US" dirty="0" smtClean="0"/>
          </a:p>
          <a:p>
            <a:pPr lvl="1"/>
            <a:r>
              <a:rPr lang="en-US" dirty="0" smtClean="0"/>
              <a:t>Influence a person’s psychological state</a:t>
            </a:r>
          </a:p>
          <a:p>
            <a:pPr lvl="1"/>
            <a:endParaRPr lang="en-US" dirty="0" smtClean="0"/>
          </a:p>
          <a:p>
            <a:pPr lvl="1"/>
            <a:r>
              <a:rPr lang="en-US" dirty="0" smtClean="0"/>
              <a:t>Respect limited earth resources</a:t>
            </a:r>
          </a:p>
          <a:p>
            <a:pPr lvl="1"/>
            <a:endParaRPr lang="en-US" dirty="0" smtClean="0"/>
          </a:p>
          <a:p>
            <a:pPr lvl="1"/>
            <a:r>
              <a:rPr lang="en-US" dirty="0" smtClean="0"/>
              <a:t>Be desired by diverse consumers (culture, SES, gender, age, etc.)</a:t>
            </a:r>
          </a:p>
          <a:p>
            <a:pPr lvl="1"/>
            <a:endParaRPr lang="en-US" dirty="0" smtClean="0"/>
          </a:p>
          <a:p>
            <a:pPr lvl="1"/>
            <a:r>
              <a:rPr lang="en-US" dirty="0" smtClean="0"/>
              <a:t>Evolve with changing trends, resources and needs</a:t>
            </a:r>
          </a:p>
          <a:p>
            <a:pPr lvl="1"/>
            <a:endParaRPr lang="en-US" dirty="0" smtClean="0"/>
          </a:p>
          <a:p>
            <a:pPr lvl="1"/>
            <a:r>
              <a:rPr lang="en-US" dirty="0" smtClean="0"/>
              <a:t>Provide people with realistic and healthy perspectives</a:t>
            </a:r>
            <a:endParaRPr lang="en-US" dirty="0"/>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8239" y="3117916"/>
            <a:ext cx="1886902" cy="1134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8216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1" y="-182880"/>
            <a:ext cx="9578340" cy="1325563"/>
          </a:xfrm>
        </p:spPr>
        <p:txBody>
          <a:bodyPr>
            <a:normAutofit/>
          </a:bodyPr>
          <a:lstStyle/>
          <a:p>
            <a:r>
              <a:rPr lang="en-US" dirty="0" smtClean="0"/>
              <a:t>Cartoon assignment (neurotransmitters)</a:t>
            </a:r>
            <a:endParaRPr lang="en-US" dirty="0"/>
          </a:p>
        </p:txBody>
      </p:sp>
      <p:sp>
        <p:nvSpPr>
          <p:cNvPr id="6" name="Rectangle 5"/>
          <p:cNvSpPr/>
          <p:nvPr/>
        </p:nvSpPr>
        <p:spPr>
          <a:xfrm>
            <a:off x="2320017" y="650855"/>
            <a:ext cx="7551963"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What skills are used ?</a:t>
            </a:r>
            <a:endParaRPr lang="en-US" sz="4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2761" y="1549979"/>
            <a:ext cx="6309360" cy="4875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1614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5FE8C2-9355-4120-A851-B6F2C3051EF6}"/>
              </a:ext>
            </a:extLst>
          </p:cNvPr>
          <p:cNvPicPr>
            <a:picLocks noGrp="1" noChangeAspect="1"/>
          </p:cNvPicPr>
          <p:nvPr>
            <p:ph idx="1"/>
          </p:nvPr>
        </p:nvPicPr>
        <p:blipFill>
          <a:blip r:embed="rId2"/>
          <a:stretch>
            <a:fillRect/>
          </a:stretch>
        </p:blipFill>
        <p:spPr>
          <a:xfrm>
            <a:off x="4286250" y="177800"/>
            <a:ext cx="4800599" cy="6481418"/>
          </a:xfrm>
          <a:prstGeom prst="rect">
            <a:avLst/>
          </a:prstGeom>
          <a:ln>
            <a:solidFill>
              <a:schemeClr val="tx1"/>
            </a:solidFill>
          </a:ln>
        </p:spPr>
      </p:pic>
      <p:sp>
        <p:nvSpPr>
          <p:cNvPr id="5" name="TextBox 4">
            <a:extLst>
              <a:ext uri="{FF2B5EF4-FFF2-40B4-BE49-F238E27FC236}">
                <a16:creationId xmlns:a16="http://schemas.microsoft.com/office/drawing/2014/main" id="{15F79820-C3C3-457C-8C2D-131E3E43B102}"/>
              </a:ext>
            </a:extLst>
          </p:cNvPr>
          <p:cNvSpPr txBox="1"/>
          <p:nvPr/>
        </p:nvSpPr>
        <p:spPr>
          <a:xfrm>
            <a:off x="0" y="177800"/>
            <a:ext cx="3953933" cy="1938992"/>
          </a:xfrm>
          <a:prstGeom prst="rect">
            <a:avLst/>
          </a:prstGeom>
          <a:noFill/>
        </p:spPr>
        <p:txBody>
          <a:bodyPr wrap="square" rtlCol="0">
            <a:spAutoFit/>
          </a:bodyPr>
          <a:lstStyle/>
          <a:p>
            <a:r>
              <a:rPr lang="en-US" sz="4000" dirty="0"/>
              <a:t>A skills focused </a:t>
            </a:r>
            <a:r>
              <a:rPr lang="en-US" sz="4000" dirty="0" smtClean="0"/>
              <a:t>resume  assignment</a:t>
            </a:r>
            <a:endParaRPr lang="en-US" sz="4000" dirty="0"/>
          </a:p>
        </p:txBody>
      </p:sp>
      <p:sp>
        <p:nvSpPr>
          <p:cNvPr id="2" name="Rectangle 1"/>
          <p:cNvSpPr/>
          <p:nvPr/>
        </p:nvSpPr>
        <p:spPr>
          <a:xfrm>
            <a:off x="4859868" y="500973"/>
            <a:ext cx="3149600" cy="18483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049781" y="1927860"/>
            <a:ext cx="45719"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341970" y="2369820"/>
            <a:ext cx="1014890" cy="137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05300" y="3116580"/>
            <a:ext cx="937260" cy="104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396740" y="3733800"/>
            <a:ext cx="1516379"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10074" y="4259580"/>
            <a:ext cx="724852" cy="137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0074" y="5006340"/>
            <a:ext cx="1609726" cy="129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394834" y="5852160"/>
            <a:ext cx="596266" cy="1066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Brace 11"/>
          <p:cNvSpPr/>
          <p:nvPr/>
        </p:nvSpPr>
        <p:spPr>
          <a:xfrm>
            <a:off x="3878580" y="2369820"/>
            <a:ext cx="190500" cy="408432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009900" y="4227314"/>
            <a:ext cx="731520" cy="369332"/>
          </a:xfrm>
          <a:prstGeom prst="rect">
            <a:avLst/>
          </a:prstGeom>
          <a:noFill/>
        </p:spPr>
        <p:txBody>
          <a:bodyPr wrap="square" rtlCol="0">
            <a:spAutoFit/>
          </a:bodyPr>
          <a:lstStyle/>
          <a:p>
            <a:r>
              <a:rPr lang="en-US" dirty="0" smtClean="0">
                <a:solidFill>
                  <a:srgbClr val="FF0000"/>
                </a:solidFill>
              </a:rPr>
              <a:t>skills</a:t>
            </a:r>
            <a:endParaRPr lang="en-US" dirty="0">
              <a:solidFill>
                <a:srgbClr val="FF0000"/>
              </a:solidFill>
            </a:endParaRPr>
          </a:p>
        </p:txBody>
      </p:sp>
    </p:spTree>
    <p:extLst>
      <p:ext uri="{BB962C8B-B14F-4D97-AF65-F5344CB8AC3E}">
        <p14:creationId xmlns:p14="http://schemas.microsoft.com/office/powerpoint/2010/main" val="2564368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2" y="106689"/>
            <a:ext cx="10515600" cy="822959"/>
          </a:xfrm>
        </p:spPr>
        <p:txBody>
          <a:bodyPr>
            <a:normAutofit fontScale="90000"/>
          </a:bodyPr>
          <a:lstStyle/>
          <a:p>
            <a:pPr algn="ctr"/>
            <a:r>
              <a:rPr lang="en-US" dirty="0"/>
              <a:t>C</a:t>
            </a:r>
            <a:r>
              <a:rPr lang="en-US" dirty="0" smtClean="0"/>
              <a:t>onnect course skills to skills that employers value</a:t>
            </a:r>
            <a:endParaRPr lang="en-US"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1385" t="29730" r="9392" b="6486"/>
          <a:stretch/>
        </p:blipFill>
        <p:spPr bwMode="auto">
          <a:xfrm>
            <a:off x="3055618" y="834040"/>
            <a:ext cx="6306067" cy="5768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7640" y="4546610"/>
            <a:ext cx="2358658" cy="523220"/>
          </a:xfrm>
          <a:prstGeom prst="rect">
            <a:avLst/>
          </a:prstGeom>
          <a:noFill/>
        </p:spPr>
        <p:txBody>
          <a:bodyPr wrap="square" rtlCol="0">
            <a:spAutoFit/>
          </a:bodyPr>
          <a:lstStyle/>
          <a:p>
            <a:r>
              <a:rPr lang="en-US" sz="2800" dirty="0" smtClean="0"/>
              <a:t>Identify skills</a:t>
            </a:r>
            <a:endParaRPr lang="en-US" sz="2800" dirty="0"/>
          </a:p>
        </p:txBody>
      </p:sp>
      <p:sp>
        <p:nvSpPr>
          <p:cNvPr id="5" name="Left Brace 4"/>
          <p:cNvSpPr/>
          <p:nvPr/>
        </p:nvSpPr>
        <p:spPr>
          <a:xfrm>
            <a:off x="2606040" y="2758440"/>
            <a:ext cx="449578" cy="40995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30135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4773" y="137815"/>
            <a:ext cx="1736875" cy="178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30279" y="1789752"/>
            <a:ext cx="9920665" cy="584775"/>
          </a:xfrm>
          <a:prstGeom prst="rect">
            <a:avLst/>
          </a:prstGeom>
          <a:noFill/>
        </p:spPr>
        <p:txBody>
          <a:bodyPr wrap="none" rtlCol="0">
            <a:spAutoFit/>
          </a:bodyPr>
          <a:lstStyle/>
          <a:p>
            <a:r>
              <a:rPr lang="en-US" sz="3200" dirty="0" smtClean="0"/>
              <a:t>You’re probably already teaching  some very valuable skills</a:t>
            </a:r>
            <a:endParaRPr lang="en-US" sz="3200" dirty="0"/>
          </a:p>
        </p:txBody>
      </p:sp>
      <p:sp>
        <p:nvSpPr>
          <p:cNvPr id="2" name="Rectangle 1"/>
          <p:cNvSpPr/>
          <p:nvPr/>
        </p:nvSpPr>
        <p:spPr>
          <a:xfrm>
            <a:off x="63938" y="2745909"/>
            <a:ext cx="11975662" cy="4093428"/>
          </a:xfrm>
          <a:prstGeom prst="rect">
            <a:avLst/>
          </a:prstGeom>
        </p:spPr>
        <p:txBody>
          <a:bodyPr wrap="square">
            <a:spAutoFit/>
          </a:bodyPr>
          <a:lstStyle/>
          <a:p>
            <a:r>
              <a:rPr lang="en-US" sz="3600" dirty="0"/>
              <a:t>Tips:</a:t>
            </a:r>
          </a:p>
          <a:p>
            <a:pPr lvl="1"/>
            <a:r>
              <a:rPr lang="en-US" sz="3200" dirty="0"/>
              <a:t>Know the skills developed from your discipline</a:t>
            </a:r>
          </a:p>
          <a:p>
            <a:pPr lvl="1"/>
            <a:endParaRPr lang="en-US" sz="3200" dirty="0"/>
          </a:p>
          <a:p>
            <a:pPr lvl="1"/>
            <a:r>
              <a:rPr lang="en-US" sz="3200" dirty="0"/>
              <a:t>Gain familiarity with the skills that employers value from your discipline.</a:t>
            </a:r>
          </a:p>
          <a:p>
            <a:pPr lvl="1"/>
            <a:endParaRPr lang="en-US" sz="3200" dirty="0"/>
          </a:p>
          <a:p>
            <a:pPr lvl="1"/>
            <a:r>
              <a:rPr lang="en-US" sz="3200" dirty="0"/>
              <a:t>Help increase awareness of connecting skills from your courses to workforce skills</a:t>
            </a:r>
          </a:p>
        </p:txBody>
      </p:sp>
    </p:spTree>
    <p:extLst>
      <p:ext uri="{BB962C8B-B14F-4D97-AF65-F5344CB8AC3E}">
        <p14:creationId xmlns:p14="http://schemas.microsoft.com/office/powerpoint/2010/main" val="88546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22A27-570F-48A6-A878-05EB731230CF}"/>
              </a:ext>
            </a:extLst>
          </p:cNvPr>
          <p:cNvSpPr>
            <a:spLocks noGrp="1"/>
          </p:cNvSpPr>
          <p:nvPr>
            <p:ph type="title"/>
          </p:nvPr>
        </p:nvSpPr>
        <p:spPr>
          <a:xfrm>
            <a:off x="85982" y="365133"/>
            <a:ext cx="11990753" cy="1325563"/>
          </a:xfrm>
        </p:spPr>
        <p:txBody>
          <a:bodyPr>
            <a:noAutofit/>
          </a:bodyPr>
          <a:lstStyle/>
          <a:p>
            <a:r>
              <a:rPr lang="en-US" sz="4800" dirty="0">
                <a:cs typeface="Calibri Light"/>
              </a:rPr>
              <a:t>Now that you know these skills are valuable...</a:t>
            </a:r>
          </a:p>
        </p:txBody>
      </p:sp>
      <p:pic>
        <p:nvPicPr>
          <p:cNvPr id="4" name="Picture 4">
            <a:extLst>
              <a:ext uri="{FF2B5EF4-FFF2-40B4-BE49-F238E27FC236}">
                <a16:creationId xmlns:a16="http://schemas.microsoft.com/office/drawing/2014/main" id="{A3DE468E-7ECE-4B9E-AFC7-F36809963F43}"/>
              </a:ext>
            </a:extLst>
          </p:cNvPr>
          <p:cNvPicPr>
            <a:picLocks noChangeAspect="1"/>
          </p:cNvPicPr>
          <p:nvPr/>
        </p:nvPicPr>
        <p:blipFill>
          <a:blip r:embed="rId2"/>
          <a:stretch>
            <a:fillRect/>
          </a:stretch>
        </p:blipFill>
        <p:spPr>
          <a:xfrm>
            <a:off x="4254512" y="2362934"/>
            <a:ext cx="3106615" cy="3568211"/>
          </a:xfrm>
          <a:prstGeom prst="rect">
            <a:avLst/>
          </a:prstGeom>
        </p:spPr>
      </p:pic>
    </p:spTree>
    <p:extLst>
      <p:ext uri="{BB962C8B-B14F-4D97-AF65-F5344CB8AC3E}">
        <p14:creationId xmlns:p14="http://schemas.microsoft.com/office/powerpoint/2010/main" val="44044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33"/>
            <a:ext cx="12065001" cy="1325563"/>
          </a:xfrm>
        </p:spPr>
        <p:txBody>
          <a:bodyPr/>
          <a:lstStyle/>
          <a:p>
            <a:pPr algn="ctr"/>
            <a:r>
              <a:rPr lang="en-US" dirty="0" smtClean="0"/>
              <a:t>Let’s highlight skills they </a:t>
            </a:r>
            <a:r>
              <a:rPr lang="en-US" smtClean="0"/>
              <a:t>will </a:t>
            </a:r>
            <a:br>
              <a:rPr lang="en-US" smtClean="0"/>
            </a:br>
            <a:r>
              <a:rPr lang="en-US" smtClean="0"/>
              <a:t>acquire</a:t>
            </a:r>
            <a:r>
              <a:rPr lang="en-US" dirty="0" smtClean="0"/>
              <a:t>, broaden and strengthen</a:t>
            </a:r>
            <a:endParaRPr lang="en-US" dirty="0"/>
          </a:p>
        </p:txBody>
      </p:sp>
      <p:sp>
        <p:nvSpPr>
          <p:cNvPr id="4" name="Rectangle 3"/>
          <p:cNvSpPr/>
          <p:nvPr/>
        </p:nvSpPr>
        <p:spPr>
          <a:xfrm>
            <a:off x="3776154" y="2607502"/>
            <a:ext cx="4441601"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Stay tuned </a:t>
            </a: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sym typeface="Wingdings" panose="05000000000000000000" pitchFamily="2" charset="2"/>
              </a:rPr>
              <a:t></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52854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F4E260-B79D-41D8-90EB-C84807CD7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7"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ED7E4F8-888D-409B-BEE2-3C89A2292DD7}"/>
              </a:ext>
            </a:extLst>
          </p:cNvPr>
          <p:cNvSpPr>
            <a:spLocks noGrp="1"/>
          </p:cNvSpPr>
          <p:nvPr>
            <p:ph type="title"/>
          </p:nvPr>
        </p:nvSpPr>
        <p:spPr>
          <a:xfrm>
            <a:off x="1118227" y="1269256"/>
            <a:ext cx="5956353" cy="3038947"/>
          </a:xfrm>
        </p:spPr>
        <p:txBody>
          <a:bodyPr vert="horz" lIns="91440" tIns="45720" rIns="91440" bIns="45720" rtlCol="0" anchor="b">
            <a:normAutofit/>
          </a:bodyPr>
          <a:lstStyle/>
          <a:p>
            <a:pPr algn="r"/>
            <a:r>
              <a:rPr lang="en-US" sz="5000" kern="1200" dirty="0" smtClean="0">
                <a:solidFill>
                  <a:srgbClr val="FFFFFF"/>
                </a:solidFill>
                <a:latin typeface="+mj-lt"/>
                <a:ea typeface="+mj-ea"/>
                <a:cs typeface="+mj-cs"/>
              </a:rPr>
              <a:t>3. </a:t>
            </a:r>
            <a:r>
              <a:rPr lang="en-US" sz="5000" dirty="0" smtClean="0">
                <a:solidFill>
                  <a:srgbClr val="FFFFFF"/>
                </a:solidFill>
              </a:rPr>
              <a:t>INCLUDING SKILLS INTO YOUR SYLLABUS</a:t>
            </a:r>
            <a:r>
              <a:rPr lang="en-US" sz="5000" kern="1200" dirty="0">
                <a:solidFill>
                  <a:srgbClr val="FFFFFF"/>
                </a:solidFill>
                <a:latin typeface="+mj-lt"/>
                <a:ea typeface="+mj-ea"/>
                <a:cs typeface="+mj-cs"/>
              </a:rPr>
              <a:t/>
            </a:r>
            <a:br>
              <a:rPr lang="en-US" sz="5000" kern="1200" dirty="0">
                <a:solidFill>
                  <a:srgbClr val="FFFFFF"/>
                </a:solidFill>
                <a:latin typeface="+mj-lt"/>
                <a:ea typeface="+mj-ea"/>
                <a:cs typeface="+mj-cs"/>
              </a:rPr>
            </a:br>
            <a:endParaRPr lang="en-US" sz="5000" kern="1200" dirty="0">
              <a:solidFill>
                <a:srgbClr val="FFFFFF"/>
              </a:solidFill>
              <a:latin typeface="+mj-lt"/>
              <a:ea typeface="+mj-ea"/>
              <a:cs typeface="+mj-cs"/>
            </a:endParaRPr>
          </a:p>
        </p:txBody>
      </p:sp>
      <p:cxnSp>
        <p:nvCxnSpPr>
          <p:cNvPr id="10" name="Straight Connector 9">
            <a:extLst>
              <a:ext uri="{FF2B5EF4-FFF2-40B4-BE49-F238E27FC236}">
                <a16:creationId xmlns:a16="http://schemas.microsoft.com/office/drawing/2014/main"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41208F6-8B1C-4098-9388-150BC8E44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218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Including skills in your syllabus</a:t>
            </a:r>
            <a:endParaRPr lang="en-US" dirty="0"/>
          </a:p>
        </p:txBody>
      </p:sp>
      <p:sp>
        <p:nvSpPr>
          <p:cNvPr id="4" name="Content Placeholder 3"/>
          <p:cNvSpPr>
            <a:spLocks noGrp="1"/>
          </p:cNvSpPr>
          <p:nvPr>
            <p:ph idx="1"/>
          </p:nvPr>
        </p:nvSpPr>
        <p:spPr>
          <a:xfrm>
            <a:off x="304803" y="1844038"/>
            <a:ext cx="10515600" cy="4351338"/>
          </a:xfrm>
        </p:spPr>
        <p:txBody>
          <a:bodyPr>
            <a:normAutofit fontScale="92500" lnSpcReduction="10000"/>
          </a:bodyPr>
          <a:lstStyle/>
          <a:p>
            <a:r>
              <a:rPr lang="en-US" sz="3600" dirty="0" smtClean="0"/>
              <a:t>Insert in learning goals/outcomes section</a:t>
            </a:r>
          </a:p>
          <a:p>
            <a:endParaRPr lang="en-US" sz="3600" dirty="0"/>
          </a:p>
          <a:p>
            <a:r>
              <a:rPr lang="en-US" sz="3600" dirty="0" smtClean="0"/>
              <a:t>Goals: identify, acquire, strengthen </a:t>
            </a:r>
          </a:p>
          <a:p>
            <a:pPr marL="0" indent="0">
              <a:buNone/>
            </a:pPr>
            <a:r>
              <a:rPr lang="en-US" sz="3600" dirty="0"/>
              <a:t>	</a:t>
            </a:r>
            <a:r>
              <a:rPr lang="en-US" sz="3600" dirty="0" smtClean="0"/>
              <a:t>&amp; articulate skill sets</a:t>
            </a:r>
          </a:p>
          <a:p>
            <a:endParaRPr lang="en-US" sz="3600" dirty="0"/>
          </a:p>
          <a:p>
            <a:r>
              <a:rPr lang="en-US" sz="3600" dirty="0" smtClean="0"/>
              <a:t>Tie skills to:</a:t>
            </a:r>
          </a:p>
          <a:p>
            <a:pPr lvl="1"/>
            <a:r>
              <a:rPr lang="en-US" sz="3600" dirty="0" smtClean="0"/>
              <a:t> assignments in syllabus</a:t>
            </a:r>
          </a:p>
          <a:p>
            <a:pPr lvl="1"/>
            <a:r>
              <a:rPr lang="en-US" sz="3600" dirty="0" smtClean="0"/>
              <a:t>Skills employers value</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817" y="1409699"/>
            <a:ext cx="4356863" cy="544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0617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135" t="2843" r="29798" b="5425"/>
          <a:stretch/>
        </p:blipFill>
        <p:spPr>
          <a:xfrm>
            <a:off x="101600" y="1642533"/>
            <a:ext cx="4030133" cy="519006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050" t="3144" r="30050" b="5125"/>
          <a:stretch/>
        </p:blipFill>
        <p:spPr>
          <a:xfrm>
            <a:off x="4140203" y="1676401"/>
            <a:ext cx="4013200" cy="519006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9798" t="2693" r="30051" b="4826"/>
          <a:stretch/>
        </p:blipFill>
        <p:spPr>
          <a:xfrm>
            <a:off x="8153399" y="1659466"/>
            <a:ext cx="4038601" cy="5232400"/>
          </a:xfrm>
          <a:prstGeom prst="rect">
            <a:avLst/>
          </a:prstGeom>
        </p:spPr>
      </p:pic>
      <p:sp>
        <p:nvSpPr>
          <p:cNvPr id="7" name="TextBox 6"/>
          <p:cNvSpPr txBox="1"/>
          <p:nvPr/>
        </p:nvSpPr>
        <p:spPr>
          <a:xfrm>
            <a:off x="3031080" y="67733"/>
            <a:ext cx="8139840" cy="892552"/>
          </a:xfrm>
          <a:prstGeom prst="rect">
            <a:avLst/>
          </a:prstGeom>
          <a:noFill/>
        </p:spPr>
        <p:txBody>
          <a:bodyPr wrap="square" rtlCol="0">
            <a:spAutoFit/>
          </a:bodyPr>
          <a:lstStyle/>
          <a:p>
            <a:r>
              <a:rPr lang="en-US" sz="3200" dirty="0" smtClean="0"/>
              <a:t>Example: syllabus highlighting skill sets</a:t>
            </a:r>
          </a:p>
          <a:p>
            <a:r>
              <a:rPr lang="en-US" sz="2000" dirty="0" smtClean="0">
                <a:hlinkClick r:id="rId5"/>
              </a:rPr>
              <a:t>http://teachpsych.org/resources/Documents/otrp/syllabi/VW19stats.pdf</a:t>
            </a:r>
            <a:endParaRPr lang="en-US" sz="2000" dirty="0"/>
          </a:p>
        </p:txBody>
      </p:sp>
      <p:sp>
        <p:nvSpPr>
          <p:cNvPr id="9" name="Rounded Rectangle 8"/>
          <p:cNvSpPr/>
          <p:nvPr/>
        </p:nvSpPr>
        <p:spPr>
          <a:xfrm>
            <a:off x="8373532" y="1879600"/>
            <a:ext cx="3733801" cy="4656668"/>
          </a:xfrm>
          <a:prstGeom prst="roundRect">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233333" y="3903136"/>
            <a:ext cx="3835401" cy="2633133"/>
          </a:xfrm>
          <a:prstGeom prst="roundRect">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8737612" y="509158"/>
            <a:ext cx="1337733" cy="1345625"/>
          </a:xfrm>
          <a:prstGeom prst="straightConnector1">
            <a:avLst/>
          </a:prstGeom>
          <a:ln>
            <a:solidFill>
              <a:srgbClr val="D60093"/>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933281" y="509150"/>
            <a:ext cx="745065" cy="3334717"/>
          </a:xfrm>
          <a:prstGeom prst="straightConnector1">
            <a:avLst/>
          </a:prstGeom>
          <a:ln>
            <a:solidFill>
              <a:srgbClr val="D6009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4010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829" y="1"/>
            <a:ext cx="10515600" cy="922020"/>
          </a:xfrm>
        </p:spPr>
        <p:txBody>
          <a:bodyPr/>
          <a:lstStyle/>
          <a:p>
            <a:pPr algn="ctr"/>
            <a:r>
              <a:rPr lang="en-US" dirty="0"/>
              <a:t>Syllabus activity</a:t>
            </a:r>
          </a:p>
        </p:txBody>
      </p:sp>
      <p:sp>
        <p:nvSpPr>
          <p:cNvPr id="4" name="Text Placeholder 3"/>
          <p:cNvSpPr>
            <a:spLocks noGrp="1"/>
          </p:cNvSpPr>
          <p:nvPr>
            <p:ph type="body" idx="1"/>
          </p:nvPr>
        </p:nvSpPr>
        <p:spPr>
          <a:xfrm>
            <a:off x="12" y="736283"/>
            <a:ext cx="5157787" cy="823912"/>
          </a:xfrm>
        </p:spPr>
        <p:txBody>
          <a:bodyPr>
            <a:normAutofit/>
          </a:bodyPr>
          <a:lstStyle/>
          <a:p>
            <a:r>
              <a:rPr lang="en-US" sz="2200" dirty="0"/>
              <a:t>Identify terms associated with skill sets in syllabus</a:t>
            </a:r>
          </a:p>
        </p:txBody>
      </p:sp>
      <p:sp>
        <p:nvSpPr>
          <p:cNvPr id="5" name="Content Placeholder 4"/>
          <p:cNvSpPr>
            <a:spLocks noGrp="1"/>
          </p:cNvSpPr>
          <p:nvPr>
            <p:ph sz="half" idx="2"/>
          </p:nvPr>
        </p:nvSpPr>
        <p:spPr>
          <a:xfrm>
            <a:off x="93041" y="1628775"/>
            <a:ext cx="4509451" cy="5229226"/>
          </a:xfrm>
        </p:spPr>
        <p:txBody>
          <a:bodyPr>
            <a:normAutofit fontScale="92500"/>
          </a:bodyPr>
          <a:lstStyle/>
          <a:p>
            <a:r>
              <a:rPr lang="en-US" sz="2200" dirty="0"/>
              <a:t>Analytical thinking, Critical thinking, Creativity, Information management, Judgment and decision making</a:t>
            </a:r>
          </a:p>
          <a:p>
            <a:endParaRPr lang="en-US" sz="2200" dirty="0"/>
          </a:p>
          <a:p>
            <a:r>
              <a:rPr lang="en-US" sz="2200" dirty="0"/>
              <a:t>Oral &amp; written communication</a:t>
            </a:r>
          </a:p>
          <a:p>
            <a:endParaRPr lang="en-US" sz="2200" dirty="0"/>
          </a:p>
          <a:p>
            <a:r>
              <a:rPr lang="en-US" sz="2200" dirty="0"/>
              <a:t>Adaptability, Integrity, Self-regulation</a:t>
            </a:r>
          </a:p>
          <a:p>
            <a:endParaRPr lang="en-US" sz="2200" dirty="0"/>
          </a:p>
          <a:p>
            <a:r>
              <a:rPr lang="en-US" sz="2200" dirty="0"/>
              <a:t>Collaboration, Inclusivity, Leadership, Management, Service orientation</a:t>
            </a:r>
          </a:p>
          <a:p>
            <a:endParaRPr lang="en-US" sz="2200" dirty="0"/>
          </a:p>
          <a:p>
            <a:r>
              <a:rPr lang="en-US" sz="2200" dirty="0"/>
              <a:t>Flexibility/adaptability to new systems, Familiarity with hardware and software</a:t>
            </a:r>
          </a:p>
          <a:p>
            <a:endParaRPr lang="en-US" dirty="0"/>
          </a:p>
          <a:p>
            <a:endParaRPr lang="en-US" dirty="0"/>
          </a:p>
        </p:txBody>
      </p:sp>
      <p:sp>
        <p:nvSpPr>
          <p:cNvPr id="6" name="Text Placeholder 5"/>
          <p:cNvSpPr>
            <a:spLocks noGrp="1"/>
          </p:cNvSpPr>
          <p:nvPr>
            <p:ph type="body" sz="quarter" idx="3"/>
          </p:nvPr>
        </p:nvSpPr>
        <p:spPr>
          <a:xfrm>
            <a:off x="5829302" y="797244"/>
            <a:ext cx="5183187" cy="383857"/>
          </a:xfrm>
        </p:spPr>
        <p:txBody>
          <a:bodyPr>
            <a:normAutofit fontScale="92500" lnSpcReduction="10000"/>
          </a:bodyPr>
          <a:lstStyle/>
          <a:p>
            <a:r>
              <a:rPr lang="en-US" dirty="0"/>
              <a:t>Example syllabus (White, 2017)</a:t>
            </a:r>
          </a:p>
        </p:txBody>
      </p:sp>
      <p:sp>
        <p:nvSpPr>
          <p:cNvPr id="7" name="Content Placeholder 6"/>
          <p:cNvSpPr>
            <a:spLocks noGrp="1"/>
          </p:cNvSpPr>
          <p:nvPr>
            <p:ph sz="quarter" idx="4"/>
          </p:nvPr>
        </p:nvSpPr>
        <p:spPr>
          <a:xfrm>
            <a:off x="4968242" y="1143000"/>
            <a:ext cx="7223760" cy="5478780"/>
          </a:xfrm>
        </p:spPr>
        <p:txBody>
          <a:bodyPr>
            <a:noAutofit/>
          </a:bodyPr>
          <a:lstStyle/>
          <a:p>
            <a:pPr marL="0" indent="0">
              <a:buNone/>
            </a:pPr>
            <a:r>
              <a:rPr lang="en-US" sz="1400" dirty="0"/>
              <a:t>Learning Outcomes &amp; Course Objectives:</a:t>
            </a:r>
          </a:p>
          <a:p>
            <a:pPr marL="0" indent="0">
              <a:buNone/>
            </a:pPr>
            <a:r>
              <a:rPr lang="en-US" sz="1400" dirty="0"/>
              <a:t>By the end of the course, you should:</a:t>
            </a:r>
          </a:p>
          <a:p>
            <a:pPr marL="0" indent="0">
              <a:buNone/>
            </a:pPr>
            <a:r>
              <a:rPr lang="en-US" sz="1400" dirty="0"/>
              <a:t>1) Have a basic understanding of psychological concepts as a science and as a discipline. You will be able to describe some of the key principles and themes in domain of psychology (1.1), have a basic understanding of different content areas in the field, and understand how we can apply psychology in and outside of academia.</a:t>
            </a:r>
          </a:p>
          <a:p>
            <a:pPr marL="0" indent="0">
              <a:buNone/>
            </a:pPr>
            <a:r>
              <a:rPr lang="en-US" sz="1400" dirty="0"/>
              <a:t>2) Be able to evaluate some general aspects of psychology research methodologies &amp; search out information related to the field, along with a basic understanding of how to design, conduct, &amp; interpret psychological research.</a:t>
            </a:r>
          </a:p>
          <a:p>
            <a:pPr marL="0" indent="0">
              <a:buNone/>
            </a:pPr>
            <a:r>
              <a:rPr lang="en-US" sz="1400" dirty="0"/>
              <a:t>3) Have a basic understanding of the ethical challenges as it relates to being a better informed consumer of psychological/scientific knowledge.</a:t>
            </a:r>
          </a:p>
          <a:p>
            <a:pPr marL="0" indent="0">
              <a:buNone/>
            </a:pPr>
            <a:r>
              <a:rPr lang="en-US" sz="1400" dirty="0"/>
              <a:t>4) Have a beginning understanding of APA-style in general, along with writing for job &amp; school applications.</a:t>
            </a:r>
          </a:p>
          <a:p>
            <a:pPr marL="0" indent="0">
              <a:buNone/>
            </a:pPr>
            <a:r>
              <a:rPr lang="en-US" sz="1400" dirty="0"/>
              <a:t>5) Have a basic understanding of the career options in psychology &amp; related fields, with a focus on learning how psychology courses &amp; training at the undergraduate level can help in your career path, including knowing more about our psychology department and what it takes to be a  psychology major or minor here at the U., along with how this course may help you post- graduation by making connections with faculty &amp; other students in the department.</a:t>
            </a:r>
          </a:p>
          <a:p>
            <a:pPr marL="0" indent="0">
              <a:buNone/>
            </a:pPr>
            <a:r>
              <a:rPr lang="en-US" sz="1400" dirty="0"/>
              <a:t>In this course, we will explore basic research issues and critical analysis of psychological science. We will discuss the methods of psychological research, along with the myths and images of psychology as a field. As part of this goal, you can participate in research conducted here at the university to give you more “hands-on” experience (more on this later) and we may do a small project together. By the end of the course, it is my hope that you will be able to cast a more critical eye toward how research findings and surveys are presented in the non-scientific world as well.</a:t>
            </a:r>
          </a:p>
          <a:p>
            <a:endParaRPr lang="en-US" sz="1200" dirty="0"/>
          </a:p>
        </p:txBody>
      </p:sp>
    </p:spTree>
    <p:extLst>
      <p:ext uri="{BB962C8B-B14F-4D97-AF65-F5344CB8AC3E}">
        <p14:creationId xmlns:p14="http://schemas.microsoft.com/office/powerpoint/2010/main" val="3546662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3" y="517533"/>
            <a:ext cx="10515600" cy="1325563"/>
          </a:xfrm>
        </p:spPr>
        <p:txBody>
          <a:bodyPr>
            <a:normAutofit fontScale="90000"/>
          </a:bodyPr>
          <a:lstStyle/>
          <a:p>
            <a:r>
              <a:rPr lang="en-US" dirty="0" smtClean="0"/>
              <a:t>These </a:t>
            </a:r>
            <a:r>
              <a:rPr lang="en-US" dirty="0"/>
              <a:t>d</a:t>
            </a:r>
            <a:r>
              <a:rPr lang="en-US" dirty="0" smtClean="0"/>
              <a:t>isciplines (fashion</a:t>
            </a:r>
            <a:r>
              <a:rPr lang="en-US" dirty="0"/>
              <a:t>, business, psychology, sustainability, </a:t>
            </a:r>
            <a:r>
              <a:rPr lang="en-US" dirty="0" smtClean="0"/>
              <a:t> </a:t>
            </a:r>
            <a:r>
              <a:rPr lang="en-US" dirty="0"/>
              <a:t>marketing &amp; materials </a:t>
            </a:r>
            <a:r>
              <a:rPr lang="en-US" dirty="0" smtClean="0"/>
              <a:t>science) can be applied to…</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r>
              <a:rPr lang="en-US" dirty="0" smtClean="0">
                <a:hlinkClick r:id="rId2"/>
              </a:rPr>
              <a:t>https://careersinpsychology.org/the-emergence-of-fashion-psychology/</a:t>
            </a:r>
            <a:endParaRPr lang="en-US" dirty="0" smtClean="0"/>
          </a:p>
          <a:p>
            <a:r>
              <a:rPr lang="en-US" dirty="0" smtClean="0">
                <a:hlinkClick r:id="rId3"/>
              </a:rPr>
              <a:t>https://www.businessoffashion.com/articles/careers/six-fashion-careers-of-the-future</a:t>
            </a:r>
            <a:endParaRPr lang="en-US" dirty="0" smtClean="0"/>
          </a:p>
        </p:txBody>
      </p:sp>
      <p:sp>
        <p:nvSpPr>
          <p:cNvPr id="4" name="Rectangle 3"/>
          <p:cNvSpPr/>
          <p:nvPr/>
        </p:nvSpPr>
        <p:spPr>
          <a:xfrm>
            <a:off x="3242645" y="2338685"/>
            <a:ext cx="572958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Fashion psychology</a:t>
            </a:r>
            <a:endParaRPr lang="en-US" sz="5400" b="1" cap="none" spc="0" dirty="0">
              <a:ln/>
              <a:solidFill>
                <a:schemeClr val="accent3"/>
              </a:solidFill>
              <a:effectLst/>
            </a:endParaRPr>
          </a:p>
        </p:txBody>
      </p:sp>
    </p:spTree>
    <p:extLst>
      <p:ext uri="{BB962C8B-B14F-4D97-AF65-F5344CB8AC3E}">
        <p14:creationId xmlns:p14="http://schemas.microsoft.com/office/powerpoint/2010/main" val="52255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logo&#10;&#10;Description generated with very high confidence">
            <a:extLst>
              <a:ext uri="{FF2B5EF4-FFF2-40B4-BE49-F238E27FC236}">
                <a16:creationId xmlns:a16="http://schemas.microsoft.com/office/drawing/2014/main" id="{04BB08DC-5068-442C-8ABC-7751BF4214B1}"/>
              </a:ext>
            </a:extLst>
          </p:cNvPr>
          <p:cNvPicPr>
            <a:picLocks noChangeAspect="1"/>
          </p:cNvPicPr>
          <p:nvPr/>
        </p:nvPicPr>
        <p:blipFill>
          <a:blip r:embed="rId2"/>
          <a:stretch>
            <a:fillRect/>
          </a:stretch>
        </p:blipFill>
        <p:spPr>
          <a:xfrm>
            <a:off x="141669" y="914630"/>
            <a:ext cx="4428185" cy="810911"/>
          </a:xfrm>
          <a:prstGeom prst="rect">
            <a:avLst/>
          </a:prstGeom>
        </p:spPr>
      </p:pic>
      <p:pic>
        <p:nvPicPr>
          <p:cNvPr id="4" name="Picture 4" descr="A screenshot of a cell phone&#10;&#10;Description generated with very high confidence">
            <a:extLst>
              <a:ext uri="{FF2B5EF4-FFF2-40B4-BE49-F238E27FC236}">
                <a16:creationId xmlns:a16="http://schemas.microsoft.com/office/drawing/2014/main" id="{16EAE86D-0F01-4AC7-9C42-28BD7C751A19}"/>
              </a:ext>
            </a:extLst>
          </p:cNvPr>
          <p:cNvPicPr>
            <a:picLocks noChangeAspect="1"/>
          </p:cNvPicPr>
          <p:nvPr/>
        </p:nvPicPr>
        <p:blipFill>
          <a:blip r:embed="rId3"/>
          <a:stretch>
            <a:fillRect/>
          </a:stretch>
        </p:blipFill>
        <p:spPr>
          <a:xfrm>
            <a:off x="66553" y="1732050"/>
            <a:ext cx="4245733" cy="4842789"/>
          </a:xfrm>
          <a:prstGeom prst="rect">
            <a:avLst/>
          </a:prstGeom>
        </p:spPr>
      </p:pic>
      <p:pic>
        <p:nvPicPr>
          <p:cNvPr id="6" name="Picture 6">
            <a:extLst>
              <a:ext uri="{FF2B5EF4-FFF2-40B4-BE49-F238E27FC236}">
                <a16:creationId xmlns:a16="http://schemas.microsoft.com/office/drawing/2014/main" id="{ACB428E3-DA60-4F50-AB37-EBEB1B5DF10E}"/>
              </a:ext>
            </a:extLst>
          </p:cNvPr>
          <p:cNvPicPr>
            <a:picLocks noChangeAspect="1"/>
          </p:cNvPicPr>
          <p:nvPr/>
        </p:nvPicPr>
        <p:blipFill>
          <a:blip r:embed="rId4"/>
          <a:stretch>
            <a:fillRect/>
          </a:stretch>
        </p:blipFill>
        <p:spPr>
          <a:xfrm>
            <a:off x="6785033" y="980696"/>
            <a:ext cx="6059509" cy="678776"/>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7E1DEA3E-9533-4BAF-8CCA-D824870A63BD}"/>
              </a:ext>
            </a:extLst>
          </p:cNvPr>
          <p:cNvPicPr>
            <a:picLocks noChangeAspect="1"/>
          </p:cNvPicPr>
          <p:nvPr/>
        </p:nvPicPr>
        <p:blipFill>
          <a:blip r:embed="rId5"/>
          <a:stretch>
            <a:fillRect/>
          </a:stretch>
        </p:blipFill>
        <p:spPr>
          <a:xfrm>
            <a:off x="5511085" y="1451003"/>
            <a:ext cx="6510270" cy="5319025"/>
          </a:xfrm>
          <a:prstGeom prst="rect">
            <a:avLst/>
          </a:prstGeom>
        </p:spPr>
      </p:pic>
      <p:pic>
        <p:nvPicPr>
          <p:cNvPr id="10" name="Picture 10">
            <a:extLst>
              <a:ext uri="{FF2B5EF4-FFF2-40B4-BE49-F238E27FC236}">
                <a16:creationId xmlns:a16="http://schemas.microsoft.com/office/drawing/2014/main" id="{F93F3461-2F1F-4509-8F3F-CF817DC505D1}"/>
              </a:ext>
            </a:extLst>
          </p:cNvPr>
          <p:cNvPicPr>
            <a:picLocks noChangeAspect="1"/>
          </p:cNvPicPr>
          <p:nvPr/>
        </p:nvPicPr>
        <p:blipFill>
          <a:blip r:embed="rId6"/>
          <a:stretch>
            <a:fillRect/>
          </a:stretch>
        </p:blipFill>
        <p:spPr>
          <a:xfrm>
            <a:off x="839275" y="65957"/>
            <a:ext cx="9343620" cy="1048647"/>
          </a:xfrm>
          <a:prstGeom prst="rect">
            <a:avLst/>
          </a:prstGeom>
        </p:spPr>
      </p:pic>
    </p:spTree>
    <p:extLst>
      <p:ext uri="{BB962C8B-B14F-4D97-AF65-F5344CB8AC3E}">
        <p14:creationId xmlns:p14="http://schemas.microsoft.com/office/powerpoint/2010/main" val="3001839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3" y="121293"/>
            <a:ext cx="10515600" cy="1325563"/>
          </a:xfrm>
        </p:spPr>
        <p:txBody>
          <a:bodyPr>
            <a:normAutofit fontScale="90000"/>
          </a:bodyPr>
          <a:lstStyle/>
          <a:p>
            <a:r>
              <a:rPr lang="en-US" dirty="0" smtClean="0"/>
              <a:t>Examples of learning outcomes in syllabi</a:t>
            </a:r>
            <a:br>
              <a:rPr lang="en-US" dirty="0" smtClean="0"/>
            </a:br>
            <a:r>
              <a:rPr lang="en-US" dirty="0"/>
              <a:t/>
            </a:r>
            <a:br>
              <a:rPr lang="en-US" dirty="0"/>
            </a:br>
            <a:r>
              <a:rPr lang="en-US" dirty="0" smtClean="0"/>
              <a:t>Identify skills:</a:t>
            </a:r>
            <a:endParaRPr lang="en-US" dirty="0"/>
          </a:p>
        </p:txBody>
      </p:sp>
      <p:sp>
        <p:nvSpPr>
          <p:cNvPr id="3" name="Content Placeholder 2"/>
          <p:cNvSpPr>
            <a:spLocks noGrp="1"/>
          </p:cNvSpPr>
          <p:nvPr>
            <p:ph idx="1"/>
          </p:nvPr>
        </p:nvSpPr>
        <p:spPr>
          <a:xfrm>
            <a:off x="198120" y="1825624"/>
            <a:ext cx="11155683" cy="4879975"/>
          </a:xfrm>
        </p:spPr>
        <p:txBody>
          <a:bodyPr>
            <a:normAutofit fontScale="77500" lnSpcReduction="20000"/>
          </a:bodyPr>
          <a:lstStyle/>
          <a:p>
            <a:r>
              <a:rPr lang="en-US" dirty="0" smtClean="0"/>
              <a:t>Intro to Business (Northeastern </a:t>
            </a:r>
            <a:r>
              <a:rPr lang="en-US" dirty="0" err="1" smtClean="0"/>
              <a:t>Univ</a:t>
            </a:r>
            <a:r>
              <a:rPr lang="en-US" dirty="0" smtClean="0"/>
              <a:t>)</a:t>
            </a:r>
          </a:p>
          <a:p>
            <a:pPr lvl="1"/>
            <a:r>
              <a:rPr lang="en-US" dirty="0"/>
              <a:t>Student Learning Outcomes</a:t>
            </a:r>
          </a:p>
          <a:p>
            <a:pPr lvl="1"/>
            <a:r>
              <a:rPr lang="en-US" dirty="0"/>
              <a:t>Based on satisfactory completion of this course, a student should be able to:</a:t>
            </a:r>
          </a:p>
          <a:p>
            <a:pPr lvl="1"/>
            <a:r>
              <a:rPr lang="en-US" dirty="0"/>
              <a:t>1. Identify and describe the competitive environments and forces that affect the internal and external operations of</a:t>
            </a:r>
          </a:p>
          <a:p>
            <a:pPr lvl="1"/>
            <a:r>
              <a:rPr lang="en-US" dirty="0"/>
              <a:t>companies doing business in the global market.</a:t>
            </a:r>
          </a:p>
          <a:p>
            <a:pPr lvl="1"/>
            <a:r>
              <a:rPr lang="en-US" dirty="0"/>
              <a:t>2. Define and describe free-market capitalism and how it differs from other economic systems, as well as the role of</a:t>
            </a:r>
          </a:p>
          <a:p>
            <a:pPr lvl="1"/>
            <a:r>
              <a:rPr lang="en-US" dirty="0"/>
              <a:t>key U.S. economic indicators.</a:t>
            </a:r>
          </a:p>
          <a:p>
            <a:pPr lvl="1"/>
            <a:r>
              <a:rPr lang="en-US" dirty="0"/>
              <a:t>3. Explain entrepreneurship and what it takes to be an entrepreneur.</a:t>
            </a:r>
          </a:p>
          <a:p>
            <a:pPr lvl="1"/>
            <a:r>
              <a:rPr lang="en-US" dirty="0"/>
              <a:t>4. Discuss the challenges managers face to set ethical standards and encourage corporate social responsibility,</a:t>
            </a:r>
          </a:p>
          <a:p>
            <a:pPr lvl="1"/>
            <a:r>
              <a:rPr lang="en-US" dirty="0"/>
              <a:t>structure organizations, manage production and operations, and human resources.</a:t>
            </a:r>
          </a:p>
          <a:p>
            <a:pPr lvl="1"/>
            <a:r>
              <a:rPr lang="en-US" dirty="0"/>
              <a:t>5. Summarize the development and implementation of customer-oriented marketing plans, the four Ps of marketing</a:t>
            </a:r>
          </a:p>
          <a:p>
            <a:pPr lvl="1"/>
            <a:r>
              <a:rPr lang="en-US" dirty="0"/>
              <a:t>and the main strategies in terms of pricing, promotion, distribution and product design.</a:t>
            </a:r>
          </a:p>
          <a:p>
            <a:pPr lvl="1"/>
            <a:r>
              <a:rPr lang="en-US" dirty="0"/>
              <a:t>6. Describe the role of accounting and financial information and the challenges facing managers involved in the</a:t>
            </a:r>
          </a:p>
          <a:p>
            <a:pPr lvl="1"/>
            <a:r>
              <a:rPr lang="en-US" dirty="0"/>
              <a:t>financial planning process.</a:t>
            </a:r>
          </a:p>
        </p:txBody>
      </p:sp>
    </p:spTree>
    <p:extLst>
      <p:ext uri="{BB962C8B-B14F-4D97-AF65-F5344CB8AC3E}">
        <p14:creationId xmlns:p14="http://schemas.microsoft.com/office/powerpoint/2010/main" val="16912599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3" y="0"/>
            <a:ext cx="10515600" cy="1325563"/>
          </a:xfrm>
        </p:spPr>
        <p:txBody>
          <a:bodyPr>
            <a:normAutofit/>
          </a:bodyPr>
          <a:lstStyle/>
          <a:p>
            <a:r>
              <a:rPr lang="en-US" dirty="0" smtClean="0"/>
              <a:t>Examples of learning outcomes in syllabi</a:t>
            </a:r>
            <a:br>
              <a:rPr lang="en-US" dirty="0" smtClean="0"/>
            </a:br>
            <a:r>
              <a:rPr lang="en-US" dirty="0" smtClean="0"/>
              <a:t>Identify skills:</a:t>
            </a:r>
            <a:endParaRPr lang="en-US" dirty="0"/>
          </a:p>
        </p:txBody>
      </p:sp>
      <p:sp>
        <p:nvSpPr>
          <p:cNvPr id="3" name="Content Placeholder 2"/>
          <p:cNvSpPr>
            <a:spLocks noGrp="1"/>
          </p:cNvSpPr>
          <p:nvPr>
            <p:ph idx="1"/>
          </p:nvPr>
        </p:nvSpPr>
        <p:spPr>
          <a:xfrm>
            <a:off x="0" y="1322704"/>
            <a:ext cx="11993880" cy="4879975"/>
          </a:xfrm>
        </p:spPr>
        <p:txBody>
          <a:bodyPr>
            <a:noAutofit/>
          </a:bodyPr>
          <a:lstStyle/>
          <a:p>
            <a:r>
              <a:rPr lang="en-US" sz="2000" dirty="0" smtClean="0"/>
              <a:t>Intro to Business (Northeastern </a:t>
            </a:r>
            <a:r>
              <a:rPr lang="en-US" sz="2000" dirty="0" err="1" smtClean="0"/>
              <a:t>Univ</a:t>
            </a:r>
            <a:r>
              <a:rPr lang="en-US" sz="2000" dirty="0" smtClean="0"/>
              <a:t>)</a:t>
            </a:r>
          </a:p>
          <a:p>
            <a:pPr lvl="1"/>
            <a:r>
              <a:rPr lang="en-US" sz="2000" dirty="0"/>
              <a:t>Student Learning Outcomes</a:t>
            </a:r>
          </a:p>
          <a:p>
            <a:pPr lvl="1"/>
            <a:r>
              <a:rPr lang="en-US" sz="2000" dirty="0"/>
              <a:t>Based on satisfactory completion of this course, a student should be able to:</a:t>
            </a:r>
          </a:p>
          <a:p>
            <a:pPr lvl="1"/>
            <a:r>
              <a:rPr lang="en-US" sz="2000" dirty="0"/>
              <a:t>1. </a:t>
            </a:r>
            <a:r>
              <a:rPr lang="en-US" sz="2000" dirty="0">
                <a:solidFill>
                  <a:srgbClr val="FF0000"/>
                </a:solidFill>
              </a:rPr>
              <a:t>Identify </a:t>
            </a:r>
            <a:r>
              <a:rPr lang="en-US" sz="2000" dirty="0"/>
              <a:t>and</a:t>
            </a:r>
            <a:r>
              <a:rPr lang="en-US" sz="2000" dirty="0">
                <a:solidFill>
                  <a:srgbClr val="FF0000"/>
                </a:solidFill>
              </a:rPr>
              <a:t> describe </a:t>
            </a:r>
            <a:r>
              <a:rPr lang="en-US" sz="2000" dirty="0"/>
              <a:t>the competitive environments and forces that affect the internal and external operations </a:t>
            </a:r>
            <a:r>
              <a:rPr lang="en-US" sz="2000" dirty="0" smtClean="0"/>
              <a:t>of companies </a:t>
            </a:r>
            <a:r>
              <a:rPr lang="en-US" sz="2000" dirty="0"/>
              <a:t>doing business in the global market.</a:t>
            </a:r>
          </a:p>
          <a:p>
            <a:pPr lvl="1"/>
            <a:r>
              <a:rPr lang="en-US" sz="2000" dirty="0"/>
              <a:t>2. </a:t>
            </a:r>
            <a:r>
              <a:rPr lang="en-US" sz="2000" dirty="0">
                <a:solidFill>
                  <a:srgbClr val="FF0000"/>
                </a:solidFill>
              </a:rPr>
              <a:t>Define</a:t>
            </a:r>
            <a:r>
              <a:rPr lang="en-US" sz="2000" dirty="0"/>
              <a:t> and </a:t>
            </a:r>
            <a:r>
              <a:rPr lang="en-US" sz="2000" dirty="0">
                <a:solidFill>
                  <a:srgbClr val="FF0000"/>
                </a:solidFill>
              </a:rPr>
              <a:t>describe</a:t>
            </a:r>
            <a:r>
              <a:rPr lang="en-US" sz="2000" dirty="0"/>
              <a:t> free-market capitalism and how it differs from other economic systems, as well as the role </a:t>
            </a:r>
            <a:r>
              <a:rPr lang="en-US" sz="2000" dirty="0" smtClean="0"/>
              <a:t>of key </a:t>
            </a:r>
            <a:r>
              <a:rPr lang="en-US" sz="2000" dirty="0"/>
              <a:t>U.S. economic indicators.</a:t>
            </a:r>
          </a:p>
          <a:p>
            <a:pPr lvl="1"/>
            <a:r>
              <a:rPr lang="en-US" sz="2000" dirty="0"/>
              <a:t>3. </a:t>
            </a:r>
            <a:r>
              <a:rPr lang="en-US" sz="2000" dirty="0">
                <a:solidFill>
                  <a:srgbClr val="FF0000"/>
                </a:solidFill>
              </a:rPr>
              <a:t>Explain </a:t>
            </a:r>
            <a:r>
              <a:rPr lang="en-US" sz="2000" dirty="0"/>
              <a:t>entrepreneurship and what it takes to be an entrepreneur.</a:t>
            </a:r>
          </a:p>
          <a:p>
            <a:pPr lvl="1"/>
            <a:r>
              <a:rPr lang="en-US" sz="2000" dirty="0"/>
              <a:t>4. </a:t>
            </a:r>
            <a:r>
              <a:rPr lang="en-US" sz="2000" dirty="0">
                <a:solidFill>
                  <a:srgbClr val="FF0000"/>
                </a:solidFill>
              </a:rPr>
              <a:t>Discuss </a:t>
            </a:r>
            <a:r>
              <a:rPr lang="en-US" sz="2000" dirty="0"/>
              <a:t>the challenges managers face to </a:t>
            </a:r>
            <a:r>
              <a:rPr lang="en-US" sz="2000" dirty="0">
                <a:solidFill>
                  <a:srgbClr val="FF0000"/>
                </a:solidFill>
              </a:rPr>
              <a:t>set ethical standards and encourage corporate social responsibility,</a:t>
            </a:r>
          </a:p>
          <a:p>
            <a:pPr lvl="1"/>
            <a:r>
              <a:rPr lang="en-US" sz="2000" dirty="0">
                <a:solidFill>
                  <a:srgbClr val="FF0000"/>
                </a:solidFill>
              </a:rPr>
              <a:t>structure organizations, manage </a:t>
            </a:r>
            <a:r>
              <a:rPr lang="en-US" sz="2000" dirty="0"/>
              <a:t>production and operations, and human resources.</a:t>
            </a:r>
          </a:p>
          <a:p>
            <a:pPr lvl="1"/>
            <a:r>
              <a:rPr lang="en-US" sz="2000" dirty="0"/>
              <a:t>5. Summarize the development and </a:t>
            </a:r>
            <a:r>
              <a:rPr lang="en-US" sz="2000" dirty="0">
                <a:solidFill>
                  <a:srgbClr val="FF0000"/>
                </a:solidFill>
              </a:rPr>
              <a:t>implementation </a:t>
            </a:r>
            <a:r>
              <a:rPr lang="en-US" sz="2000" dirty="0"/>
              <a:t>of</a:t>
            </a:r>
            <a:r>
              <a:rPr lang="en-US" sz="2000" dirty="0">
                <a:solidFill>
                  <a:srgbClr val="FF0000"/>
                </a:solidFill>
              </a:rPr>
              <a:t> customer-oriented marketing plans</a:t>
            </a:r>
            <a:r>
              <a:rPr lang="en-US" sz="2000" dirty="0"/>
              <a:t>, the four Ps of </a:t>
            </a:r>
            <a:r>
              <a:rPr lang="en-US" sz="2000" dirty="0" smtClean="0"/>
              <a:t>marketing and </a:t>
            </a:r>
            <a:r>
              <a:rPr lang="en-US" sz="2000" dirty="0"/>
              <a:t>the main strategies in terms of pricing, promotion, distribution and product design.</a:t>
            </a:r>
          </a:p>
          <a:p>
            <a:pPr lvl="1"/>
            <a:r>
              <a:rPr lang="en-US" sz="2000" dirty="0"/>
              <a:t>6. </a:t>
            </a:r>
            <a:r>
              <a:rPr lang="en-US" sz="2000" dirty="0">
                <a:solidFill>
                  <a:srgbClr val="FF0000"/>
                </a:solidFill>
              </a:rPr>
              <a:t>Describe</a:t>
            </a:r>
            <a:r>
              <a:rPr lang="en-US" sz="2000" dirty="0"/>
              <a:t> the role of accounting and financial information and the challenges facing managers involved in </a:t>
            </a:r>
            <a:r>
              <a:rPr lang="en-US" sz="2000" dirty="0" smtClean="0"/>
              <a:t>the financial </a:t>
            </a:r>
            <a:r>
              <a:rPr lang="en-US" sz="2000" dirty="0"/>
              <a:t>planning process.</a:t>
            </a:r>
          </a:p>
        </p:txBody>
      </p:sp>
    </p:spTree>
    <p:extLst>
      <p:ext uri="{BB962C8B-B14F-4D97-AF65-F5344CB8AC3E}">
        <p14:creationId xmlns:p14="http://schemas.microsoft.com/office/powerpoint/2010/main" val="42738675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3" y="0"/>
            <a:ext cx="10515600" cy="1325563"/>
          </a:xfrm>
        </p:spPr>
        <p:txBody>
          <a:bodyPr>
            <a:normAutofit/>
          </a:bodyPr>
          <a:lstStyle/>
          <a:p>
            <a:r>
              <a:rPr lang="en-US" dirty="0" smtClean="0"/>
              <a:t>Example of learning outcomes in syllabi</a:t>
            </a:r>
            <a:br>
              <a:rPr lang="en-US" dirty="0" smtClean="0"/>
            </a:br>
            <a:endParaRPr lang="en-US" dirty="0"/>
          </a:p>
        </p:txBody>
      </p:sp>
      <p:sp>
        <p:nvSpPr>
          <p:cNvPr id="3" name="Content Placeholder 2"/>
          <p:cNvSpPr>
            <a:spLocks noGrp="1"/>
          </p:cNvSpPr>
          <p:nvPr>
            <p:ph idx="1"/>
          </p:nvPr>
        </p:nvSpPr>
        <p:spPr>
          <a:xfrm>
            <a:off x="137160" y="972185"/>
            <a:ext cx="12054840" cy="4925695"/>
          </a:xfrm>
        </p:spPr>
        <p:txBody>
          <a:bodyPr>
            <a:noAutofit/>
          </a:bodyPr>
          <a:lstStyle/>
          <a:p>
            <a:r>
              <a:rPr lang="en-US" sz="2000" dirty="0" smtClean="0"/>
              <a:t>(INFO </a:t>
            </a:r>
            <a:r>
              <a:rPr lang="en-US" sz="2000" dirty="0"/>
              <a:t>200 Information communities outcomes (SJSU</a:t>
            </a:r>
            <a:r>
              <a:rPr lang="en-US" sz="2000" dirty="0" smtClean="0"/>
              <a:t>))supports </a:t>
            </a:r>
            <a:r>
              <a:rPr lang="en-US" sz="2000" dirty="0"/>
              <a:t>the following core competencies:</a:t>
            </a:r>
          </a:p>
          <a:p>
            <a:endParaRPr lang="en-US" sz="2000" dirty="0"/>
          </a:p>
          <a:p>
            <a:r>
              <a:rPr lang="en-US" sz="2000" dirty="0"/>
              <a:t>C Articulate the importance of designing programs and services supportive of diversity, inclusion, and equity for clientele and employees.</a:t>
            </a:r>
          </a:p>
          <a:p>
            <a:r>
              <a:rPr lang="en-US" sz="2000" dirty="0"/>
              <a:t>F Use the basic concepts and principles related to the selection, evaluation, organization, and preservation of physical and digital information items.</a:t>
            </a:r>
          </a:p>
          <a:p>
            <a:r>
              <a:rPr lang="en-US" sz="2000" dirty="0"/>
              <a:t>H Demonstrate proficiency in identifying, using, and evaluating current and emerging information and communication technologies.</a:t>
            </a:r>
          </a:p>
          <a:p>
            <a:r>
              <a:rPr lang="en-US" sz="2000" dirty="0"/>
              <a:t>J Describe the fundamental concepts of information-seeking behaviors and how they should be considered when connecting individuals or groups with accurate, relevant and appropriate information.</a:t>
            </a:r>
          </a:p>
          <a:p>
            <a:r>
              <a:rPr lang="en-US" sz="2000" dirty="0"/>
              <a:t>K Design collaborative/individual learning experiences based on learning principles and theories.</a:t>
            </a:r>
          </a:p>
          <a:p>
            <a:r>
              <a:rPr lang="en-US" sz="2000" dirty="0"/>
              <a:t>L Demonstrate understanding of quantitative and qualitative research methods, the ability to design a research project, and the ability to evaluate and synthesize research literature.</a:t>
            </a:r>
          </a:p>
          <a:p>
            <a:r>
              <a:rPr lang="en-US" sz="2000" dirty="0"/>
              <a:t>M Demonstrate professional leadership and communication skills.</a:t>
            </a:r>
          </a:p>
          <a:p>
            <a:r>
              <a:rPr lang="en-US" sz="2000" dirty="0"/>
              <a:t>O (For students entering from Spring 2015 onwards) Understand global perspectives on effective information practices that are supportive of cultural, economic, educational, or social well-being</a:t>
            </a:r>
            <a:r>
              <a:rPr lang="en-US" sz="2000" dirty="0" smtClean="0"/>
              <a:t>.</a:t>
            </a:r>
            <a:endParaRPr lang="en-US" sz="2000" dirty="0"/>
          </a:p>
        </p:txBody>
      </p:sp>
    </p:spTree>
    <p:extLst>
      <p:ext uri="{BB962C8B-B14F-4D97-AF65-F5344CB8AC3E}">
        <p14:creationId xmlns:p14="http://schemas.microsoft.com/office/powerpoint/2010/main" val="21436023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3" y="0"/>
            <a:ext cx="10515600" cy="1325563"/>
          </a:xfrm>
        </p:spPr>
        <p:txBody>
          <a:bodyPr>
            <a:normAutofit/>
          </a:bodyPr>
          <a:lstStyle/>
          <a:p>
            <a:r>
              <a:rPr lang="en-US" dirty="0" smtClean="0"/>
              <a:t>Example of learning outcomes in syllabi</a:t>
            </a:r>
            <a:br>
              <a:rPr lang="en-US" dirty="0" smtClean="0"/>
            </a:br>
            <a:endParaRPr lang="en-US" dirty="0"/>
          </a:p>
        </p:txBody>
      </p:sp>
      <p:sp>
        <p:nvSpPr>
          <p:cNvPr id="3" name="Content Placeholder 2"/>
          <p:cNvSpPr>
            <a:spLocks noGrp="1"/>
          </p:cNvSpPr>
          <p:nvPr>
            <p:ph idx="1"/>
          </p:nvPr>
        </p:nvSpPr>
        <p:spPr>
          <a:xfrm>
            <a:off x="137160" y="972185"/>
            <a:ext cx="12054840" cy="4925695"/>
          </a:xfrm>
        </p:spPr>
        <p:txBody>
          <a:bodyPr>
            <a:noAutofit/>
          </a:bodyPr>
          <a:lstStyle/>
          <a:p>
            <a:r>
              <a:rPr lang="en-US" sz="2000" dirty="0" smtClean="0"/>
              <a:t>(INFO </a:t>
            </a:r>
            <a:r>
              <a:rPr lang="en-US" sz="2000" dirty="0"/>
              <a:t>200 Information communities outcomes (SJSU</a:t>
            </a:r>
            <a:r>
              <a:rPr lang="en-US" sz="2000" dirty="0" smtClean="0"/>
              <a:t>))supports </a:t>
            </a:r>
            <a:r>
              <a:rPr lang="en-US" sz="2000" dirty="0"/>
              <a:t>the following core competencies:</a:t>
            </a:r>
          </a:p>
          <a:p>
            <a:endParaRPr lang="en-US" sz="2000" dirty="0"/>
          </a:p>
          <a:p>
            <a:r>
              <a:rPr lang="en-US" sz="2000" dirty="0"/>
              <a:t>C </a:t>
            </a:r>
            <a:r>
              <a:rPr lang="en-US" sz="2000" dirty="0">
                <a:solidFill>
                  <a:srgbClr val="FF0000"/>
                </a:solidFill>
              </a:rPr>
              <a:t>Articulate</a:t>
            </a:r>
            <a:r>
              <a:rPr lang="en-US" sz="2000" dirty="0"/>
              <a:t> the importance of designing programs and services supportive of diversity, inclusion, and equity for clientele and employees.</a:t>
            </a:r>
          </a:p>
          <a:p>
            <a:r>
              <a:rPr lang="en-US" sz="2000" dirty="0"/>
              <a:t>F Use the basic concepts and principles related to the </a:t>
            </a:r>
            <a:r>
              <a:rPr lang="en-US" sz="2000" dirty="0">
                <a:solidFill>
                  <a:srgbClr val="FF0000"/>
                </a:solidFill>
              </a:rPr>
              <a:t>selection, evaluation, organization, and preservation </a:t>
            </a:r>
            <a:r>
              <a:rPr lang="en-US" sz="2000" dirty="0"/>
              <a:t>of physical and digital information items.</a:t>
            </a:r>
          </a:p>
          <a:p>
            <a:r>
              <a:rPr lang="en-US" sz="2000" dirty="0"/>
              <a:t>H Demonstrate proficiency in </a:t>
            </a:r>
            <a:r>
              <a:rPr lang="en-US" sz="2000" dirty="0">
                <a:solidFill>
                  <a:srgbClr val="FF0000"/>
                </a:solidFill>
              </a:rPr>
              <a:t>identifying</a:t>
            </a:r>
            <a:r>
              <a:rPr lang="en-US" sz="2000" dirty="0"/>
              <a:t>, </a:t>
            </a:r>
            <a:r>
              <a:rPr lang="en-US" sz="2000" dirty="0">
                <a:solidFill>
                  <a:srgbClr val="FF0000"/>
                </a:solidFill>
              </a:rPr>
              <a:t>using, and evaluating current and emerging information and communication technologies.</a:t>
            </a:r>
          </a:p>
          <a:p>
            <a:r>
              <a:rPr lang="en-US" sz="2000" dirty="0"/>
              <a:t>J Describe the fundamental concepts of </a:t>
            </a:r>
            <a:r>
              <a:rPr lang="en-US" sz="2000" dirty="0">
                <a:solidFill>
                  <a:srgbClr val="FF0000"/>
                </a:solidFill>
              </a:rPr>
              <a:t>information-seeking behaviors </a:t>
            </a:r>
            <a:r>
              <a:rPr lang="en-US" sz="2000" dirty="0"/>
              <a:t>and how they should be considered when </a:t>
            </a:r>
            <a:r>
              <a:rPr lang="en-US" sz="2000" dirty="0">
                <a:solidFill>
                  <a:srgbClr val="FF0000"/>
                </a:solidFill>
              </a:rPr>
              <a:t>connecting individuals or groups </a:t>
            </a:r>
            <a:r>
              <a:rPr lang="en-US" sz="2000" dirty="0"/>
              <a:t>with accurate, relevant and appropriate information.</a:t>
            </a:r>
          </a:p>
          <a:p>
            <a:r>
              <a:rPr lang="en-US" sz="2000" dirty="0"/>
              <a:t>K </a:t>
            </a:r>
            <a:r>
              <a:rPr lang="en-US" sz="2000" dirty="0">
                <a:solidFill>
                  <a:srgbClr val="FF0000"/>
                </a:solidFill>
              </a:rPr>
              <a:t>Design </a:t>
            </a:r>
            <a:r>
              <a:rPr lang="en-US" sz="2000" dirty="0"/>
              <a:t>collaborative/individual learning experiences based on learning principles and theories.</a:t>
            </a:r>
          </a:p>
          <a:p>
            <a:r>
              <a:rPr lang="en-US" sz="2000" dirty="0"/>
              <a:t>L Demonstrate understanding of </a:t>
            </a:r>
            <a:r>
              <a:rPr lang="en-US" sz="2000" dirty="0">
                <a:solidFill>
                  <a:srgbClr val="FF0000"/>
                </a:solidFill>
              </a:rPr>
              <a:t>quantitative and qualitative research methods, </a:t>
            </a:r>
            <a:r>
              <a:rPr lang="en-US" sz="2000" dirty="0"/>
              <a:t>the ability to </a:t>
            </a:r>
            <a:r>
              <a:rPr lang="en-US" sz="2000" dirty="0">
                <a:solidFill>
                  <a:srgbClr val="FF0000"/>
                </a:solidFill>
              </a:rPr>
              <a:t>design a research project, </a:t>
            </a:r>
            <a:r>
              <a:rPr lang="en-US" sz="2000" dirty="0"/>
              <a:t>and the ability to </a:t>
            </a:r>
            <a:r>
              <a:rPr lang="en-US" sz="2000" dirty="0">
                <a:solidFill>
                  <a:srgbClr val="FF0000"/>
                </a:solidFill>
              </a:rPr>
              <a:t>evaluate and synthesize research literature.</a:t>
            </a:r>
          </a:p>
          <a:p>
            <a:r>
              <a:rPr lang="en-US" sz="2000" dirty="0"/>
              <a:t>M Demonstrate </a:t>
            </a:r>
            <a:r>
              <a:rPr lang="en-US" sz="2000" dirty="0">
                <a:solidFill>
                  <a:srgbClr val="FF0000"/>
                </a:solidFill>
              </a:rPr>
              <a:t>professional leadership and communication skills</a:t>
            </a:r>
            <a:r>
              <a:rPr lang="en-US" sz="2000" dirty="0"/>
              <a:t>.</a:t>
            </a:r>
          </a:p>
          <a:p>
            <a:r>
              <a:rPr lang="en-US" sz="2000" dirty="0"/>
              <a:t>O (For students entering from Spring 2015 onwards) Understand </a:t>
            </a:r>
            <a:r>
              <a:rPr lang="en-US" sz="2000" dirty="0">
                <a:solidFill>
                  <a:srgbClr val="FF0000"/>
                </a:solidFill>
              </a:rPr>
              <a:t>global perspectives </a:t>
            </a:r>
            <a:r>
              <a:rPr lang="en-US" sz="2000" dirty="0"/>
              <a:t>on effective information practices that are </a:t>
            </a:r>
            <a:r>
              <a:rPr lang="en-US" sz="2000" dirty="0">
                <a:solidFill>
                  <a:srgbClr val="FF0000"/>
                </a:solidFill>
              </a:rPr>
              <a:t>supportive of cultural, economic, educational, or social well-being</a:t>
            </a:r>
            <a:r>
              <a:rPr lang="en-US" sz="2000" dirty="0" smtClean="0">
                <a:solidFill>
                  <a:srgbClr val="FF0000"/>
                </a:solidFill>
              </a:rPr>
              <a:t>.</a:t>
            </a:r>
            <a:endParaRPr lang="en-US" sz="2000" dirty="0">
              <a:solidFill>
                <a:srgbClr val="FF0000"/>
              </a:solidFill>
            </a:endParaRPr>
          </a:p>
        </p:txBody>
      </p:sp>
    </p:spTree>
    <p:extLst>
      <p:ext uri="{BB962C8B-B14F-4D97-AF65-F5344CB8AC3E}">
        <p14:creationId xmlns:p14="http://schemas.microsoft.com/office/powerpoint/2010/main" val="18779236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3" y="0"/>
            <a:ext cx="10515600" cy="1325563"/>
          </a:xfrm>
        </p:spPr>
        <p:txBody>
          <a:bodyPr/>
          <a:lstStyle/>
          <a:p>
            <a:pPr algn="ctr"/>
            <a:r>
              <a:rPr lang="en-US" dirty="0" smtClean="0"/>
              <a:t>Your turn: </a:t>
            </a:r>
            <a:br>
              <a:rPr lang="en-US" dirty="0" smtClean="0"/>
            </a:br>
            <a:r>
              <a:rPr lang="en-US" dirty="0" smtClean="0"/>
              <a:t>Using your syllabus, identify the following:</a:t>
            </a:r>
            <a:endParaRPr lang="en-US" dirty="0"/>
          </a:p>
        </p:txBody>
      </p:sp>
      <p:sp>
        <p:nvSpPr>
          <p:cNvPr id="3" name="Content Placeholder 2"/>
          <p:cNvSpPr>
            <a:spLocks noGrp="1"/>
          </p:cNvSpPr>
          <p:nvPr>
            <p:ph idx="1"/>
          </p:nvPr>
        </p:nvSpPr>
        <p:spPr>
          <a:xfrm>
            <a:off x="426723" y="2298065"/>
            <a:ext cx="10515600" cy="4351338"/>
          </a:xfrm>
        </p:spPr>
        <p:txBody>
          <a:bodyPr/>
          <a:lstStyle/>
          <a:p>
            <a:r>
              <a:rPr lang="en-US" sz="3600" dirty="0" smtClean="0"/>
              <a:t>Skill based learning outcomes</a:t>
            </a:r>
          </a:p>
          <a:p>
            <a:endParaRPr lang="en-US" sz="3600" dirty="0"/>
          </a:p>
          <a:p>
            <a:r>
              <a:rPr lang="en-US" sz="3600" dirty="0" smtClean="0"/>
              <a:t>Learning outcomes related to 5 domains of the 21</a:t>
            </a:r>
            <a:r>
              <a:rPr lang="en-US" sz="3600" baseline="30000" dirty="0" smtClean="0"/>
              <a:t>st</a:t>
            </a:r>
            <a:r>
              <a:rPr lang="en-US" sz="3600" dirty="0" smtClean="0"/>
              <a:t> C Skill Sets</a:t>
            </a:r>
          </a:p>
          <a:p>
            <a:endParaRPr lang="en-US" sz="3600" dirty="0"/>
          </a:p>
          <a:p>
            <a:r>
              <a:rPr lang="en-US" sz="3600" dirty="0" smtClean="0"/>
              <a:t>Assignments that develop skills</a:t>
            </a:r>
          </a:p>
          <a:p>
            <a:endParaRPr lang="en-US" dirty="0"/>
          </a:p>
          <a:p>
            <a:endParaRPr lang="en-US" dirty="0"/>
          </a:p>
        </p:txBody>
      </p:sp>
    </p:spTree>
    <p:extLst>
      <p:ext uri="{BB962C8B-B14F-4D97-AF65-F5344CB8AC3E}">
        <p14:creationId xmlns:p14="http://schemas.microsoft.com/office/powerpoint/2010/main" val="2011152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4400" dirty="0"/>
              <a:t>What students should know about their skill development</a:t>
            </a:r>
          </a:p>
        </p:txBody>
      </p:sp>
    </p:spTree>
    <p:extLst>
      <p:ext uri="{BB962C8B-B14F-4D97-AF65-F5344CB8AC3E}">
        <p14:creationId xmlns:p14="http://schemas.microsoft.com/office/powerpoint/2010/main" val="2946299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5B541-B6EE-464C-A876-9582CEDBCC52}"/>
              </a:ext>
            </a:extLst>
          </p:cNvPr>
          <p:cNvSpPr txBox="1">
            <a:spLocks/>
          </p:cNvSpPr>
          <p:nvPr/>
        </p:nvSpPr>
        <p:spPr>
          <a:xfrm>
            <a:off x="137161" y="415408"/>
            <a:ext cx="4686300" cy="6297812"/>
          </a:xfrm>
          <a:prstGeom prst="rect">
            <a:avLst/>
          </a:prstGeom>
        </p:spPr>
        <p:txBody>
          <a:bodyPr anchor="t">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1200"/>
              </a:spcBef>
            </a:pPr>
            <a:r>
              <a:rPr lang="en-US" sz="8000" b="1" dirty="0">
                <a:cs typeface="Calibri Light"/>
              </a:rPr>
              <a:t>Syllabus               "</a:t>
            </a:r>
            <a:r>
              <a:rPr lang="en-US" sz="8000" b="1" dirty="0" err="1">
                <a:cs typeface="Calibri Light"/>
              </a:rPr>
              <a:t>Skillabus</a:t>
            </a:r>
            <a:r>
              <a:rPr lang="en-US" sz="8000" b="1" dirty="0">
                <a:cs typeface="Calibri Light"/>
              </a:rPr>
              <a:t>"  (Appleby, 2019)</a:t>
            </a:r>
          </a:p>
          <a:p>
            <a:pPr>
              <a:lnSpc>
                <a:spcPct val="100000"/>
              </a:lnSpc>
              <a:spcBef>
                <a:spcPts val="1200"/>
              </a:spcBef>
            </a:pPr>
            <a:endParaRPr lang="en-US" sz="8000" b="1" dirty="0">
              <a:cs typeface="Calibri Light"/>
            </a:endParaRPr>
          </a:p>
          <a:p>
            <a:pPr marL="285750" indent="-285750">
              <a:lnSpc>
                <a:spcPct val="100000"/>
              </a:lnSpc>
              <a:spcBef>
                <a:spcPts val="0"/>
              </a:spcBef>
              <a:buFont typeface="Arial"/>
              <a:buChar char="•"/>
            </a:pPr>
            <a:r>
              <a:rPr lang="en-US" sz="8000" b="1" dirty="0">
                <a:solidFill>
                  <a:srgbClr val="010000"/>
                </a:solidFill>
                <a:cs typeface="Calibri Light"/>
              </a:rPr>
              <a:t>Emphasize perspective of multi-step strategy to identify, understand, value, develop, and market the skills  to succeed in the 21st century workplace.</a:t>
            </a:r>
            <a:endParaRPr lang="en-US" sz="8000" dirty="0">
              <a:cs typeface="Calibri Light"/>
            </a:endParaRPr>
          </a:p>
          <a:p>
            <a:pPr marL="285750" indent="-285750">
              <a:lnSpc>
                <a:spcPct val="100000"/>
              </a:lnSpc>
              <a:spcBef>
                <a:spcPts val="0"/>
              </a:spcBef>
              <a:buFont typeface="Arial"/>
              <a:buChar char="•"/>
            </a:pPr>
            <a:endParaRPr lang="en-US" sz="8000" dirty="0">
              <a:cs typeface="Calibri Light"/>
            </a:endParaRPr>
          </a:p>
          <a:p>
            <a:pPr marL="742950" lvl="1" indent="-285750">
              <a:buFont typeface="Arial"/>
              <a:buChar char="•"/>
            </a:pPr>
            <a:r>
              <a:rPr lang="en-US" sz="8000" b="1" i="1" dirty="0">
                <a:solidFill>
                  <a:srgbClr val="010000"/>
                </a:solidFill>
                <a:latin typeface="Calibri Light"/>
                <a:cs typeface="Calibri Light"/>
              </a:rPr>
              <a:t>Highlight skills acquired in your course in your syllabus</a:t>
            </a:r>
            <a:endParaRPr lang="en-US" sz="8000" dirty="0">
              <a:latin typeface="Calibri Light"/>
              <a:cs typeface="Calibri Light"/>
            </a:endParaRPr>
          </a:p>
          <a:p>
            <a:pPr marL="1200150" lvl="2" indent="-285750">
              <a:buFont typeface="Arial"/>
              <a:buChar char="•"/>
            </a:pPr>
            <a:r>
              <a:rPr lang="en-US" sz="8000" b="1" i="1" dirty="0">
                <a:solidFill>
                  <a:srgbClr val="010000"/>
                </a:solidFill>
                <a:latin typeface="Calibri Light"/>
                <a:cs typeface="Calibri Light"/>
              </a:rPr>
              <a:t>Tie assignments to the 5 skill domains &amp; skill sets.</a:t>
            </a:r>
            <a:endParaRPr lang="en-US" sz="8000" dirty="0">
              <a:latin typeface="Calibri Light"/>
              <a:cs typeface="Calibri Light"/>
            </a:endParaRPr>
          </a:p>
          <a:p>
            <a:pPr marL="285750" indent="-285750">
              <a:buFont typeface="Arial"/>
              <a:buChar char="•"/>
            </a:pPr>
            <a:endParaRPr lang="en-US" sz="8000" dirty="0">
              <a:latin typeface="Calibri Light"/>
              <a:cs typeface="Calibri Light"/>
            </a:endParaRPr>
          </a:p>
          <a:p>
            <a:pPr marL="685800" lvl="1" indent="-3175"/>
            <a:r>
              <a:rPr lang="en-US" sz="8000" b="1" dirty="0">
                <a:solidFill>
                  <a:srgbClr val="010000"/>
                </a:solidFill>
                <a:cs typeface="Calibri Light"/>
              </a:rPr>
              <a:t>Know, identify and articulate skills acquired as a Psychology major</a:t>
            </a:r>
            <a:endParaRPr lang="en-US" sz="8000" dirty="0">
              <a:cs typeface="Calibri Light"/>
            </a:endParaRPr>
          </a:p>
          <a:p>
            <a:pPr marL="685800" lvl="1" indent="-3175">
              <a:lnSpc>
                <a:spcPct val="100000"/>
              </a:lnSpc>
            </a:pPr>
            <a:endParaRPr lang="en-US" sz="8000" dirty="0">
              <a:cs typeface="Calibri Light"/>
            </a:endParaRPr>
          </a:p>
          <a:p>
            <a:pPr marL="685800" lvl="1">
              <a:lnSpc>
                <a:spcPct val="100000"/>
              </a:lnSpc>
            </a:pPr>
            <a:r>
              <a:rPr lang="en-US" sz="8000" b="1" dirty="0">
                <a:solidFill>
                  <a:srgbClr val="010000"/>
                </a:solidFill>
                <a:cs typeface="Calibri Light"/>
              </a:rPr>
              <a:t>Develop skills in coursework &amp; extracurricular activities</a:t>
            </a:r>
            <a:endParaRPr lang="en-US" sz="8000" dirty="0">
              <a:cs typeface="Calibri Light"/>
            </a:endParaRPr>
          </a:p>
          <a:p>
            <a:pPr marL="685800" lvl="1">
              <a:lnSpc>
                <a:spcPct val="100000"/>
              </a:lnSpc>
            </a:pPr>
            <a:endParaRPr lang="en-US" sz="8000" dirty="0">
              <a:cs typeface="Calibri Light"/>
            </a:endParaRPr>
          </a:p>
          <a:p>
            <a:pPr marL="685800" lvl="1"/>
            <a:r>
              <a:rPr lang="en-US" sz="8000" b="1" dirty="0">
                <a:solidFill>
                  <a:srgbClr val="010000"/>
                </a:solidFill>
                <a:cs typeface="Calibri Light"/>
              </a:rPr>
              <a:t>Effectively market  skills (resume, cv)</a:t>
            </a:r>
            <a:endParaRPr lang="en-US" sz="8000" dirty="0">
              <a:cs typeface="Calibri Light"/>
            </a:endParaRPr>
          </a:p>
          <a:p>
            <a:pPr marL="685800" lvl="1">
              <a:lnSpc>
                <a:spcPct val="100000"/>
              </a:lnSpc>
            </a:pPr>
            <a:endParaRPr lang="en-US" sz="9600" dirty="0">
              <a:cs typeface="Calibri Light"/>
            </a:endParaRPr>
          </a:p>
          <a:p>
            <a:pPr>
              <a:lnSpc>
                <a:spcPct val="100000"/>
              </a:lnSpc>
              <a:spcBef>
                <a:spcPts val="1200"/>
              </a:spcBef>
            </a:pPr>
            <a:endParaRPr lang="en-US" sz="3100" b="1" dirty="0">
              <a:cs typeface="Calibri Light"/>
            </a:endParaRPr>
          </a:p>
          <a:p>
            <a:pPr>
              <a:lnSpc>
                <a:spcPct val="100000"/>
              </a:lnSpc>
              <a:spcBef>
                <a:spcPts val="0"/>
              </a:spcBef>
            </a:pPr>
            <a:r>
              <a:rPr lang="en-US" sz="900" b="1" dirty="0"/>
              <a:t>   </a:t>
            </a:r>
            <a:r>
              <a:rPr lang="en-US" sz="900" b="1" dirty="0">
                <a:cs typeface="Calibri Light"/>
              </a:rPr>
              <a:t> </a:t>
            </a:r>
            <a:endParaRPr lang="en-US" sz="3100" dirty="0"/>
          </a:p>
        </p:txBody>
      </p:sp>
      <p:sp>
        <p:nvSpPr>
          <p:cNvPr id="1068" name="Arrow: Right 1067">
            <a:extLst>
              <a:ext uri="{FF2B5EF4-FFF2-40B4-BE49-F238E27FC236}">
                <a16:creationId xmlns:a16="http://schemas.microsoft.com/office/drawing/2014/main" id="{32587305-AF31-4CA7-999E-74CEA87B4A19}"/>
              </a:ext>
            </a:extLst>
          </p:cNvPr>
          <p:cNvSpPr/>
          <p:nvPr/>
        </p:nvSpPr>
        <p:spPr>
          <a:xfrm>
            <a:off x="1210604" y="483832"/>
            <a:ext cx="549616" cy="165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97784" y="60960"/>
            <a:ext cx="7094220" cy="7017306"/>
          </a:xfrm>
          <a:prstGeom prst="rect">
            <a:avLst/>
          </a:prstGeom>
        </p:spPr>
        <p:txBody>
          <a:bodyPr wrap="square">
            <a:spAutoFit/>
          </a:bodyPr>
          <a:lstStyle/>
          <a:p>
            <a:r>
              <a:rPr lang="en-US" b="1" dirty="0" smtClean="0"/>
              <a:t>Milestone </a:t>
            </a:r>
            <a:r>
              <a:rPr lang="en-US" b="1" dirty="0"/>
              <a:t>One: Understanding the Transferrable Career Skills from Your Psychology Curriculum</a:t>
            </a:r>
            <a:endParaRPr lang="en-US" dirty="0"/>
          </a:p>
          <a:p>
            <a:r>
              <a:rPr lang="en-US" dirty="0"/>
              <a:t>What are the skills you will need to enter and succeed in the 21st Century workplace that you can develop during your undergraduate education?</a:t>
            </a:r>
          </a:p>
          <a:p>
            <a:r>
              <a:rPr lang="en-US" b="1" dirty="0"/>
              <a:t> </a:t>
            </a:r>
            <a:endParaRPr lang="en-US" dirty="0"/>
          </a:p>
          <a:p>
            <a:r>
              <a:rPr lang="en-US" b="1" dirty="0"/>
              <a:t>Milestone Two: Identifying and Utilizing Campus Career Resources </a:t>
            </a:r>
            <a:endParaRPr lang="en-US" dirty="0"/>
          </a:p>
          <a:p>
            <a:r>
              <a:rPr lang="en-US" dirty="0"/>
              <a:t>What resources are available at your school that can help you develop these skills, and how can you utilize these resources in a successful manner?</a:t>
            </a:r>
          </a:p>
          <a:p>
            <a:r>
              <a:rPr lang="en-US" b="1" dirty="0"/>
              <a:t> </a:t>
            </a:r>
            <a:endParaRPr lang="en-US" dirty="0"/>
          </a:p>
          <a:p>
            <a:r>
              <a:rPr lang="en-US" b="1" dirty="0"/>
              <a:t>Milestone Three: Using Your Undergraduate Education to Develop Your Career Skills</a:t>
            </a:r>
            <a:endParaRPr lang="en-US" dirty="0"/>
          </a:p>
          <a:p>
            <a:r>
              <a:rPr lang="en-US" dirty="0"/>
              <a:t>How can you use both the curricular and extracurricular components of your undergraduate education to develop these skills in a successful manner?</a:t>
            </a:r>
          </a:p>
          <a:p>
            <a:r>
              <a:rPr lang="en-US" dirty="0"/>
              <a:t> </a:t>
            </a:r>
          </a:p>
          <a:p>
            <a:r>
              <a:rPr lang="en-US" b="1" dirty="0"/>
              <a:t>Milestone Four: Searching for Jobs and Marketing Your Skills</a:t>
            </a:r>
            <a:endParaRPr lang="en-US" dirty="0"/>
          </a:p>
          <a:p>
            <a:r>
              <a:rPr lang="en-US" dirty="0"/>
              <a:t>What strategies can you use to search for potential jobs and then market your skills effectively during the job-search process?  What campus resources can help you create these strategies?</a:t>
            </a:r>
          </a:p>
          <a:p>
            <a:r>
              <a:rPr lang="en-US" b="1" dirty="0"/>
              <a:t> </a:t>
            </a:r>
            <a:endParaRPr lang="en-US" dirty="0"/>
          </a:p>
          <a:p>
            <a:r>
              <a:rPr lang="en-US" b="1" dirty="0"/>
              <a:t>Milestone Five: Transitioning Successfully from College to the Workplace</a:t>
            </a:r>
            <a:endParaRPr lang="en-US" dirty="0"/>
          </a:p>
          <a:p>
            <a:r>
              <a:rPr lang="en-US" dirty="0"/>
              <a:t>What skills will you need to adjust to, keep, and flourish in your job once you are hired?</a:t>
            </a:r>
          </a:p>
          <a:p>
            <a:r>
              <a:rPr lang="en-US" dirty="0"/>
              <a:t> </a:t>
            </a:r>
          </a:p>
        </p:txBody>
      </p:sp>
    </p:spTree>
    <p:extLst>
      <p:ext uri="{BB962C8B-B14F-4D97-AF65-F5344CB8AC3E}">
        <p14:creationId xmlns:p14="http://schemas.microsoft.com/office/powerpoint/2010/main" val="42090297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syllabus</a:t>
            </a:r>
            <a:endParaRPr lang="en-US" dirty="0"/>
          </a:p>
        </p:txBody>
      </p:sp>
      <p:sp>
        <p:nvSpPr>
          <p:cNvPr id="3" name="Content Placeholder 2"/>
          <p:cNvSpPr>
            <a:spLocks noGrp="1"/>
          </p:cNvSpPr>
          <p:nvPr>
            <p:ph idx="1"/>
          </p:nvPr>
        </p:nvSpPr>
        <p:spPr/>
        <p:txBody>
          <a:bodyPr>
            <a:normAutofit/>
          </a:bodyPr>
          <a:lstStyle/>
          <a:p>
            <a:r>
              <a:rPr lang="en-US" sz="4000" dirty="0" smtClean="0"/>
              <a:t>National discipline based resource for exemplary syllabi in Psychological Science.</a:t>
            </a:r>
          </a:p>
          <a:p>
            <a:endParaRPr lang="en-US" sz="4000" dirty="0"/>
          </a:p>
          <a:p>
            <a:r>
              <a:rPr lang="en-US" sz="4000" dirty="0" smtClean="0"/>
              <a:t>Project Syllabus Best Practices of course objectives:</a:t>
            </a:r>
          </a:p>
          <a:p>
            <a:r>
              <a:rPr lang="en-US" sz="4000" dirty="0" smtClean="0">
                <a:hlinkClick r:id="rId2"/>
              </a:rPr>
              <a:t>http://teachpsych.org/resources/Documents/otrp/syllabi/bpcourseobj.pdf</a:t>
            </a:r>
            <a:endParaRPr lang="en-US" sz="4000" dirty="0"/>
          </a:p>
        </p:txBody>
      </p:sp>
    </p:spTree>
    <p:extLst>
      <p:ext uri="{BB962C8B-B14F-4D97-AF65-F5344CB8AC3E}">
        <p14:creationId xmlns:p14="http://schemas.microsoft.com/office/powerpoint/2010/main" val="41232626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strengthen the skill sets?</a:t>
            </a:r>
            <a:endParaRPr lang="en-US" dirty="0"/>
          </a:p>
        </p:txBody>
      </p:sp>
      <p:sp>
        <p:nvSpPr>
          <p:cNvPr id="3" name="Content Placeholder 2"/>
          <p:cNvSpPr>
            <a:spLocks noGrp="1"/>
          </p:cNvSpPr>
          <p:nvPr>
            <p:ph idx="1"/>
          </p:nvPr>
        </p:nvSpPr>
        <p:spPr/>
        <p:txBody>
          <a:bodyPr>
            <a:normAutofit/>
          </a:bodyPr>
          <a:lstStyle/>
          <a:p>
            <a:r>
              <a:rPr lang="en-US" sz="3600" dirty="0" smtClean="0"/>
              <a:t>Have students reflect on skills used in the assignments</a:t>
            </a:r>
          </a:p>
          <a:p>
            <a:endParaRPr lang="en-US" sz="3600" dirty="0"/>
          </a:p>
          <a:p>
            <a:r>
              <a:rPr lang="en-US" sz="3600" dirty="0" smtClean="0"/>
              <a:t>Include them during lecture  </a:t>
            </a:r>
          </a:p>
          <a:p>
            <a:pPr lvl="1"/>
            <a:r>
              <a:rPr lang="en-US" sz="3600" dirty="0" smtClean="0"/>
              <a:t>Pose question:  </a:t>
            </a:r>
            <a:r>
              <a:rPr lang="en-US" sz="3600" dirty="0"/>
              <a:t>“What skills </a:t>
            </a:r>
            <a:r>
              <a:rPr lang="en-US" sz="3600" dirty="0" smtClean="0"/>
              <a:t>do these issues relate </a:t>
            </a:r>
            <a:r>
              <a:rPr lang="en-US" sz="3600" dirty="0"/>
              <a:t>to?”</a:t>
            </a:r>
          </a:p>
          <a:p>
            <a:endParaRPr lang="en-US" sz="3600" dirty="0" smtClean="0"/>
          </a:p>
          <a:p>
            <a:pPr lvl="1"/>
            <a:r>
              <a:rPr lang="en-US" sz="3600" dirty="0" smtClean="0"/>
              <a:t>Issues discussed</a:t>
            </a:r>
            <a:endParaRPr lang="en-US" sz="3600" dirty="0"/>
          </a:p>
        </p:txBody>
      </p:sp>
    </p:spTree>
    <p:extLst>
      <p:ext uri="{BB962C8B-B14F-4D97-AF65-F5344CB8AC3E}">
        <p14:creationId xmlns:p14="http://schemas.microsoft.com/office/powerpoint/2010/main" val="972626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8" y="0"/>
            <a:ext cx="10515600" cy="1325563"/>
          </a:xfrm>
        </p:spPr>
        <p:txBody>
          <a:bodyPr>
            <a:noAutofit/>
          </a:bodyPr>
          <a:lstStyle/>
          <a:p>
            <a:r>
              <a:rPr lang="en-US" sz="3200" dirty="0" smtClean="0"/>
              <a:t>What does this say about: </a:t>
            </a:r>
            <a:br>
              <a:rPr lang="en-US" sz="3200" dirty="0" smtClean="0"/>
            </a:br>
            <a:r>
              <a:rPr lang="en-US" sz="3200" dirty="0" smtClean="0"/>
              <a:t>1) Cross disciplinary collaborations?  </a:t>
            </a:r>
            <a:br>
              <a:rPr lang="en-US" sz="3200" dirty="0" smtClean="0"/>
            </a:br>
            <a:r>
              <a:rPr lang="en-US" sz="3200" dirty="0" smtClean="0"/>
              <a:t>2) What skills students learn to solve problems?</a:t>
            </a:r>
            <a:endParaRPr lang="en-US" sz="3200" dirty="0"/>
          </a:p>
        </p:txBody>
      </p:sp>
      <p:sp>
        <p:nvSpPr>
          <p:cNvPr id="3" name="Content Placeholder 2"/>
          <p:cNvSpPr>
            <a:spLocks noGrp="1"/>
          </p:cNvSpPr>
          <p:nvPr>
            <p:ph idx="1"/>
          </p:nvPr>
        </p:nvSpPr>
        <p:spPr>
          <a:xfrm>
            <a:off x="581028" y="1387475"/>
            <a:ext cx="10515600" cy="4351338"/>
          </a:xfrm>
        </p:spPr>
        <p:txBody>
          <a:bodyPr/>
          <a:lstStyle/>
          <a:p>
            <a:r>
              <a:rPr lang="en-US" sz="2400" dirty="0" smtClean="0"/>
              <a:t>Where can this lead?</a:t>
            </a:r>
          </a:p>
          <a:p>
            <a:pPr lvl="1"/>
            <a:r>
              <a:rPr lang="en-US" sz="1600" dirty="0" smtClean="0">
                <a:hlinkClick r:id="rId2"/>
              </a:rPr>
              <a:t>https://www.sciencetimes.com/articles/18148/20190211/fashion-breakthrough-adaptive-clothing-material-dependent-environment.htm</a:t>
            </a:r>
            <a:endParaRPr lang="en-US" sz="1600" dirty="0" smtClean="0"/>
          </a:p>
          <a:p>
            <a:pPr lvl="1"/>
            <a:endParaRPr lang="en-US" dirty="0" smtClean="0"/>
          </a:p>
          <a:p>
            <a:pPr lvl="2"/>
            <a:r>
              <a:rPr lang="en-US" dirty="0" smtClean="0"/>
              <a:t>Smart clothing </a:t>
            </a:r>
          </a:p>
          <a:p>
            <a:pPr lvl="3"/>
            <a:r>
              <a:rPr lang="en-US" dirty="0" smtClean="0"/>
              <a:t>(e.g. </a:t>
            </a:r>
            <a:r>
              <a:rPr lang="en-US" dirty="0" err="1" smtClean="0"/>
              <a:t>thermochromic</a:t>
            </a:r>
            <a:r>
              <a:rPr lang="en-US" dirty="0" smtClean="0"/>
              <a:t> fabric)</a:t>
            </a:r>
          </a:p>
          <a:p>
            <a:pPr marL="914400" lvl="2" indent="0">
              <a:buNone/>
            </a:pPr>
            <a:endParaRPr lang="en-US" dirty="0" smtClean="0"/>
          </a:p>
          <a:p>
            <a:pPr marL="914400" lvl="2" indent="0">
              <a:buNone/>
            </a:pPr>
            <a:endParaRPr lang="en-US" dirty="0" smtClean="0"/>
          </a:p>
          <a:p>
            <a:pPr lvl="1"/>
            <a:r>
              <a:rPr lang="en-US" sz="1800" dirty="0" smtClean="0">
                <a:hlinkClick r:id="rId3"/>
              </a:rPr>
              <a:t>https://inhabitat.com/ecouterre/10-eco-fashion-garments-inspired-by-nature-and-biomimicry/</a:t>
            </a:r>
            <a:r>
              <a:rPr lang="en-US" sz="1800" dirty="0" smtClean="0"/>
              <a:t> </a:t>
            </a:r>
          </a:p>
          <a:p>
            <a:pPr lvl="1"/>
            <a:endParaRPr lang="en-US" sz="1800" dirty="0"/>
          </a:p>
          <a:p>
            <a:pPr lvl="2"/>
            <a:r>
              <a:rPr lang="en-US" dirty="0" smtClean="0"/>
              <a:t>biomimicry</a:t>
            </a:r>
          </a:p>
          <a:p>
            <a:pPr lvl="1"/>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00950" y="4762501"/>
            <a:ext cx="2396418" cy="179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662" y="4561417"/>
            <a:ext cx="1771650" cy="229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6791" y="2333599"/>
            <a:ext cx="3354705" cy="135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871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&amp; career resources</a:t>
            </a:r>
            <a:endParaRPr lang="en-US" dirty="0"/>
          </a:p>
        </p:txBody>
      </p:sp>
      <p:sp>
        <p:nvSpPr>
          <p:cNvPr id="3" name="Content Placeholder 2"/>
          <p:cNvSpPr>
            <a:spLocks noGrp="1"/>
          </p:cNvSpPr>
          <p:nvPr>
            <p:ph idx="1"/>
          </p:nvPr>
        </p:nvSpPr>
        <p:spPr/>
        <p:txBody>
          <a:bodyPr/>
          <a:lstStyle/>
          <a:p>
            <a:r>
              <a:rPr lang="en-US" sz="3200" dirty="0" smtClean="0">
                <a:hlinkClick r:id="rId2"/>
              </a:rPr>
              <a:t>https://www.careeronestop.org/ExploreCareers/Assessments/skills.aspx</a:t>
            </a:r>
            <a:r>
              <a:rPr lang="en-US" sz="3200" dirty="0" smtClean="0"/>
              <a:t> (career </a:t>
            </a:r>
            <a:r>
              <a:rPr lang="en-US" sz="3200" dirty="0" err="1" smtClean="0"/>
              <a:t>onestop</a:t>
            </a:r>
            <a:r>
              <a:rPr lang="en-US" sz="3200" dirty="0" smtClean="0"/>
              <a:t>)</a:t>
            </a:r>
          </a:p>
          <a:p>
            <a:endParaRPr lang="en-US" sz="3200" dirty="0"/>
          </a:p>
          <a:p>
            <a:r>
              <a:rPr lang="en-US" sz="3200" dirty="0" smtClean="0">
                <a:hlinkClick r:id="rId3"/>
              </a:rPr>
              <a:t>https://www.onetonline.org/skills/</a:t>
            </a:r>
            <a:r>
              <a:rPr lang="en-US" sz="3200" dirty="0" smtClean="0"/>
              <a:t> (O*Net skills)</a:t>
            </a:r>
          </a:p>
          <a:p>
            <a:endParaRPr lang="en-US" sz="3200" dirty="0"/>
          </a:p>
          <a:p>
            <a:r>
              <a:rPr lang="en-US" sz="3200" dirty="0" smtClean="0">
                <a:hlinkClick r:id="rId4"/>
              </a:rPr>
              <a:t>https://www.bls.gov/ooh/</a:t>
            </a:r>
            <a:r>
              <a:rPr lang="en-US" sz="3200" dirty="0" smtClean="0"/>
              <a:t> (Bureau of Labor Statistics)</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8680484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99E3197-5DB7-4472-9035-4DB933325648}"/>
              </a:ext>
            </a:extLst>
          </p:cNvPr>
          <p:cNvPicPr>
            <a:picLocks noGrp="1" noChangeAspect="1"/>
          </p:cNvPicPr>
          <p:nvPr>
            <p:ph idx="1"/>
          </p:nvPr>
        </p:nvPicPr>
        <p:blipFill rotWithShape="1">
          <a:blip r:embed="rId2"/>
          <a:srcRect l="27068" t="16836" r="28416" b="14135"/>
          <a:stretch/>
        </p:blipFill>
        <p:spPr>
          <a:xfrm>
            <a:off x="1828803" y="457200"/>
            <a:ext cx="4722541" cy="5867400"/>
          </a:xfrm>
          <a:prstGeom prst="rect">
            <a:avLst/>
          </a:prstGeom>
          <a:ln>
            <a:solidFill>
              <a:schemeClr val="tx1"/>
            </a:solidFill>
          </a:ln>
        </p:spPr>
      </p:pic>
      <p:pic>
        <p:nvPicPr>
          <p:cNvPr id="5" name="Picture 4">
            <a:extLst>
              <a:ext uri="{FF2B5EF4-FFF2-40B4-BE49-F238E27FC236}">
                <a16:creationId xmlns:a16="http://schemas.microsoft.com/office/drawing/2014/main" id="{57426325-C925-4A62-BFC6-9C8A2DC3B065}"/>
              </a:ext>
            </a:extLst>
          </p:cNvPr>
          <p:cNvPicPr>
            <a:picLocks noChangeAspect="1"/>
          </p:cNvPicPr>
          <p:nvPr/>
        </p:nvPicPr>
        <p:blipFill rotWithShape="1">
          <a:blip r:embed="rId3"/>
          <a:srcRect l="27743" t="20671" r="28634" b="12222"/>
          <a:stretch/>
        </p:blipFill>
        <p:spPr>
          <a:xfrm>
            <a:off x="6647885" y="457201"/>
            <a:ext cx="4767173" cy="5875866"/>
          </a:xfrm>
          <a:prstGeom prst="rect">
            <a:avLst/>
          </a:prstGeom>
          <a:ln>
            <a:solidFill>
              <a:schemeClr val="tx1"/>
            </a:solidFill>
          </a:ln>
        </p:spPr>
      </p:pic>
      <p:sp>
        <p:nvSpPr>
          <p:cNvPr id="2" name="TextBox 1">
            <a:extLst>
              <a:ext uri="{FF2B5EF4-FFF2-40B4-BE49-F238E27FC236}">
                <a16:creationId xmlns:a16="http://schemas.microsoft.com/office/drawing/2014/main" id="{9863541C-980C-4780-ACE6-19D5CDA979BB}"/>
              </a:ext>
            </a:extLst>
          </p:cNvPr>
          <p:cNvSpPr txBox="1"/>
          <p:nvPr/>
        </p:nvSpPr>
        <p:spPr>
          <a:xfrm>
            <a:off x="3317611" y="87868"/>
            <a:ext cx="5556778" cy="369332"/>
          </a:xfrm>
          <a:prstGeom prst="rect">
            <a:avLst/>
          </a:prstGeom>
          <a:noFill/>
        </p:spPr>
        <p:txBody>
          <a:bodyPr wrap="none" rtlCol="0">
            <a:spAutoFit/>
          </a:bodyPr>
          <a:lstStyle/>
          <a:p>
            <a:r>
              <a:rPr lang="en-US" dirty="0"/>
              <a:t>Professor’s letter of recommendation that mentions skills</a:t>
            </a:r>
          </a:p>
        </p:txBody>
      </p:sp>
    </p:spTree>
    <p:extLst>
      <p:ext uri="{BB962C8B-B14F-4D97-AF65-F5344CB8AC3E}">
        <p14:creationId xmlns:p14="http://schemas.microsoft.com/office/powerpoint/2010/main" val="36783518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2922" y="0"/>
            <a:ext cx="10515600" cy="1325563"/>
          </a:xfrm>
        </p:spPr>
        <p:txBody>
          <a:bodyPr/>
          <a:lstStyle/>
          <a:p>
            <a:pPr algn="ctr"/>
            <a:r>
              <a:rPr lang="en-US" dirty="0" smtClean="0"/>
              <a:t>You’re off to a great start!</a:t>
            </a:r>
            <a:endParaRPr lang="en-US" dirty="0"/>
          </a:p>
        </p:txBody>
      </p:sp>
      <p:sp>
        <p:nvSpPr>
          <p:cNvPr id="3" name="Content Placeholder 2"/>
          <p:cNvSpPr>
            <a:spLocks noGrp="1"/>
          </p:cNvSpPr>
          <p:nvPr>
            <p:ph idx="4294967295"/>
          </p:nvPr>
        </p:nvSpPr>
        <p:spPr>
          <a:xfrm>
            <a:off x="2" y="1825625"/>
            <a:ext cx="10515600" cy="4351338"/>
          </a:xfrm>
        </p:spPr>
        <p:txBody>
          <a:bodyPr>
            <a:normAutofit/>
          </a:bodyPr>
          <a:lstStyle/>
          <a:p>
            <a:r>
              <a:rPr lang="en-US" sz="3200" dirty="0" smtClean="0"/>
              <a:t>What you already have:</a:t>
            </a:r>
          </a:p>
          <a:p>
            <a:pPr lvl="1"/>
            <a:r>
              <a:rPr lang="en-US" sz="3200" dirty="0" smtClean="0"/>
              <a:t>Syllabus</a:t>
            </a:r>
          </a:p>
          <a:p>
            <a:pPr lvl="1"/>
            <a:r>
              <a:rPr lang="en-US" sz="3200" dirty="0" smtClean="0"/>
              <a:t>Assignments</a:t>
            </a:r>
          </a:p>
          <a:p>
            <a:pPr lvl="1"/>
            <a:r>
              <a:rPr lang="en-US" sz="3200" dirty="0" smtClean="0"/>
              <a:t>Lectures</a:t>
            </a:r>
          </a:p>
          <a:p>
            <a:pPr lvl="1"/>
            <a:r>
              <a:rPr lang="en-US" sz="3200" dirty="0" smtClean="0"/>
              <a:t>In-class activities</a:t>
            </a:r>
            <a:endParaRPr lang="en-US" sz="3200" dirty="0"/>
          </a:p>
        </p:txBody>
      </p:sp>
      <p:sp>
        <p:nvSpPr>
          <p:cNvPr id="4" name="Rectangle 3"/>
          <p:cNvSpPr/>
          <p:nvPr/>
        </p:nvSpPr>
        <p:spPr>
          <a:xfrm>
            <a:off x="1819653" y="5161896"/>
            <a:ext cx="8644161"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All help student acquire, broaden</a:t>
            </a:r>
          </a:p>
          <a:p>
            <a:pPr algn="ctr"/>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and deepen their skill sets</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2723159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3" y="0"/>
            <a:ext cx="10515600" cy="1325563"/>
          </a:xfrm>
        </p:spPr>
        <p:txBody>
          <a:bodyPr/>
          <a:lstStyle/>
          <a:p>
            <a:pPr algn="ctr"/>
            <a:r>
              <a:rPr lang="en-US" dirty="0" smtClean="0"/>
              <a:t>Summary</a:t>
            </a:r>
            <a:endParaRPr lang="en-US" dirty="0"/>
          </a:p>
        </p:txBody>
      </p:sp>
      <p:sp>
        <p:nvSpPr>
          <p:cNvPr id="3" name="Content Placeholder 2"/>
          <p:cNvSpPr>
            <a:spLocks noGrp="1"/>
          </p:cNvSpPr>
          <p:nvPr>
            <p:ph idx="1"/>
          </p:nvPr>
        </p:nvSpPr>
        <p:spPr>
          <a:xfrm>
            <a:off x="0" y="1558924"/>
            <a:ext cx="12191999" cy="4841875"/>
          </a:xfrm>
        </p:spPr>
        <p:txBody>
          <a:bodyPr>
            <a:normAutofit fontScale="47500" lnSpcReduction="20000"/>
          </a:bodyPr>
          <a:lstStyle/>
          <a:p>
            <a:r>
              <a:rPr lang="en-US" sz="7600" dirty="0" smtClean="0"/>
              <a:t>Increased awareness of skills from your discipline and courses</a:t>
            </a:r>
          </a:p>
          <a:p>
            <a:endParaRPr lang="en-US" sz="7600" dirty="0" smtClean="0"/>
          </a:p>
          <a:p>
            <a:r>
              <a:rPr lang="en-US" sz="7600" dirty="0" smtClean="0"/>
              <a:t>Incorporating skills into syllabus and course material</a:t>
            </a:r>
          </a:p>
          <a:p>
            <a:endParaRPr lang="en-US" sz="7600" dirty="0"/>
          </a:p>
          <a:p>
            <a:r>
              <a:rPr lang="en-US" sz="7600" dirty="0" smtClean="0"/>
              <a:t>Increased </a:t>
            </a:r>
            <a:r>
              <a:rPr lang="en-US" sz="7600" dirty="0"/>
              <a:t>awareness of </a:t>
            </a:r>
            <a:r>
              <a:rPr lang="en-US" sz="7600" dirty="0" smtClean="0"/>
              <a:t>what skills you </a:t>
            </a:r>
            <a:r>
              <a:rPr lang="en-US" sz="7600" dirty="0"/>
              <a:t>teach to prepare students for workforce</a:t>
            </a:r>
          </a:p>
          <a:p>
            <a:endParaRPr lang="en-US" sz="7600" dirty="0"/>
          </a:p>
          <a:p>
            <a:r>
              <a:rPr lang="en-US" sz="7600" dirty="0" smtClean="0"/>
              <a:t>Increase articulation of </a:t>
            </a:r>
            <a:r>
              <a:rPr lang="en-US" sz="7600" dirty="0"/>
              <a:t>skills that employers </a:t>
            </a:r>
            <a:r>
              <a:rPr lang="en-US" sz="7600" dirty="0" smtClean="0"/>
              <a:t>value in</a:t>
            </a:r>
            <a:endParaRPr lang="en-US" sz="7600" dirty="0"/>
          </a:p>
          <a:p>
            <a:pPr lvl="1"/>
            <a:r>
              <a:rPr lang="en-US" sz="7600" dirty="0"/>
              <a:t>Syllabus</a:t>
            </a:r>
          </a:p>
          <a:p>
            <a:pPr lvl="1"/>
            <a:r>
              <a:rPr lang="en-US" sz="7600" dirty="0"/>
              <a:t>Assignments &amp; activities</a:t>
            </a:r>
          </a:p>
          <a:p>
            <a:endParaRPr lang="en-US" dirty="0"/>
          </a:p>
        </p:txBody>
      </p:sp>
    </p:spTree>
    <p:extLst>
      <p:ext uri="{BB962C8B-B14F-4D97-AF65-F5344CB8AC3E}">
        <p14:creationId xmlns:p14="http://schemas.microsoft.com/office/powerpoint/2010/main" val="27989077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99732" y="1183787"/>
            <a:ext cx="3813608" cy="717119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Skills</a:t>
            </a:r>
          </a:p>
          <a:p>
            <a:pPr algn="ct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p>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9035726" y="808119"/>
            <a:ext cx="2351093" cy="58477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habildades</a:t>
            </a:r>
            <a:endParaRPr lang="en-US" sz="3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Rectangle 6"/>
          <p:cNvSpPr/>
          <p:nvPr/>
        </p:nvSpPr>
        <p:spPr>
          <a:xfrm>
            <a:off x="366853" y="5578740"/>
            <a:ext cx="1951583" cy="769441"/>
          </a:xfrm>
          <a:prstGeom prst="rect">
            <a:avLst/>
          </a:prstGeom>
        </p:spPr>
        <p:txBody>
          <a:bodyPr wrap="square">
            <a:spAutoFit/>
          </a:bodyPr>
          <a:lstStyle/>
          <a:p>
            <a:r>
              <a:rPr lang="ar-AE" sz="4400" dirty="0"/>
              <a:t>مهارات</a:t>
            </a:r>
            <a:endParaRPr lang="en-US" sz="4400" dirty="0"/>
          </a:p>
        </p:txBody>
      </p:sp>
      <p:sp>
        <p:nvSpPr>
          <p:cNvPr id="8" name="Rectangle 7"/>
          <p:cNvSpPr/>
          <p:nvPr/>
        </p:nvSpPr>
        <p:spPr>
          <a:xfrm>
            <a:off x="7765629" y="2404541"/>
            <a:ext cx="1886383" cy="646331"/>
          </a:xfrm>
          <a:prstGeom prst="rect">
            <a:avLst/>
          </a:prstGeom>
        </p:spPr>
        <p:txBody>
          <a:bodyPr wrap="square">
            <a:spAutoFit/>
          </a:bodyPr>
          <a:lstStyle/>
          <a:p>
            <a:r>
              <a:rPr lang="ja-JP" altLang="en-US" sz="3600" dirty="0"/>
              <a:t>スキル</a:t>
            </a:r>
            <a:endParaRPr lang="en-US" sz="3600" dirty="0"/>
          </a:p>
        </p:txBody>
      </p:sp>
      <p:sp>
        <p:nvSpPr>
          <p:cNvPr id="9" name="Rectangle 8"/>
          <p:cNvSpPr/>
          <p:nvPr/>
        </p:nvSpPr>
        <p:spPr>
          <a:xfrm>
            <a:off x="5239434" y="3259723"/>
            <a:ext cx="1210588" cy="707886"/>
          </a:xfrm>
          <a:prstGeom prst="rect">
            <a:avLst/>
          </a:prstGeom>
        </p:spPr>
        <p:txBody>
          <a:bodyPr wrap="none">
            <a:spAutoFit/>
          </a:bodyPr>
          <a:lstStyle/>
          <a:p>
            <a:r>
              <a:rPr lang="ja-JP" altLang="en-US" sz="4000" dirty="0"/>
              <a:t>技能</a:t>
            </a:r>
            <a:endParaRPr lang="en-US" sz="4000" dirty="0"/>
          </a:p>
        </p:txBody>
      </p:sp>
      <p:sp>
        <p:nvSpPr>
          <p:cNvPr id="11" name="Rectangle 10"/>
          <p:cNvSpPr/>
          <p:nvPr/>
        </p:nvSpPr>
        <p:spPr>
          <a:xfrm>
            <a:off x="769045" y="691344"/>
            <a:ext cx="1549401" cy="984885"/>
          </a:xfrm>
          <a:prstGeom prst="rect">
            <a:avLst/>
          </a:prstGeom>
        </p:spPr>
        <p:txBody>
          <a:bodyPr wrap="square">
            <a:spAutoFit/>
          </a:bodyPr>
          <a:lstStyle/>
          <a:p>
            <a:endParaRPr lang="en-US" dirty="0"/>
          </a:p>
          <a:p>
            <a:r>
              <a:rPr lang="en-US" sz="4000" dirty="0" err="1" smtClean="0"/>
              <a:t>ujuzi</a:t>
            </a:r>
            <a:endParaRPr lang="en-US" sz="4000" dirty="0"/>
          </a:p>
        </p:txBody>
      </p:sp>
      <p:sp>
        <p:nvSpPr>
          <p:cNvPr id="12" name="Rectangle 11"/>
          <p:cNvSpPr/>
          <p:nvPr/>
        </p:nvSpPr>
        <p:spPr>
          <a:xfrm>
            <a:off x="1423871" y="4338506"/>
            <a:ext cx="1594860" cy="769441"/>
          </a:xfrm>
          <a:prstGeom prst="rect">
            <a:avLst/>
          </a:prstGeom>
        </p:spPr>
        <p:txBody>
          <a:bodyPr wrap="none">
            <a:spAutoFit/>
          </a:bodyPr>
          <a:lstStyle/>
          <a:p>
            <a:r>
              <a:rPr lang="en-US" sz="4400" dirty="0" err="1">
                <a:solidFill>
                  <a:srgbClr val="C00000"/>
                </a:solidFill>
              </a:rPr>
              <a:t>abilità</a:t>
            </a:r>
            <a:endParaRPr lang="en-US" sz="4400" dirty="0">
              <a:solidFill>
                <a:srgbClr val="C00000"/>
              </a:solidFill>
            </a:endParaRPr>
          </a:p>
        </p:txBody>
      </p:sp>
      <p:sp>
        <p:nvSpPr>
          <p:cNvPr id="13" name="Rectangle 12"/>
          <p:cNvSpPr/>
          <p:nvPr/>
        </p:nvSpPr>
        <p:spPr>
          <a:xfrm>
            <a:off x="2318436" y="2747665"/>
            <a:ext cx="2208490" cy="707886"/>
          </a:xfrm>
          <a:prstGeom prst="rect">
            <a:avLst/>
          </a:prstGeom>
        </p:spPr>
        <p:txBody>
          <a:bodyPr wrap="none">
            <a:spAutoFit/>
          </a:bodyPr>
          <a:lstStyle/>
          <a:p>
            <a:r>
              <a:rPr lang="en-US" sz="4000" dirty="0" err="1">
                <a:solidFill>
                  <a:srgbClr val="00B050"/>
                </a:solidFill>
              </a:rPr>
              <a:t>nā</a:t>
            </a:r>
            <a:r>
              <a:rPr lang="en-US" sz="4000" dirty="0">
                <a:solidFill>
                  <a:srgbClr val="00B050"/>
                </a:solidFill>
              </a:rPr>
              <a:t> </a:t>
            </a:r>
            <a:r>
              <a:rPr lang="en-US" sz="4000" dirty="0" err="1">
                <a:solidFill>
                  <a:srgbClr val="00B050"/>
                </a:solidFill>
              </a:rPr>
              <a:t>mākau</a:t>
            </a:r>
            <a:endParaRPr lang="en-US" sz="4000" dirty="0">
              <a:solidFill>
                <a:srgbClr val="00B050"/>
              </a:solidFill>
            </a:endParaRPr>
          </a:p>
        </p:txBody>
      </p:sp>
      <p:sp>
        <p:nvSpPr>
          <p:cNvPr id="14" name="Rectangle 13"/>
          <p:cNvSpPr/>
          <p:nvPr/>
        </p:nvSpPr>
        <p:spPr>
          <a:xfrm>
            <a:off x="8533249" y="5671074"/>
            <a:ext cx="2479333" cy="584775"/>
          </a:xfrm>
          <a:prstGeom prst="rect">
            <a:avLst/>
          </a:prstGeom>
        </p:spPr>
        <p:txBody>
          <a:bodyPr wrap="none">
            <a:spAutoFit/>
          </a:bodyPr>
          <a:lstStyle/>
          <a:p>
            <a:r>
              <a:rPr lang="en-US" sz="3200" dirty="0" err="1"/>
              <a:t>Kompetenzen</a:t>
            </a:r>
            <a:endParaRPr lang="en-US" sz="3200" dirty="0"/>
          </a:p>
        </p:txBody>
      </p:sp>
      <p:sp>
        <p:nvSpPr>
          <p:cNvPr id="15" name="Rectangle 14"/>
          <p:cNvSpPr/>
          <p:nvPr/>
        </p:nvSpPr>
        <p:spPr>
          <a:xfrm>
            <a:off x="8685470" y="3727642"/>
            <a:ext cx="2174891" cy="646331"/>
          </a:xfrm>
          <a:prstGeom prst="rect">
            <a:avLst/>
          </a:prstGeom>
        </p:spPr>
        <p:txBody>
          <a:bodyPr wrap="none">
            <a:spAutoFit/>
          </a:bodyPr>
          <a:lstStyle/>
          <a:p>
            <a:r>
              <a:rPr lang="el-GR" sz="3600" dirty="0">
                <a:solidFill>
                  <a:srgbClr val="7030A0"/>
                </a:solidFill>
              </a:rPr>
              <a:t>δεξιότητες</a:t>
            </a:r>
            <a:endParaRPr lang="en-US" sz="3600" dirty="0">
              <a:solidFill>
                <a:srgbClr val="7030A0"/>
              </a:solidFill>
            </a:endParaRPr>
          </a:p>
        </p:txBody>
      </p:sp>
    </p:spTree>
    <p:extLst>
      <p:ext uri="{BB962C8B-B14F-4D97-AF65-F5344CB8AC3E}">
        <p14:creationId xmlns:p14="http://schemas.microsoft.com/office/powerpoint/2010/main" val="3310483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3618"/>
            <a:ext cx="12336102" cy="533399"/>
          </a:xfrm>
        </p:spPr>
        <p:txBody>
          <a:bodyPr>
            <a:normAutofit fontScale="90000"/>
          </a:bodyPr>
          <a:lstStyle/>
          <a:p>
            <a:pPr algn="ctr"/>
            <a:r>
              <a:rPr lang="en-US" dirty="0" smtClean="0"/>
              <a:t>How do we connect coursework to career readiness ? </a:t>
            </a:r>
            <a:br>
              <a:rPr lang="en-US" dirty="0" smtClean="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1201" y="1219209"/>
            <a:ext cx="4584663" cy="553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jvank\AppData\Local\Microsoft\Windows\INetCache\IE\K6KZC9T7\Bueno-verd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4" y="2423772"/>
            <a:ext cx="812798" cy="6242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1200" y="3151522"/>
            <a:ext cx="812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0825" y="5562600"/>
            <a:ext cx="812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724400"/>
            <a:ext cx="812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877278"/>
            <a:ext cx="8128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65602" y="521738"/>
            <a:ext cx="4521200" cy="646331"/>
          </a:xfrm>
          <a:prstGeom prst="rect">
            <a:avLst/>
          </a:prstGeom>
          <a:noFill/>
        </p:spPr>
        <p:txBody>
          <a:bodyPr wrap="square" rtlCol="0">
            <a:spAutoFit/>
          </a:bodyPr>
          <a:lstStyle/>
          <a:p>
            <a:r>
              <a:rPr lang="en-US" sz="3600" dirty="0"/>
              <a:t>Discipline skill sets</a:t>
            </a:r>
          </a:p>
        </p:txBody>
      </p:sp>
      <p:sp>
        <p:nvSpPr>
          <p:cNvPr id="4" name="Curved Right Arrow 3"/>
          <p:cNvSpPr/>
          <p:nvPr/>
        </p:nvSpPr>
        <p:spPr>
          <a:xfrm>
            <a:off x="2116667" y="844895"/>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8085516" y="2735886"/>
            <a:ext cx="4250587"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are the skills </a:t>
            </a:r>
          </a:p>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unique to your </a:t>
            </a:r>
          </a:p>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discipline?</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0" y="5889847"/>
            <a:ext cx="3352800" cy="923330"/>
          </a:xfrm>
          <a:prstGeom prst="rect">
            <a:avLst/>
          </a:prstGeom>
        </p:spPr>
        <p:txBody>
          <a:bodyPr wrap="square">
            <a:spAutoFit/>
          </a:bodyPr>
          <a:lstStyle/>
          <a:p>
            <a:r>
              <a:rPr lang="en-US" sz="900" dirty="0" err="1"/>
              <a:t>Naufel</a:t>
            </a:r>
            <a:r>
              <a:rPr lang="en-US" sz="900" dirty="0"/>
              <a:t>, K. Z., Appleby, D. C., Young, J., Van Kirk, J. F., Spencer, S. M., </a:t>
            </a:r>
            <a:r>
              <a:rPr lang="en-US" sz="900" dirty="0" err="1"/>
              <a:t>Rudmann</a:t>
            </a:r>
            <a:r>
              <a:rPr lang="en-US" sz="900" dirty="0"/>
              <a:t>, J., Carducci, B.J., Hettich, P. and Richmond, A. S. (2018). </a:t>
            </a:r>
            <a:r>
              <a:rPr lang="en-US" sz="900" i="1" dirty="0"/>
              <a:t>The Skillful Psychology Student: Prepared for Success in the 21</a:t>
            </a:r>
            <a:r>
              <a:rPr lang="en-US" sz="900" i="1" baseline="30000" dirty="0"/>
              <a:t>st</a:t>
            </a:r>
            <a:r>
              <a:rPr lang="en-US" sz="900" i="1" dirty="0"/>
              <a:t> Century Workplace. </a:t>
            </a:r>
            <a:r>
              <a:rPr lang="en-US" sz="900" dirty="0"/>
              <a:t>Retrieved from: </a:t>
            </a:r>
            <a:r>
              <a:rPr lang="en-US" sz="900" u="sng" dirty="0">
                <a:hlinkClick r:id="rId5"/>
              </a:rPr>
              <a:t>https://www.apa.org/careers/resources/guides/transferable-skills.pdf</a:t>
            </a:r>
            <a:endParaRPr lang="en-US" sz="900" dirty="0"/>
          </a:p>
        </p:txBody>
      </p:sp>
    </p:spTree>
    <p:extLst>
      <p:ext uri="{BB962C8B-B14F-4D97-AF65-F5344CB8AC3E}">
        <p14:creationId xmlns:p14="http://schemas.microsoft.com/office/powerpoint/2010/main" val="369177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fade">
                                      <p:cBhvr>
                                        <p:cTn id="19" dur="500"/>
                                        <p:tgtEl>
                                          <p:spTgt spid="3076"/>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079"/>
                                        </p:tgtEl>
                                        <p:attrNameLst>
                                          <p:attrName>style.visibility</p:attrName>
                                        </p:attrNameLst>
                                      </p:cBhvr>
                                      <p:to>
                                        <p:strVal val="visible"/>
                                      </p:to>
                                    </p:set>
                                    <p:animEffect transition="in" filter="fade">
                                      <p:cBhvr>
                                        <p:cTn id="23" dur="500"/>
                                        <p:tgtEl>
                                          <p:spTgt spid="3079"/>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500"/>
                                        <p:tgtEl>
                                          <p:spTgt spid="3078"/>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077"/>
                                        </p:tgtEl>
                                        <p:attrNameLst>
                                          <p:attrName>style.visibility</p:attrName>
                                        </p:attrNameLst>
                                      </p:cBhvr>
                                      <p:to>
                                        <p:strVal val="visible"/>
                                      </p:to>
                                    </p:set>
                                    <p:animEffect transition="in" filter="fade">
                                      <p:cBhvr>
                                        <p:cTn id="31" dur="500"/>
                                        <p:tgtEl>
                                          <p:spTgt spid="307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3" y="274320"/>
            <a:ext cx="10515600" cy="1325563"/>
          </a:xfrm>
        </p:spPr>
        <p:txBody>
          <a:bodyPr>
            <a:normAutofit fontScale="90000"/>
          </a:bodyPr>
          <a:lstStyle/>
          <a:p>
            <a:r>
              <a:rPr lang="en-US" sz="4300" b="1" dirty="0"/>
              <a:t>Origins of </a:t>
            </a:r>
            <a:r>
              <a:rPr lang="en-US" sz="4300" b="1" dirty="0" smtClean="0"/>
              <a:t>Committee on Associate &amp; Baccalaureate Education (CABE) </a:t>
            </a:r>
            <a:r>
              <a:rPr lang="en-US" sz="4300" b="1" dirty="0"/>
              <a:t>21st </a:t>
            </a:r>
            <a:r>
              <a:rPr lang="en-US" sz="4300" b="1" dirty="0" smtClean="0"/>
              <a:t>Century </a:t>
            </a:r>
            <a:r>
              <a:rPr lang="en-US" sz="4300" b="1" dirty="0"/>
              <a:t>S</a:t>
            </a:r>
            <a:r>
              <a:rPr lang="en-US" sz="4300" b="1" dirty="0" smtClean="0"/>
              <a:t>kills </a:t>
            </a:r>
            <a:r>
              <a:rPr lang="en-US" sz="4300" b="1" dirty="0"/>
              <a:t>T</a:t>
            </a:r>
            <a:r>
              <a:rPr lang="en-US" sz="4300" b="1" dirty="0" smtClean="0"/>
              <a:t>ask </a:t>
            </a:r>
            <a:r>
              <a:rPr lang="en-US" sz="4300" b="1" dirty="0"/>
              <a:t>force</a:t>
            </a:r>
            <a:r>
              <a:rPr lang="en-US" dirty="0"/>
              <a:t/>
            </a:r>
            <a:br>
              <a:rPr lang="en-US" dirty="0"/>
            </a:br>
            <a:endParaRPr lang="en-US" dirty="0"/>
          </a:p>
        </p:txBody>
      </p:sp>
      <p:sp>
        <p:nvSpPr>
          <p:cNvPr id="3" name="Content Placeholder 2"/>
          <p:cNvSpPr>
            <a:spLocks noGrp="1"/>
          </p:cNvSpPr>
          <p:nvPr>
            <p:ph idx="1"/>
          </p:nvPr>
        </p:nvSpPr>
        <p:spPr>
          <a:xfrm>
            <a:off x="0" y="1499223"/>
            <a:ext cx="12061056" cy="5480697"/>
          </a:xfrm>
        </p:spPr>
        <p:txBody>
          <a:bodyPr>
            <a:noAutofit/>
          </a:bodyPr>
          <a:lstStyle/>
          <a:p>
            <a:pPr lvl="1"/>
            <a:r>
              <a:rPr lang="en-US" sz="2900" dirty="0" smtClean="0"/>
              <a:t>Idea proposed to CABE (Aaron Richmond, Ph.D.)</a:t>
            </a:r>
          </a:p>
          <a:p>
            <a:pPr lvl="1"/>
            <a:endParaRPr lang="en-US" sz="2900" dirty="0" smtClean="0"/>
          </a:p>
          <a:p>
            <a:pPr lvl="2"/>
            <a:r>
              <a:rPr lang="en-US" sz="2900" dirty="0" smtClean="0"/>
              <a:t>CABE highlighted the issue (stakeholders: students, faculty, counselors). </a:t>
            </a:r>
          </a:p>
          <a:p>
            <a:pPr lvl="3"/>
            <a:endParaRPr lang="en-US" sz="2900" dirty="0" smtClean="0"/>
          </a:p>
          <a:p>
            <a:pPr lvl="3"/>
            <a:r>
              <a:rPr lang="en-US" sz="2900" dirty="0" smtClean="0"/>
              <a:t>Interest </a:t>
            </a:r>
            <a:r>
              <a:rPr lang="en-US" sz="2900" dirty="0"/>
              <a:t>stemmed from </a:t>
            </a:r>
            <a:r>
              <a:rPr lang="en-US" sz="2900" dirty="0" smtClean="0"/>
              <a:t>faculty who are scientists and educators who have:</a:t>
            </a:r>
          </a:p>
          <a:p>
            <a:pPr lvl="4"/>
            <a:r>
              <a:rPr lang="en-US" sz="2900" dirty="0" smtClean="0"/>
              <a:t>expertise in career development</a:t>
            </a:r>
          </a:p>
          <a:p>
            <a:pPr lvl="4"/>
            <a:endParaRPr lang="en-US" sz="2900" dirty="0" smtClean="0"/>
          </a:p>
          <a:p>
            <a:pPr lvl="4"/>
            <a:r>
              <a:rPr lang="en-US" sz="2900" dirty="0" smtClean="0"/>
              <a:t>created career courses</a:t>
            </a:r>
          </a:p>
          <a:p>
            <a:pPr lvl="4"/>
            <a:endParaRPr lang="en-US" sz="2900" dirty="0" smtClean="0"/>
          </a:p>
          <a:p>
            <a:pPr lvl="4"/>
            <a:r>
              <a:rPr lang="en-US" sz="2900" dirty="0" smtClean="0"/>
              <a:t>conducted research in career exploration</a:t>
            </a:r>
          </a:p>
          <a:p>
            <a:pPr lvl="4"/>
            <a:endParaRPr lang="en-US" sz="3000" dirty="0" smtClean="0"/>
          </a:p>
        </p:txBody>
      </p:sp>
      <p:pic>
        <p:nvPicPr>
          <p:cNvPr id="2050" name="Picture 2" descr="C:\Users\jvank\AppData\Local\Microsoft\Windows\INetCache\IE\IYWCE4QK\careerste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439" y="4091094"/>
            <a:ext cx="2540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2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00D67FC-876F-4F20-90C3-6B9F3E9E7A02}"/>
              </a:ext>
            </a:extLst>
          </p:cNvPr>
          <p:cNvSpPr txBox="1">
            <a:spLocks/>
          </p:cNvSpPr>
          <p:nvPr/>
        </p:nvSpPr>
        <p:spPr>
          <a:xfrm>
            <a:off x="2455286" y="953449"/>
            <a:ext cx="2631881" cy="3868103"/>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spcBef>
                <a:spcPts val="200"/>
              </a:spcBef>
              <a:buFont typeface="Arial" panose="020B0604020202020204" pitchFamily="34" charset="0"/>
              <a:buNone/>
            </a:pPr>
            <a:r>
              <a:rPr lang="en-US" sz="3600" b="1" dirty="0"/>
              <a:t>Working </a:t>
            </a:r>
          </a:p>
          <a:p>
            <a:pPr marL="0" indent="0">
              <a:spcBef>
                <a:spcPts val="200"/>
              </a:spcBef>
              <a:buFont typeface="Arial" panose="020B0604020202020204" pitchFamily="34" charset="0"/>
              <a:buNone/>
            </a:pPr>
            <a:r>
              <a:rPr lang="en-US" sz="3600" b="1" dirty="0"/>
              <a:t>Group </a:t>
            </a:r>
          </a:p>
          <a:p>
            <a:pPr marL="0" indent="0">
              <a:spcBef>
                <a:spcPts val="200"/>
              </a:spcBef>
              <a:buFont typeface="Arial" panose="020B0604020202020204" pitchFamily="34" charset="0"/>
              <a:buNone/>
            </a:pPr>
            <a:r>
              <a:rPr lang="en-US" sz="3600" b="1" dirty="0"/>
              <a:t>Members</a:t>
            </a:r>
            <a:endParaRPr lang="en-US" sz="3600" dirty="0"/>
          </a:p>
        </p:txBody>
      </p:sp>
      <p:sp>
        <p:nvSpPr>
          <p:cNvPr id="5" name="Content Placeholder 3">
            <a:extLst>
              <a:ext uri="{FF2B5EF4-FFF2-40B4-BE49-F238E27FC236}">
                <a16:creationId xmlns:a16="http://schemas.microsoft.com/office/drawing/2014/main" id="{4E3AAA44-DA13-4D89-B73C-C8D780DE8B81}"/>
              </a:ext>
            </a:extLst>
          </p:cNvPr>
          <p:cNvSpPr txBox="1">
            <a:spLocks/>
          </p:cNvSpPr>
          <p:nvPr/>
        </p:nvSpPr>
        <p:spPr>
          <a:xfrm>
            <a:off x="5542541" y="29981"/>
            <a:ext cx="5342265" cy="6168479"/>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endParaRPr lang="en-US" sz="2150" i="1" dirty="0"/>
          </a:p>
          <a:p>
            <a:pPr marL="0" indent="0">
              <a:buFont typeface="Arial" panose="020B0604020202020204" pitchFamily="34" charset="0"/>
              <a:buNone/>
            </a:pPr>
            <a:endParaRPr lang="en-US" sz="2150" dirty="0"/>
          </a:p>
        </p:txBody>
      </p:sp>
      <p:sp>
        <p:nvSpPr>
          <p:cNvPr id="2" name="Rectangle 1"/>
          <p:cNvSpPr/>
          <p:nvPr/>
        </p:nvSpPr>
        <p:spPr>
          <a:xfrm>
            <a:off x="5664198" y="665540"/>
            <a:ext cx="5757335" cy="5693866"/>
          </a:xfrm>
          <a:prstGeom prst="rect">
            <a:avLst/>
          </a:prstGeom>
        </p:spPr>
        <p:txBody>
          <a:bodyPr wrap="square">
            <a:spAutoFit/>
          </a:bodyPr>
          <a:lstStyle/>
          <a:p>
            <a:r>
              <a:rPr lang="en-US" sz="1400" dirty="0">
                <a:solidFill>
                  <a:schemeClr val="bg2">
                    <a:lumMod val="75000"/>
                  </a:schemeClr>
                </a:solidFill>
              </a:rPr>
              <a:t>Karen Z. </a:t>
            </a:r>
            <a:r>
              <a:rPr lang="en-US" sz="1400" dirty="0" err="1" smtClean="0">
                <a:solidFill>
                  <a:schemeClr val="bg2">
                    <a:lumMod val="75000"/>
                  </a:schemeClr>
                </a:solidFill>
              </a:rPr>
              <a:t>Naufel</a:t>
            </a:r>
            <a:endParaRPr lang="en-US" sz="1400" dirty="0" smtClean="0">
              <a:solidFill>
                <a:schemeClr val="bg2">
                  <a:lumMod val="75000"/>
                </a:schemeClr>
              </a:solidFill>
            </a:endParaRPr>
          </a:p>
          <a:p>
            <a:r>
              <a:rPr lang="en-US" sz="1400" dirty="0" smtClean="0"/>
              <a:t>Georgia </a:t>
            </a:r>
            <a:r>
              <a:rPr lang="en-US" sz="1400" dirty="0"/>
              <a:t>Southern University (CABE Liaison</a:t>
            </a:r>
            <a:r>
              <a:rPr lang="en-US" sz="1400" dirty="0" smtClean="0"/>
              <a:t>)</a:t>
            </a:r>
          </a:p>
          <a:p>
            <a:endParaRPr lang="en-US" sz="1400" dirty="0"/>
          </a:p>
          <a:p>
            <a:r>
              <a:rPr lang="en-US" sz="1400" dirty="0" smtClean="0">
                <a:solidFill>
                  <a:schemeClr val="bg2">
                    <a:lumMod val="75000"/>
                  </a:schemeClr>
                </a:solidFill>
              </a:rPr>
              <a:t>Drew </a:t>
            </a:r>
            <a:r>
              <a:rPr lang="en-US" sz="1400" dirty="0">
                <a:solidFill>
                  <a:schemeClr val="bg2">
                    <a:lumMod val="75000"/>
                  </a:schemeClr>
                </a:solidFill>
              </a:rPr>
              <a:t>C. </a:t>
            </a:r>
            <a:r>
              <a:rPr lang="en-US" sz="1400" dirty="0" smtClean="0">
                <a:solidFill>
                  <a:schemeClr val="bg2">
                    <a:lumMod val="75000"/>
                  </a:schemeClr>
                </a:solidFill>
              </a:rPr>
              <a:t>Appleby</a:t>
            </a:r>
          </a:p>
          <a:p>
            <a:r>
              <a:rPr lang="en-US" sz="1400" dirty="0" smtClean="0"/>
              <a:t>Indiana </a:t>
            </a:r>
            <a:r>
              <a:rPr lang="en-US" sz="1400" dirty="0"/>
              <a:t>University-Purdue, Indianapolis</a:t>
            </a:r>
          </a:p>
          <a:p>
            <a:endParaRPr lang="en-US" sz="1400" dirty="0" smtClean="0">
              <a:solidFill>
                <a:schemeClr val="bg2">
                  <a:lumMod val="75000"/>
                </a:schemeClr>
              </a:solidFill>
            </a:endParaRPr>
          </a:p>
          <a:p>
            <a:r>
              <a:rPr lang="en-US" sz="1400" dirty="0" smtClean="0">
                <a:solidFill>
                  <a:schemeClr val="bg2">
                    <a:lumMod val="75000"/>
                  </a:schemeClr>
                </a:solidFill>
              </a:rPr>
              <a:t>Jason Young</a:t>
            </a:r>
          </a:p>
          <a:p>
            <a:r>
              <a:rPr lang="en-US" sz="1400" dirty="0" smtClean="0"/>
              <a:t>Hunter </a:t>
            </a:r>
            <a:r>
              <a:rPr lang="en-US" sz="1400" dirty="0"/>
              <a:t>College of the City University of New York</a:t>
            </a:r>
          </a:p>
          <a:p>
            <a:endParaRPr lang="en-US" sz="1400" dirty="0" smtClean="0">
              <a:solidFill>
                <a:schemeClr val="bg2">
                  <a:lumMod val="75000"/>
                </a:schemeClr>
              </a:solidFill>
            </a:endParaRPr>
          </a:p>
          <a:p>
            <a:r>
              <a:rPr lang="en-US" sz="1400" dirty="0" smtClean="0">
                <a:solidFill>
                  <a:schemeClr val="bg2">
                    <a:lumMod val="75000"/>
                  </a:schemeClr>
                </a:solidFill>
              </a:rPr>
              <a:t>Jaye </a:t>
            </a:r>
            <a:r>
              <a:rPr lang="en-US" sz="1400" dirty="0">
                <a:solidFill>
                  <a:schemeClr val="bg2">
                    <a:lumMod val="75000"/>
                  </a:schemeClr>
                </a:solidFill>
              </a:rPr>
              <a:t>F. Van </a:t>
            </a:r>
            <a:r>
              <a:rPr lang="en-US" sz="1400" dirty="0" smtClean="0">
                <a:solidFill>
                  <a:schemeClr val="bg2">
                    <a:lumMod val="75000"/>
                  </a:schemeClr>
                </a:solidFill>
              </a:rPr>
              <a:t>Kirk</a:t>
            </a:r>
          </a:p>
          <a:p>
            <a:r>
              <a:rPr lang="en-US" sz="1400" dirty="0" smtClean="0"/>
              <a:t>San </a:t>
            </a:r>
            <a:r>
              <a:rPr lang="en-US" sz="1400" dirty="0"/>
              <a:t>Diego Mesa College</a:t>
            </a:r>
          </a:p>
          <a:p>
            <a:endParaRPr lang="en-US" sz="1400" dirty="0" smtClean="0">
              <a:solidFill>
                <a:schemeClr val="bg2">
                  <a:lumMod val="75000"/>
                </a:schemeClr>
              </a:solidFill>
            </a:endParaRPr>
          </a:p>
          <a:p>
            <a:r>
              <a:rPr lang="en-US" sz="1400" dirty="0" smtClean="0">
                <a:solidFill>
                  <a:schemeClr val="bg2">
                    <a:lumMod val="75000"/>
                  </a:schemeClr>
                </a:solidFill>
              </a:rPr>
              <a:t>Stacie </a:t>
            </a:r>
            <a:r>
              <a:rPr lang="en-US" sz="1400" dirty="0">
                <a:solidFill>
                  <a:schemeClr val="bg2">
                    <a:lumMod val="75000"/>
                  </a:schemeClr>
                </a:solidFill>
              </a:rPr>
              <a:t>M. </a:t>
            </a:r>
            <a:r>
              <a:rPr lang="en-US" sz="1400" dirty="0" smtClean="0">
                <a:solidFill>
                  <a:schemeClr val="bg2">
                    <a:lumMod val="75000"/>
                  </a:schemeClr>
                </a:solidFill>
              </a:rPr>
              <a:t>Spencer</a:t>
            </a:r>
          </a:p>
          <a:p>
            <a:r>
              <a:rPr lang="en-US" sz="1400" dirty="0" smtClean="0"/>
              <a:t>MCPHS </a:t>
            </a:r>
            <a:r>
              <a:rPr lang="en-US" sz="1400" dirty="0"/>
              <a:t>University </a:t>
            </a:r>
          </a:p>
          <a:p>
            <a:endParaRPr lang="en-US" sz="1400" dirty="0" smtClean="0">
              <a:solidFill>
                <a:schemeClr val="bg2">
                  <a:lumMod val="75000"/>
                </a:schemeClr>
              </a:solidFill>
            </a:endParaRPr>
          </a:p>
          <a:p>
            <a:r>
              <a:rPr lang="en-US" sz="1400" dirty="0" smtClean="0">
                <a:solidFill>
                  <a:schemeClr val="bg2">
                    <a:lumMod val="75000"/>
                  </a:schemeClr>
                </a:solidFill>
              </a:rPr>
              <a:t>Jerry Rudman</a:t>
            </a:r>
          </a:p>
          <a:p>
            <a:r>
              <a:rPr lang="en-US" sz="1400" dirty="0" smtClean="0"/>
              <a:t>Irvine </a:t>
            </a:r>
            <a:r>
              <a:rPr lang="en-US" sz="1400" dirty="0"/>
              <a:t>Valley College</a:t>
            </a:r>
          </a:p>
          <a:p>
            <a:endParaRPr lang="en-US" sz="1400" dirty="0" smtClean="0">
              <a:solidFill>
                <a:schemeClr val="bg2">
                  <a:lumMod val="75000"/>
                </a:schemeClr>
              </a:solidFill>
            </a:endParaRPr>
          </a:p>
          <a:p>
            <a:r>
              <a:rPr lang="en-US" sz="1400" dirty="0" smtClean="0">
                <a:solidFill>
                  <a:schemeClr val="bg2">
                    <a:lumMod val="75000"/>
                  </a:schemeClr>
                </a:solidFill>
              </a:rPr>
              <a:t>Bernardo </a:t>
            </a:r>
            <a:r>
              <a:rPr lang="en-US" sz="1400" dirty="0">
                <a:solidFill>
                  <a:schemeClr val="bg2">
                    <a:lumMod val="75000"/>
                  </a:schemeClr>
                </a:solidFill>
              </a:rPr>
              <a:t>J. </a:t>
            </a:r>
            <a:r>
              <a:rPr lang="en-US" sz="1400" dirty="0" smtClean="0">
                <a:solidFill>
                  <a:schemeClr val="bg2">
                    <a:lumMod val="75000"/>
                  </a:schemeClr>
                </a:solidFill>
              </a:rPr>
              <a:t>Carducci</a:t>
            </a:r>
          </a:p>
          <a:p>
            <a:r>
              <a:rPr lang="en-US" sz="1400" dirty="0" smtClean="0"/>
              <a:t>Indiana </a:t>
            </a:r>
            <a:r>
              <a:rPr lang="en-US" sz="1400" dirty="0"/>
              <a:t>University Southeast</a:t>
            </a:r>
          </a:p>
          <a:p>
            <a:endParaRPr lang="en-US" sz="1400" dirty="0" smtClean="0">
              <a:solidFill>
                <a:schemeClr val="bg2">
                  <a:lumMod val="75000"/>
                </a:schemeClr>
              </a:solidFill>
            </a:endParaRPr>
          </a:p>
          <a:p>
            <a:r>
              <a:rPr lang="en-US" sz="1400" dirty="0" smtClean="0">
                <a:solidFill>
                  <a:schemeClr val="bg2">
                    <a:lumMod val="75000"/>
                  </a:schemeClr>
                </a:solidFill>
              </a:rPr>
              <a:t>Paul Hettich</a:t>
            </a:r>
          </a:p>
          <a:p>
            <a:r>
              <a:rPr lang="en-US" sz="1400" dirty="0" smtClean="0"/>
              <a:t>DePaul </a:t>
            </a:r>
            <a:r>
              <a:rPr lang="en-US" sz="1400" dirty="0"/>
              <a:t>University</a:t>
            </a:r>
          </a:p>
          <a:p>
            <a:endParaRPr lang="en-US" sz="1400" dirty="0" smtClean="0">
              <a:solidFill>
                <a:schemeClr val="bg2">
                  <a:lumMod val="75000"/>
                </a:schemeClr>
              </a:solidFill>
            </a:endParaRPr>
          </a:p>
          <a:p>
            <a:r>
              <a:rPr lang="en-US" sz="1400" dirty="0" smtClean="0">
                <a:solidFill>
                  <a:schemeClr val="bg2">
                    <a:lumMod val="75000"/>
                  </a:schemeClr>
                </a:solidFill>
              </a:rPr>
              <a:t>Aaron </a:t>
            </a:r>
            <a:r>
              <a:rPr lang="en-US" sz="1400" dirty="0">
                <a:solidFill>
                  <a:schemeClr val="bg2">
                    <a:lumMod val="75000"/>
                  </a:schemeClr>
                </a:solidFill>
              </a:rPr>
              <a:t>S. </a:t>
            </a:r>
            <a:r>
              <a:rPr lang="en-US" sz="1400" dirty="0" smtClean="0">
                <a:solidFill>
                  <a:schemeClr val="bg2">
                    <a:lumMod val="75000"/>
                  </a:schemeClr>
                </a:solidFill>
              </a:rPr>
              <a:t>Richmond</a:t>
            </a:r>
          </a:p>
          <a:p>
            <a:r>
              <a:rPr lang="en-US" sz="1400" dirty="0" smtClean="0"/>
              <a:t>Metropolitan </a:t>
            </a:r>
            <a:r>
              <a:rPr lang="en-US" sz="1400" dirty="0"/>
              <a:t>State University of Denver  (CABE Liaison)</a:t>
            </a:r>
          </a:p>
        </p:txBody>
      </p:sp>
    </p:spTree>
    <p:extLst>
      <p:ext uri="{BB962C8B-B14F-4D97-AF65-F5344CB8AC3E}">
        <p14:creationId xmlns:p14="http://schemas.microsoft.com/office/powerpoint/2010/main" val="1095338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4A1D-AFE6-4048-9360-CCC5E79037DA}"/>
              </a:ext>
            </a:extLst>
          </p:cNvPr>
          <p:cNvSpPr>
            <a:spLocks noGrp="1"/>
          </p:cNvSpPr>
          <p:nvPr>
            <p:ph type="title"/>
          </p:nvPr>
        </p:nvSpPr>
        <p:spPr>
          <a:xfrm>
            <a:off x="2324711" y="0"/>
            <a:ext cx="2277769" cy="1344975"/>
          </a:xfrm>
        </p:spPr>
        <p:txBody>
          <a:bodyPr>
            <a:normAutofit/>
          </a:bodyPr>
          <a:lstStyle/>
          <a:p>
            <a:r>
              <a:rPr lang="en-US" sz="3600" b="1" dirty="0" smtClean="0">
                <a:latin typeface="+mn-lt"/>
              </a:rPr>
              <a:t>AIMS </a:t>
            </a:r>
            <a:endParaRPr lang="en-US" sz="3600" b="1" dirty="0">
              <a:latin typeface="+mn-lt"/>
            </a:endParaRPr>
          </a:p>
        </p:txBody>
      </p:sp>
      <p:sp>
        <p:nvSpPr>
          <p:cNvPr id="3" name="Content Placeholder 2">
            <a:extLst>
              <a:ext uri="{FF2B5EF4-FFF2-40B4-BE49-F238E27FC236}">
                <a16:creationId xmlns:a16="http://schemas.microsoft.com/office/drawing/2014/main" id="{962A1D96-EDFB-4F16-A1DA-1D1C22C2F7AF}"/>
              </a:ext>
            </a:extLst>
          </p:cNvPr>
          <p:cNvSpPr>
            <a:spLocks noGrp="1"/>
          </p:cNvSpPr>
          <p:nvPr>
            <p:ph idx="1"/>
          </p:nvPr>
        </p:nvSpPr>
        <p:spPr>
          <a:xfrm>
            <a:off x="272628" y="1409589"/>
            <a:ext cx="6353606" cy="4095973"/>
          </a:xfrm>
        </p:spPr>
        <p:txBody>
          <a:bodyPr>
            <a:noAutofit/>
          </a:bodyPr>
          <a:lstStyle/>
          <a:p>
            <a:pPr marL="0" indent="0">
              <a:buNone/>
            </a:pPr>
            <a:r>
              <a:rPr lang="en-US" sz="3200" b="1" dirty="0"/>
              <a:t>Increase students’, teachers’, and advisors' awareness of </a:t>
            </a:r>
            <a:r>
              <a:rPr lang="en-US" sz="3200" b="1" dirty="0" smtClean="0"/>
              <a:t>:</a:t>
            </a:r>
            <a:endParaRPr lang="en-US" sz="3200" b="1" dirty="0"/>
          </a:p>
          <a:p>
            <a:pPr marL="800100" lvl="1" indent="-342900"/>
            <a:r>
              <a:rPr lang="en-US" sz="3200" b="1" dirty="0"/>
              <a:t>skills valued by employers</a:t>
            </a:r>
          </a:p>
          <a:p>
            <a:pPr marL="800100" lvl="1" indent="-342900"/>
            <a:r>
              <a:rPr lang="en-US" sz="3200" b="1" dirty="0"/>
              <a:t>where these skills are developed within the Psychology curriculum</a:t>
            </a:r>
          </a:p>
          <a:p>
            <a:pPr marL="800100" lvl="1" indent="-342900"/>
            <a:r>
              <a:rPr lang="en-US" sz="3200" b="1" dirty="0"/>
              <a:t>the diverse range of job options that require these </a:t>
            </a:r>
            <a:r>
              <a:rPr lang="en-US" sz="3200" b="1" dirty="0" smtClean="0"/>
              <a:t>skills</a:t>
            </a:r>
          </a:p>
          <a:p>
            <a:pPr marL="800100" lvl="1" indent="-342900"/>
            <a:endParaRPr lang="en-US" sz="3200" b="1" dirty="0"/>
          </a:p>
          <a:p>
            <a:pPr marL="0" indent="0">
              <a:buNone/>
            </a:pPr>
            <a:r>
              <a:rPr lang="en-US" sz="3200" b="1" dirty="0"/>
              <a:t>Support students in achieving career </a:t>
            </a:r>
            <a:r>
              <a:rPr lang="en-US" sz="3200" b="1" dirty="0" smtClean="0"/>
              <a:t>goals</a:t>
            </a:r>
            <a:endParaRPr lang="en-US" sz="3200" b="1" dirty="0"/>
          </a:p>
          <a:p>
            <a:pPr marL="0" indent="0">
              <a:buNone/>
            </a:pPr>
            <a:endParaRPr lang="en-US" sz="3200" dirty="0"/>
          </a:p>
        </p:txBody>
      </p:sp>
      <p:pic>
        <p:nvPicPr>
          <p:cNvPr id="14" name="Picture 4" descr="A group of people posing for the camera&#10;&#10;Description generated with very high confidence">
            <a:extLst>
              <a:ext uri="{FF2B5EF4-FFF2-40B4-BE49-F238E27FC236}">
                <a16:creationId xmlns:a16="http://schemas.microsoft.com/office/drawing/2014/main" id="{58E6CA4E-AAA8-42B5-8189-CC5C095691F9}"/>
              </a:ext>
            </a:extLst>
          </p:cNvPr>
          <p:cNvPicPr>
            <a:picLocks noChangeAspect="1"/>
          </p:cNvPicPr>
          <p:nvPr/>
        </p:nvPicPr>
        <p:blipFill rotWithShape="1">
          <a:blip r:embed="rId2"/>
          <a:srcRect l="8874" r="11883" b="2"/>
          <a:stretch/>
        </p:blipFill>
        <p:spPr>
          <a:xfrm>
            <a:off x="7383544" y="1071290"/>
            <a:ext cx="3031807" cy="2286000"/>
          </a:xfrm>
          <a:prstGeom prst="rect">
            <a:avLst/>
          </a:prstGeom>
        </p:spPr>
      </p:pic>
      <p:pic>
        <p:nvPicPr>
          <p:cNvPr id="4" name="Picture 4" descr="A close up of a toy&#10;&#10;Description generated with high confidence">
            <a:extLst>
              <a:ext uri="{FF2B5EF4-FFF2-40B4-BE49-F238E27FC236}">
                <a16:creationId xmlns:a16="http://schemas.microsoft.com/office/drawing/2014/main" id="{20251B2C-B95F-48AA-B2BF-ED9F9A5881E7}"/>
              </a:ext>
            </a:extLst>
          </p:cNvPr>
          <p:cNvPicPr>
            <a:picLocks noChangeAspect="1"/>
          </p:cNvPicPr>
          <p:nvPr/>
        </p:nvPicPr>
        <p:blipFill>
          <a:blip r:embed="rId3"/>
          <a:stretch>
            <a:fillRect/>
          </a:stretch>
        </p:blipFill>
        <p:spPr>
          <a:xfrm>
            <a:off x="7381876" y="3457576"/>
            <a:ext cx="3057525" cy="2295525"/>
          </a:xfrm>
          <a:prstGeom prst="rect">
            <a:avLst/>
          </a:prstGeom>
        </p:spPr>
      </p:pic>
    </p:spTree>
    <p:extLst>
      <p:ext uri="{BB962C8B-B14F-4D97-AF65-F5344CB8AC3E}">
        <p14:creationId xmlns:p14="http://schemas.microsoft.com/office/powerpoint/2010/main" val="3831289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5675</TotalTime>
  <Words>2501</Words>
  <Application>Microsoft Office PowerPoint</Application>
  <PresentationFormat>Widescreen</PresentationFormat>
  <Paragraphs>478</Paragraphs>
  <Slides>54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游ゴシック</vt:lpstr>
      <vt:lpstr>Arial</vt:lpstr>
      <vt:lpstr>Calibri</vt:lpstr>
      <vt:lpstr>Calibri Light</vt:lpstr>
      <vt:lpstr>Wingdings</vt:lpstr>
      <vt:lpstr>Office Theme</vt:lpstr>
      <vt:lpstr>1_Office Theme</vt:lpstr>
      <vt:lpstr>PowerPoint Presentation</vt:lpstr>
      <vt:lpstr>objectives</vt:lpstr>
      <vt:lpstr>Time to innovate!</vt:lpstr>
      <vt:lpstr>These disciplines (fashion, business, psychology, sustainability,  marketing &amp; materials science) can be applied to… </vt:lpstr>
      <vt:lpstr>What does this say about:  1) Cross disciplinary collaborations?   2) What skills students learn to solve problems?</vt:lpstr>
      <vt:lpstr>How do we connect coursework to career readiness ?  </vt:lpstr>
      <vt:lpstr>Origins of Committee on Associate &amp; Baccalaureate Education (CABE) 21st Century Skills Task force </vt:lpstr>
      <vt:lpstr>PowerPoint Presentation</vt:lpstr>
      <vt:lpstr>AIMS </vt:lpstr>
      <vt:lpstr>What inspired me to incorporate skills into classes?</vt:lpstr>
      <vt:lpstr>How did including skills in my syllabus begin? </vt:lpstr>
      <vt:lpstr>1. IDENTIFYING WORKFORCE SKILLS FOR PSYCHOLOGY MAJORS </vt:lpstr>
      <vt:lpstr>PowerPoint Presentation</vt:lpstr>
      <vt:lpstr>PowerPoint Presentation</vt:lpstr>
      <vt:lpstr>PowerPoint Presentation</vt:lpstr>
      <vt:lpstr>APA Psychology Student Network </vt:lpstr>
      <vt:lpstr>APA Psychology Teacher Network</vt:lpstr>
      <vt:lpstr>PowerPoint Presentation</vt:lpstr>
      <vt:lpstr>2: INFUSE COURSES WITH TEACHING STRATEGIES FOR SKILLS ACQUIRED FROM PSYCHOLOGY  …or your discipline  </vt:lpstr>
      <vt:lpstr>Stakeholders + Skills               Success</vt:lpstr>
      <vt:lpstr>How Stakeholders Can Use 21st Century Skill Sets</vt:lpstr>
      <vt:lpstr>PowerPoint Presentation</vt:lpstr>
      <vt:lpstr>PowerPoint Presentation</vt:lpstr>
      <vt:lpstr>These Psychology courses provide skill sets across several domains</vt:lpstr>
      <vt:lpstr>What courses in your discipline fit into these domains?</vt:lpstr>
      <vt:lpstr>PowerPoint Presentation</vt:lpstr>
      <vt:lpstr>How do students acquire and learn to articulate the skills they have learned? </vt:lpstr>
      <vt:lpstr>Section of infographic example demonstrating skills</vt:lpstr>
      <vt:lpstr>Brochure assignment: Sex Trafficking (English &amp; Spanish)</vt:lpstr>
      <vt:lpstr>Cartoon assignment (neurotransmitters)</vt:lpstr>
      <vt:lpstr>PowerPoint Presentation</vt:lpstr>
      <vt:lpstr>Connect course skills to skills that employers value</vt:lpstr>
      <vt:lpstr>PowerPoint Presentation</vt:lpstr>
      <vt:lpstr>Now that you know these skills are valuable...</vt:lpstr>
      <vt:lpstr>Let’s highlight skills they will  acquire, broaden and strengthen</vt:lpstr>
      <vt:lpstr>3. INCLUDING SKILLS INTO YOUR SYLLABUS </vt:lpstr>
      <vt:lpstr>Including skills in your syllabus</vt:lpstr>
      <vt:lpstr>PowerPoint Presentation</vt:lpstr>
      <vt:lpstr>Syllabus activity</vt:lpstr>
      <vt:lpstr>PowerPoint Presentation</vt:lpstr>
      <vt:lpstr>Examples of learning outcomes in syllabi  Identify skills:</vt:lpstr>
      <vt:lpstr>Examples of learning outcomes in syllabi Identify skills:</vt:lpstr>
      <vt:lpstr>Example of learning outcomes in syllabi </vt:lpstr>
      <vt:lpstr>Example of learning outcomes in syllabi </vt:lpstr>
      <vt:lpstr>Your turn:  Using your syllabus, identify the following:</vt:lpstr>
      <vt:lpstr>PowerPoint Presentation</vt:lpstr>
      <vt:lpstr>PowerPoint Presentation</vt:lpstr>
      <vt:lpstr>Project syllabus</vt:lpstr>
      <vt:lpstr>How can you strengthen the skill sets?</vt:lpstr>
      <vt:lpstr>Skill &amp; career resources</vt:lpstr>
      <vt:lpstr>PowerPoint Presentation</vt:lpstr>
      <vt:lpstr>You’re off to a great start!</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Stacie Spencer</dc:creator>
  <cp:lastModifiedBy>Shawn Fawcett</cp:lastModifiedBy>
  <cp:revision>956</cp:revision>
  <cp:lastPrinted>2019-04-11T01:51:53Z</cp:lastPrinted>
  <dcterms:created xsi:type="dcterms:W3CDTF">2019-03-02T00:23:47Z</dcterms:created>
  <dcterms:modified xsi:type="dcterms:W3CDTF">2019-07-24T23:51:20Z</dcterms:modified>
</cp:coreProperties>
</file>