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72" r:id="rId1"/>
  </p:sldMasterIdLst>
  <p:notesMasterIdLst>
    <p:notesMasterId r:id="rId17"/>
  </p:notesMasterIdLst>
  <p:handoutMasterIdLst>
    <p:handoutMasterId r:id="rId18"/>
  </p:handoutMasterIdLst>
  <p:sldIdLst>
    <p:sldId id="299" r:id="rId2"/>
    <p:sldId id="446" r:id="rId3"/>
    <p:sldId id="444" r:id="rId4"/>
    <p:sldId id="443" r:id="rId5"/>
    <p:sldId id="264" r:id="rId6"/>
    <p:sldId id="263" r:id="rId7"/>
    <p:sldId id="447" r:id="rId8"/>
    <p:sldId id="258" r:id="rId9"/>
    <p:sldId id="450" r:id="rId10"/>
    <p:sldId id="452" r:id="rId11"/>
    <p:sldId id="259" r:id="rId12"/>
    <p:sldId id="448" r:id="rId13"/>
    <p:sldId id="449" r:id="rId14"/>
    <p:sldId id="451" r:id="rId15"/>
    <p:sldId id="26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62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72" autoAdjust="0"/>
    <p:restoredTop sz="85521" autoAdjust="0"/>
  </p:normalViewPr>
  <p:slideViewPr>
    <p:cSldViewPr snapToGrid="0">
      <p:cViewPr varScale="1">
        <p:scale>
          <a:sx n="59" d="100"/>
          <a:sy n="59" d="100"/>
        </p:scale>
        <p:origin x="1000" y="48"/>
      </p:cViewPr>
      <p:guideLst>
        <p:guide orient="horz" pos="2160"/>
        <p:guide pos="3840"/>
      </p:guideLst>
    </p:cSldViewPr>
  </p:slideViewPr>
  <p:outlineViewPr>
    <p:cViewPr>
      <p:scale>
        <a:sx n="33" d="100"/>
        <a:sy n="33" d="100"/>
      </p:scale>
      <p:origin x="0" y="-1404"/>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6F868B-4313-4C92-BDA2-364FDEEE130F}" type="datetimeFigureOut">
              <a:rPr lang="en-US" smtClean="0"/>
              <a:pPr/>
              <a:t>11/13/2019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5DAB34-FB9C-42BE-9B3F-DD93AD1728D1}" type="slidenum">
              <a:rPr lang="en-US" smtClean="0"/>
              <a:pPr/>
              <a:t>‹#›</a:t>
            </a:fld>
            <a:endParaRPr lang="en-US" dirty="0"/>
          </a:p>
        </p:txBody>
      </p:sp>
    </p:spTree>
    <p:extLst>
      <p:ext uri="{BB962C8B-B14F-4D97-AF65-F5344CB8AC3E}">
        <p14:creationId xmlns:p14="http://schemas.microsoft.com/office/powerpoint/2010/main" val="2038835721"/>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6D2937-62B3-4D2F-8D89-0536FE2B1DAB}" type="datetimeFigureOut">
              <a:rPr lang="en-US" smtClean="0"/>
              <a:pPr/>
              <a:t>11/13/2019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DFDB7A-952C-418B-B3BF-4D94AB940FD4}" type="slidenum">
              <a:rPr lang="en-US" smtClean="0"/>
              <a:pPr/>
              <a:t>‹#›</a:t>
            </a:fld>
            <a:endParaRPr lang="en-US" dirty="0"/>
          </a:p>
        </p:txBody>
      </p:sp>
    </p:spTree>
    <p:extLst>
      <p:ext uri="{BB962C8B-B14F-4D97-AF65-F5344CB8AC3E}">
        <p14:creationId xmlns:p14="http://schemas.microsoft.com/office/powerpoint/2010/main" val="9699170"/>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946F12-39A3-43FE-8044-7599834E53A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682983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33314964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0106A4-E632-4439-9C96-3416F78AA506}" type="datetime1">
              <a:rPr lang="en-US" smtClean="0"/>
              <a:pPr/>
              <a:t>11/13/2019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333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DF275A-7582-45C1-A8FC-D1FEADF0C453}" type="datetime1">
              <a:rPr lang="en-US" smtClean="0"/>
              <a:pPr/>
              <a:t>11/13/2019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072439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DF275A-7582-45C1-A8FC-D1FEADF0C453}" type="datetime1">
              <a:rPr lang="en-US" smtClean="0"/>
              <a:pPr/>
              <a:t>11/13/2019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9211945"/>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DF275A-7582-45C1-A8FC-D1FEADF0C453}" type="datetime1">
              <a:rPr lang="en-US" smtClean="0"/>
              <a:pPr/>
              <a:t>11/13/2019</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025502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501BC386-9FEC-4905-86E7-6BD80E9985C0}" type="datetime1">
              <a:rPr lang="en-US" smtClean="0"/>
              <a:pPr/>
              <a:t>11/13/2019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r>
              <a:rPr lang="en-US"/>
              <a:t>
              </a:t>
            </a:r>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a:t>
            </a:fld>
            <a:endParaRPr lang="en-US" dirty="0"/>
          </a:p>
        </p:txBody>
      </p:sp>
      <p:pic>
        <p:nvPicPr>
          <p:cNvPr id="11" name="Picture 10" descr="NEW WoW logo.jpg">
            <a:extLst>
              <a:ext uri="{FF2B5EF4-FFF2-40B4-BE49-F238E27FC236}">
                <a16:creationId xmlns:a16="http://schemas.microsoft.com/office/drawing/2014/main" id="{8F38B116-9BF5-AC4D-A975-D40E70B313E3}"/>
              </a:ext>
            </a:extLst>
          </p:cNvPr>
          <p:cNvPicPr>
            <a:picLocks noChangeAspect="1"/>
          </p:cNvPicPr>
          <p:nvPr userDrawn="1"/>
        </p:nvPicPr>
        <p:blipFill>
          <a:blip r:embed="rId6" cstate="print"/>
          <a:stretch>
            <a:fillRect/>
          </a:stretch>
        </p:blipFill>
        <p:spPr>
          <a:xfrm>
            <a:off x="10483822" y="6293796"/>
            <a:ext cx="1361034" cy="342315"/>
          </a:xfrm>
          <a:prstGeom prst="rect">
            <a:avLst/>
          </a:prstGeom>
        </p:spPr>
      </p:pic>
    </p:spTree>
    <p:extLst>
      <p:ext uri="{BB962C8B-B14F-4D97-AF65-F5344CB8AC3E}">
        <p14:creationId xmlns:p14="http://schemas.microsoft.com/office/powerpoint/2010/main" val="4076113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DF275A-7582-45C1-A8FC-D1FEADF0C453}" type="datetime1">
              <a:rPr lang="en-US" smtClean="0"/>
              <a:pPr/>
              <a:t>11/13/2019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7430254"/>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DF275A-7582-45C1-A8FC-D1FEADF0C453}" type="datetime1">
              <a:rPr lang="en-US" smtClean="0"/>
              <a:pPr/>
              <a:t>11/13/2019</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00253113"/>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B685B9B-461A-4DFC-81B3-8DB11B0220FC}" type="datetime1">
              <a:rPr lang="en-US" smtClean="0"/>
              <a:pPr/>
              <a:t>11/13/2019</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a:lstStyle/>
          <a:p>
            <a:r>
              <a:rPr lang="en-US"/>
              <a:t>Click to edit Master title style</a:t>
            </a:r>
          </a:p>
        </p:txBody>
      </p:sp>
      <p:pic>
        <p:nvPicPr>
          <p:cNvPr id="7" name="Picture 6" descr="NEW WoW logo.jpg">
            <a:extLst>
              <a:ext uri="{FF2B5EF4-FFF2-40B4-BE49-F238E27FC236}">
                <a16:creationId xmlns:a16="http://schemas.microsoft.com/office/drawing/2014/main" id="{A6248FB1-9783-1D44-8407-2DC5CFA475B2}"/>
              </a:ext>
            </a:extLst>
          </p:cNvPr>
          <p:cNvPicPr>
            <a:picLocks noChangeAspect="1"/>
          </p:cNvPicPr>
          <p:nvPr userDrawn="1"/>
        </p:nvPicPr>
        <p:blipFill>
          <a:blip r:embed="rId2" cstate="print"/>
          <a:stretch>
            <a:fillRect/>
          </a:stretch>
        </p:blipFill>
        <p:spPr>
          <a:xfrm>
            <a:off x="10483822" y="6293796"/>
            <a:ext cx="1361034" cy="342315"/>
          </a:xfrm>
          <a:prstGeom prst="rect">
            <a:avLst/>
          </a:prstGeom>
        </p:spPr>
      </p:pic>
    </p:spTree>
    <p:extLst>
      <p:ext uri="{BB962C8B-B14F-4D97-AF65-F5344CB8AC3E}">
        <p14:creationId xmlns:p14="http://schemas.microsoft.com/office/powerpoint/2010/main" val="4155729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F5A3A-5A28-4112-BDBB-BF3DDA7CD086}" type="datetime1">
              <a:rPr lang="en-US" smtClean="0"/>
              <a:pPr/>
              <a:t>11/13/2019</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pic>
        <p:nvPicPr>
          <p:cNvPr id="5" name="Picture 4" descr="NEW WoW logo.jpg">
            <a:extLst>
              <a:ext uri="{FF2B5EF4-FFF2-40B4-BE49-F238E27FC236}">
                <a16:creationId xmlns:a16="http://schemas.microsoft.com/office/drawing/2014/main" id="{84ED8833-1DD3-A84D-9202-B8DF5748F07D}"/>
              </a:ext>
            </a:extLst>
          </p:cNvPr>
          <p:cNvPicPr>
            <a:picLocks noChangeAspect="1"/>
          </p:cNvPicPr>
          <p:nvPr userDrawn="1"/>
        </p:nvPicPr>
        <p:blipFill>
          <a:blip r:embed="rId2" cstate="print"/>
          <a:stretch>
            <a:fillRect/>
          </a:stretch>
        </p:blipFill>
        <p:spPr>
          <a:xfrm>
            <a:off x="10483822" y="6293796"/>
            <a:ext cx="1361034" cy="342315"/>
          </a:xfrm>
          <a:prstGeom prst="rect">
            <a:avLst/>
          </a:prstGeom>
        </p:spPr>
      </p:pic>
    </p:spTree>
    <p:extLst>
      <p:ext uri="{BB962C8B-B14F-4D97-AF65-F5344CB8AC3E}">
        <p14:creationId xmlns:p14="http://schemas.microsoft.com/office/powerpoint/2010/main" val="3816215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4DF275A-7582-45C1-A8FC-D1FEADF0C453}" type="datetime1">
              <a:rPr lang="en-US" smtClean="0"/>
              <a:pPr/>
              <a:t>11/13/2019</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37179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93BE92-0B9F-409F-8D38-37775A4EAC2B}" type="datetime1">
              <a:rPr lang="en-US" smtClean="0"/>
              <a:pPr/>
              <a:t>11/13/2019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2" name="Picture 11" descr="NEW WoW logo.jpg">
            <a:extLst>
              <a:ext uri="{FF2B5EF4-FFF2-40B4-BE49-F238E27FC236}">
                <a16:creationId xmlns:a16="http://schemas.microsoft.com/office/drawing/2014/main" id="{EE0E6E8E-F6A5-794E-A10B-4D96E8336EF7}"/>
              </a:ext>
            </a:extLst>
          </p:cNvPr>
          <p:cNvPicPr>
            <a:picLocks noChangeAspect="1"/>
          </p:cNvPicPr>
          <p:nvPr userDrawn="1"/>
        </p:nvPicPr>
        <p:blipFill>
          <a:blip r:embed="rId6" cstate="print"/>
          <a:stretch>
            <a:fillRect/>
          </a:stretch>
        </p:blipFill>
        <p:spPr>
          <a:xfrm>
            <a:off x="10483822" y="6293796"/>
            <a:ext cx="1361034" cy="342315"/>
          </a:xfrm>
          <a:prstGeom prst="rect">
            <a:avLst/>
          </a:prstGeom>
        </p:spPr>
      </p:pic>
    </p:spTree>
    <p:extLst>
      <p:ext uri="{BB962C8B-B14F-4D97-AF65-F5344CB8AC3E}">
        <p14:creationId xmlns:p14="http://schemas.microsoft.com/office/powerpoint/2010/main" val="243172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4DF275A-7582-45C1-A8FC-D1FEADF0C453}" type="datetime1">
              <a:rPr lang="en-US" smtClean="0"/>
              <a:pPr/>
              <a:t>11/13/2019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a:t>
              </a:t>
            </a:r>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7418811"/>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hf sldNum="0" hdr="0" dt="0"/>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YWp6AN00D_c" TargetMode="External"/><Relationship Id="rId2" Type="http://schemas.openxmlformats.org/officeDocument/2006/relationships/slideLayout" Target="../slideLayouts/slideLayout2.xml"/><Relationship Id="rId1" Type="http://schemas.openxmlformats.org/officeDocument/2006/relationships/video" Target="https://www.youtube.com/embed/YWp6AN00D_c" TargetMode="External"/><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portfolium.com/ShabrikaKing" TargetMode="External"/><Relationship Id="rId2" Type="http://schemas.openxmlformats.org/officeDocument/2006/relationships/hyperlink" Target="https://portfolium.com/"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www.mynextmove.org/explore/ip"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onetonline.org/" TargetMode="External"/><Relationship Id="rId5" Type="http://schemas.openxmlformats.org/officeDocument/2006/relationships/hyperlink" Target="https://www.bls.gov/ooh"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acareerzone.org/"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846" y="1362808"/>
            <a:ext cx="12159299" cy="1011424"/>
          </a:xfrm>
        </p:spPr>
        <p:txBody>
          <a:bodyPr>
            <a:normAutofit/>
          </a:bodyPr>
          <a:lstStyle/>
          <a:p>
            <a:pPr algn="ctr"/>
            <a:r>
              <a:rPr lang="en-US" sz="4000" b="1" i="1" dirty="0">
                <a:solidFill>
                  <a:srgbClr val="4C6274"/>
                </a:solidFill>
              </a:rPr>
              <a:t>Career Skills Across the Curriculum</a:t>
            </a:r>
            <a:endParaRPr lang="en-US" sz="4000" b="1" dirty="0">
              <a:solidFill>
                <a:srgbClr val="4C6274"/>
              </a:solidFill>
            </a:endParaRPr>
          </a:p>
        </p:txBody>
      </p:sp>
      <p:sp>
        <p:nvSpPr>
          <p:cNvPr id="3" name="Subtitle 2"/>
          <p:cNvSpPr>
            <a:spLocks noGrp="1"/>
          </p:cNvSpPr>
          <p:nvPr>
            <p:ph type="subTitle" idx="1"/>
          </p:nvPr>
        </p:nvSpPr>
        <p:spPr>
          <a:xfrm>
            <a:off x="914401" y="2117557"/>
            <a:ext cx="10090483" cy="1941095"/>
          </a:xfrm>
        </p:spPr>
        <p:txBody>
          <a:bodyPr>
            <a:normAutofit/>
          </a:bodyPr>
          <a:lstStyle/>
          <a:p>
            <a:pPr algn="ctr"/>
            <a:r>
              <a:rPr lang="en-US" sz="3200" dirty="0"/>
              <a:t/>
            </a:r>
            <a:br>
              <a:rPr lang="en-US" sz="3200" dirty="0"/>
            </a:br>
            <a:endParaRPr lang="en-US" dirty="0"/>
          </a:p>
        </p:txBody>
      </p:sp>
      <p:sp>
        <p:nvSpPr>
          <p:cNvPr id="4" name="Footer Placeholder 3"/>
          <p:cNvSpPr>
            <a:spLocks noGrp="1"/>
          </p:cNvSpPr>
          <p:nvPr>
            <p:ph type="ftr" sz="quarter" idx="11"/>
          </p:nvPr>
        </p:nvSpPr>
        <p:spPr/>
        <p:txBody>
          <a:bodyPr/>
          <a:lstStyle/>
          <a:p>
            <a:r>
              <a:rPr lang="en-US" dirty="0"/>
              <a:t>
              </a:t>
            </a:r>
          </a:p>
        </p:txBody>
      </p:sp>
      <p:pic>
        <p:nvPicPr>
          <p:cNvPr id="6" name="Content Placeholder 5" descr="C:\Users\lisa.rodriguez\AppData\Local\Microsoft\Windows\Temporary Internet Files\Content.IE5\VS6B55DP\people-from-different-professions[1].jpg">
            <a:extLst>
              <a:ext uri="{FF2B5EF4-FFF2-40B4-BE49-F238E27FC236}">
                <a16:creationId xmlns:a16="http://schemas.microsoft.com/office/drawing/2014/main" id="{3F3B8ABE-FD4B-4048-8637-32053E5F1F6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a:xfrm>
            <a:off x="914401" y="4540931"/>
            <a:ext cx="3553505" cy="2096978"/>
          </a:xfrm>
          <a:prstGeom prst="rect">
            <a:avLst/>
          </a:prstGeom>
        </p:spPr>
      </p:pic>
      <p:sp>
        <p:nvSpPr>
          <p:cNvPr id="7" name="Subtitle 2">
            <a:extLst>
              <a:ext uri="{FF2B5EF4-FFF2-40B4-BE49-F238E27FC236}">
                <a16:creationId xmlns:a16="http://schemas.microsoft.com/office/drawing/2014/main" id="{D8382856-01F8-F94A-9A3C-0687C21CBA20}"/>
              </a:ext>
            </a:extLst>
          </p:cNvPr>
          <p:cNvSpPr txBox="1">
            <a:spLocks/>
          </p:cNvSpPr>
          <p:nvPr/>
        </p:nvSpPr>
        <p:spPr>
          <a:xfrm>
            <a:off x="1088136" y="2452868"/>
            <a:ext cx="9779156" cy="20971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8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4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lgn="ctr"/>
            <a:r>
              <a:rPr lang="en-US" sz="3200" dirty="0"/>
              <a:t>Promoting 21</a:t>
            </a:r>
            <a:r>
              <a:rPr lang="en-US" sz="3200" baseline="30000" dirty="0"/>
              <a:t>st</a:t>
            </a:r>
            <a:r>
              <a:rPr lang="en-US" sz="3200" dirty="0"/>
              <a:t> Century Skills and Work-Based Learning Curriculum every teacher can use in their classroom disciplines</a:t>
            </a:r>
          </a:p>
          <a:p>
            <a:pPr algn="ctr"/>
            <a:endParaRPr lang="en-US" sz="3200" dirty="0"/>
          </a:p>
          <a:p>
            <a:pPr algn="ctr"/>
            <a:endParaRPr lang="en-US" dirty="0"/>
          </a:p>
        </p:txBody>
      </p:sp>
      <p:sp>
        <p:nvSpPr>
          <p:cNvPr id="5" name="Rectangle 4"/>
          <p:cNvSpPr/>
          <p:nvPr/>
        </p:nvSpPr>
        <p:spPr>
          <a:xfrm>
            <a:off x="5134707" y="5253016"/>
            <a:ext cx="5978769" cy="1015663"/>
          </a:xfrm>
          <a:prstGeom prst="rect">
            <a:avLst/>
          </a:prstGeom>
        </p:spPr>
        <p:txBody>
          <a:bodyPr wrap="square">
            <a:spAutoFit/>
          </a:bodyPr>
          <a:lstStyle/>
          <a:p>
            <a:r>
              <a:rPr lang="en-US" sz="2000" dirty="0">
                <a:cs typeface="Times New Roman" panose="02020603050405020304" pitchFamily="18" charset="0"/>
              </a:rPr>
              <a:t>Presenters: </a:t>
            </a:r>
            <a:br>
              <a:rPr lang="en-US" sz="2000" dirty="0">
                <a:cs typeface="Times New Roman" panose="02020603050405020304" pitchFamily="18" charset="0"/>
              </a:rPr>
            </a:br>
            <a:r>
              <a:rPr lang="en-US" sz="2000" dirty="0">
                <a:cs typeface="Times New Roman" panose="02020603050405020304" pitchFamily="18" charset="0"/>
              </a:rPr>
              <a:t>Cindy Morrin, Lorena Quiroz, Nadine Elia</a:t>
            </a:r>
            <a:br>
              <a:rPr lang="en-US" sz="2000" dirty="0">
                <a:cs typeface="Times New Roman" panose="02020603050405020304" pitchFamily="18" charset="0"/>
              </a:rPr>
            </a:br>
            <a:r>
              <a:rPr lang="en-US" sz="2000" dirty="0">
                <a:cs typeface="Times New Roman" panose="02020603050405020304" pitchFamily="18" charset="0"/>
              </a:rPr>
              <a:t>Cuyamaca College</a:t>
            </a:r>
            <a:endParaRPr lang="en-US" sz="2000" dirty="0"/>
          </a:p>
        </p:txBody>
      </p:sp>
    </p:spTree>
    <p:extLst>
      <p:ext uri="{BB962C8B-B14F-4D97-AF65-F5344CB8AC3E}">
        <p14:creationId xmlns:p14="http://schemas.microsoft.com/office/powerpoint/2010/main" val="1633555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Informational Interview? </a:t>
            </a:r>
          </a:p>
        </p:txBody>
      </p:sp>
      <p:sp>
        <p:nvSpPr>
          <p:cNvPr id="3" name="Content Placeholder 2"/>
          <p:cNvSpPr>
            <a:spLocks noGrp="1"/>
          </p:cNvSpPr>
          <p:nvPr>
            <p:ph idx="1"/>
          </p:nvPr>
        </p:nvSpPr>
        <p:spPr/>
        <p:txBody>
          <a:bodyPr/>
          <a:lstStyle/>
          <a:p>
            <a:r>
              <a:rPr lang="en-US" dirty="0"/>
              <a:t>An informational interview is a meeting with an employer or professional within a specific career industry. </a:t>
            </a:r>
          </a:p>
          <a:p>
            <a:r>
              <a:rPr lang="en-US" dirty="0"/>
              <a:t>Easiest and most effective ways to meet people in a professional field!</a:t>
            </a:r>
          </a:p>
          <a:p>
            <a:r>
              <a:rPr lang="en-US" dirty="0"/>
              <a:t>By doing so you can do the following:</a:t>
            </a:r>
          </a:p>
          <a:p>
            <a:r>
              <a:rPr lang="en-US" dirty="0"/>
              <a:t>Meet key professionals</a:t>
            </a:r>
          </a:p>
          <a:p>
            <a:r>
              <a:rPr lang="en-US" dirty="0"/>
              <a:t>Gather career information</a:t>
            </a:r>
          </a:p>
          <a:p>
            <a:r>
              <a:rPr lang="en-US" dirty="0"/>
              <a:t>Investigate career options</a:t>
            </a:r>
          </a:p>
          <a:p>
            <a:r>
              <a:rPr lang="en-US" dirty="0"/>
              <a:t>Obtain advice about job search techniques</a:t>
            </a:r>
          </a:p>
          <a:p>
            <a:r>
              <a:rPr lang="en-US" dirty="0"/>
              <a:t>Obtain referrals for other professionals</a:t>
            </a:r>
          </a:p>
          <a:p>
            <a:endParaRPr lang="en-US" dirty="0"/>
          </a:p>
        </p:txBody>
      </p:sp>
      <p:sp>
        <p:nvSpPr>
          <p:cNvPr id="4" name="Footer Placeholder 3"/>
          <p:cNvSpPr>
            <a:spLocks noGrp="1"/>
          </p:cNvSpPr>
          <p:nvPr>
            <p:ph type="ftr" sz="quarter" idx="11"/>
          </p:nvPr>
        </p:nvSpPr>
        <p:spPr/>
        <p:txBody>
          <a:bodyPr/>
          <a:lstStyle/>
          <a:p>
            <a:r>
              <a:rPr lang="en-US"/>
              <a:t>
              </a:t>
            </a:r>
            <a:endParaRPr lang="en-US" dirty="0"/>
          </a:p>
        </p:txBody>
      </p:sp>
      <p:pic>
        <p:nvPicPr>
          <p:cNvPr id="6" name="Picture 5"/>
          <p:cNvPicPr>
            <a:picLocks noChangeAspect="1"/>
          </p:cNvPicPr>
          <p:nvPr/>
        </p:nvPicPr>
        <p:blipFill>
          <a:blip r:embed="rId2"/>
          <a:stretch>
            <a:fillRect/>
          </a:stretch>
        </p:blipFill>
        <p:spPr>
          <a:xfrm>
            <a:off x="7108166" y="3512329"/>
            <a:ext cx="3261607" cy="2315383"/>
          </a:xfrm>
          <a:prstGeom prst="rect">
            <a:avLst/>
          </a:prstGeom>
        </p:spPr>
      </p:pic>
    </p:spTree>
    <p:extLst>
      <p:ext uri="{BB962C8B-B14F-4D97-AF65-F5344CB8AC3E}">
        <p14:creationId xmlns:p14="http://schemas.microsoft.com/office/powerpoint/2010/main" val="3967784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Informational Interview Activity</a:t>
            </a:r>
          </a:p>
        </p:txBody>
      </p:sp>
      <p:sp>
        <p:nvSpPr>
          <p:cNvPr id="3" name="Content Placeholder 2"/>
          <p:cNvSpPr>
            <a:spLocks noGrp="1"/>
          </p:cNvSpPr>
          <p:nvPr>
            <p:ph idx="1"/>
          </p:nvPr>
        </p:nvSpPr>
        <p:spPr>
          <a:xfrm>
            <a:off x="965201" y="2093976"/>
            <a:ext cx="9575802" cy="3952997"/>
          </a:xfrm>
        </p:spPr>
        <p:txBody>
          <a:bodyPr>
            <a:noAutofit/>
          </a:bodyPr>
          <a:lstStyle/>
          <a:p>
            <a:pPr marL="0" indent="0">
              <a:buNone/>
            </a:pPr>
            <a:r>
              <a:rPr lang="en-US" sz="1400" b="1" dirty="0"/>
              <a:t>Goal: </a:t>
            </a:r>
            <a:r>
              <a:rPr lang="en-US" sz="1400" dirty="0"/>
              <a:t>Familiarize your students with the concept of conducting informational interviews, and help them bolster their confidence and ability to conduct these interviews on their own.</a:t>
            </a:r>
          </a:p>
          <a:p>
            <a:pPr marL="0" indent="0">
              <a:buNone/>
            </a:pPr>
            <a:r>
              <a:rPr lang="en-US" sz="1400" b="1" dirty="0"/>
              <a:t>Directions: </a:t>
            </a:r>
          </a:p>
          <a:p>
            <a:pPr marL="0" indent="0">
              <a:buNone/>
            </a:pPr>
            <a:r>
              <a:rPr lang="en-US" sz="1400" dirty="0"/>
              <a:t>Ask students to think about a professional in your area of study whom they find particularly interesting and would like to know more about. Students will conduct an informational interview—they will learn more about this professional interests and career. They should write down ten questions to ask and visit the instructor during office hours to conduct an interview. Have students make a presentation about what they learned. </a:t>
            </a:r>
          </a:p>
          <a:p>
            <a:pPr marL="0" indent="0">
              <a:buNone/>
            </a:pPr>
            <a:r>
              <a:rPr lang="en-US" sz="1400" b="1" dirty="0"/>
              <a:t>In-class discussion Questions (Optional): </a:t>
            </a:r>
          </a:p>
          <a:p>
            <a:pPr marL="0" indent="0">
              <a:buNone/>
            </a:pPr>
            <a:r>
              <a:rPr lang="en-US" sz="1400" dirty="0"/>
              <a:t>1. How did you prepare for your interview? How might you prepare differently for a professional in your ideal career?</a:t>
            </a:r>
          </a:p>
          <a:p>
            <a:pPr marL="0" indent="0">
              <a:buNone/>
            </a:pPr>
            <a:r>
              <a:rPr lang="en-US" sz="1400" dirty="0"/>
              <a:t>2. What factors went into choosing a faculty member to interview? How did they react to being asked for an interview?</a:t>
            </a:r>
          </a:p>
          <a:p>
            <a:pPr marL="0" indent="0">
              <a:buNone/>
            </a:pPr>
            <a:r>
              <a:rPr lang="en-US" sz="1400" dirty="0"/>
              <a:t>3. How might you go about asking for an informational interview from someone outside of your school? How would you find a suitable person to interview?</a:t>
            </a:r>
          </a:p>
          <a:p>
            <a:pPr marL="0" indent="0">
              <a:buNone/>
            </a:pPr>
            <a:r>
              <a:rPr lang="en-US" sz="1400" dirty="0"/>
              <a:t>4. How did you feel during the interview? Was the environment open, casual, engaging? How might you ensure that future interviews are set in this sort of environment?</a:t>
            </a:r>
          </a:p>
          <a:p>
            <a:pPr marL="0" indent="0">
              <a:buNone/>
            </a:pPr>
            <a:r>
              <a:rPr lang="en-US" sz="1400" dirty="0"/>
              <a:t>5. How might you prepare for or conduct an interview differently, knowing what you know now? Do you feel more prepared or more likely to seek out informational interviews in the future?</a:t>
            </a:r>
          </a:p>
          <a:p>
            <a:endParaRPr lang="en-US" sz="1400" dirty="0"/>
          </a:p>
        </p:txBody>
      </p:sp>
      <p:pic>
        <p:nvPicPr>
          <p:cNvPr id="4" name="Picture 3">
            <a:extLst>
              <a:ext uri="{FF2B5EF4-FFF2-40B4-BE49-F238E27FC236}">
                <a16:creationId xmlns:a16="http://schemas.microsoft.com/office/drawing/2014/main" id="{19660486-C540-F947-93B6-17C787CC0B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58057" y="484632"/>
            <a:ext cx="1765892" cy="158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707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t>
            </a:r>
          </a:p>
        </p:txBody>
      </p:sp>
      <p:sp>
        <p:nvSpPr>
          <p:cNvPr id="3" name="Content Placeholder 2"/>
          <p:cNvSpPr>
            <a:spLocks noGrp="1"/>
          </p:cNvSpPr>
          <p:nvPr>
            <p:ph idx="1"/>
          </p:nvPr>
        </p:nvSpPr>
        <p:spPr>
          <a:xfrm>
            <a:off x="1069848" y="1907967"/>
            <a:ext cx="4217769" cy="4729942"/>
          </a:xfrm>
        </p:spPr>
        <p:txBody>
          <a:bodyPr/>
          <a:lstStyle/>
          <a:p>
            <a:r>
              <a:rPr lang="en-US" dirty="0"/>
              <a:t>Most professional</a:t>
            </a:r>
          </a:p>
          <a:p>
            <a:r>
              <a:rPr lang="en-US" dirty="0"/>
              <a:t>Over 100 million users</a:t>
            </a:r>
          </a:p>
          <a:p>
            <a:r>
              <a:rPr lang="en-US" dirty="0"/>
              <a:t>Networking</a:t>
            </a:r>
          </a:p>
          <a:p>
            <a:r>
              <a:rPr lang="en-US" dirty="0"/>
              <a:t>95% of recruiters source on LinkedIn</a:t>
            </a:r>
          </a:p>
          <a:p>
            <a:r>
              <a:rPr lang="en-US" dirty="0"/>
              <a:t>Exposure and self-marketing</a:t>
            </a:r>
          </a:p>
          <a:p>
            <a:r>
              <a:rPr lang="en-US" dirty="0"/>
              <a:t>Join professional groups</a:t>
            </a:r>
          </a:p>
          <a:p>
            <a:r>
              <a:rPr lang="en-US" dirty="0"/>
              <a:t>Extensive job listings</a:t>
            </a:r>
          </a:p>
          <a:p>
            <a:r>
              <a:rPr lang="en-US" dirty="0"/>
              <a:t>Research: companies, professionals </a:t>
            </a:r>
          </a:p>
          <a:p>
            <a:endParaRPr lang="en-US" dirty="0"/>
          </a:p>
        </p:txBody>
      </p:sp>
      <p:sp>
        <p:nvSpPr>
          <p:cNvPr id="4" name="Footer Placeholder 3"/>
          <p:cNvSpPr>
            <a:spLocks noGrp="1"/>
          </p:cNvSpPr>
          <p:nvPr>
            <p:ph type="ftr" sz="quarter" idx="11"/>
          </p:nvPr>
        </p:nvSpPr>
        <p:spPr>
          <a:xfrm>
            <a:off x="5943600" y="6129868"/>
            <a:ext cx="3600376" cy="508041"/>
          </a:xfrm>
        </p:spPr>
        <p:txBody>
          <a:bodyPr/>
          <a:lstStyle/>
          <a:p>
            <a:r>
              <a:rPr lang="en-US" sz="1600" dirty="0">
                <a:hlinkClick r:id="rId3"/>
              </a:rPr>
              <a:t>https://youtu.be/YWp6AN00D_c</a:t>
            </a:r>
            <a:endParaRPr lang="en-US" sz="1600" dirty="0"/>
          </a:p>
        </p:txBody>
      </p:sp>
      <p:pic>
        <p:nvPicPr>
          <p:cNvPr id="5" name="Picture 4"/>
          <p:cNvPicPr>
            <a:picLocks noChangeAspect="1"/>
          </p:cNvPicPr>
          <p:nvPr/>
        </p:nvPicPr>
        <p:blipFill>
          <a:blip r:embed="rId4"/>
          <a:stretch>
            <a:fillRect/>
          </a:stretch>
        </p:blipFill>
        <p:spPr>
          <a:xfrm>
            <a:off x="2843662" y="873149"/>
            <a:ext cx="2816596" cy="798645"/>
          </a:xfrm>
          <a:prstGeom prst="rect">
            <a:avLst/>
          </a:prstGeom>
        </p:spPr>
      </p:pic>
      <p:pic>
        <p:nvPicPr>
          <p:cNvPr id="7" name="YWp6AN00D_c">
            <a:extLst>
              <a:ext uri="{FF2B5EF4-FFF2-40B4-BE49-F238E27FC236}">
                <a16:creationId xmlns:a16="http://schemas.microsoft.com/office/drawing/2014/main" id="{803414A1-62A0-A14A-9CAC-B3263CA1925B}"/>
              </a:ext>
            </a:extLst>
          </p:cNvPr>
          <p:cNvPicPr>
            <a:picLocks noRot="1" noChangeAspect="1"/>
          </p:cNvPicPr>
          <p:nvPr>
            <a:videoFile r:link="rId1"/>
          </p:nvPr>
        </p:nvPicPr>
        <p:blipFill>
          <a:blip r:embed="rId5"/>
          <a:stretch>
            <a:fillRect/>
          </a:stretch>
        </p:blipFill>
        <p:spPr>
          <a:xfrm>
            <a:off x="5943600" y="1833140"/>
            <a:ext cx="5628320" cy="4221240"/>
          </a:xfrm>
          <a:prstGeom prst="rect">
            <a:avLst/>
          </a:prstGeom>
        </p:spPr>
      </p:pic>
      <p:sp>
        <p:nvSpPr>
          <p:cNvPr id="8" name="Footer Placeholder 3">
            <a:extLst>
              <a:ext uri="{FF2B5EF4-FFF2-40B4-BE49-F238E27FC236}">
                <a16:creationId xmlns:a16="http://schemas.microsoft.com/office/drawing/2014/main" id="{A6BDA2F9-814D-AC4E-8A8C-F5EEC77FFFE9}"/>
              </a:ext>
            </a:extLst>
          </p:cNvPr>
          <p:cNvSpPr txBox="1">
            <a:spLocks/>
          </p:cNvSpPr>
          <p:nvPr/>
        </p:nvSpPr>
        <p:spPr>
          <a:xfrm>
            <a:off x="3109768" y="6129868"/>
            <a:ext cx="4306016" cy="508042"/>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endParaRPr lang="en-US" dirty="0"/>
          </a:p>
        </p:txBody>
      </p:sp>
    </p:spTree>
    <p:extLst>
      <p:ext uri="{BB962C8B-B14F-4D97-AF65-F5344CB8AC3E}">
        <p14:creationId xmlns:p14="http://schemas.microsoft.com/office/powerpoint/2010/main" val="2658072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E-Portfolios - </a:t>
            </a:r>
            <a:r>
              <a:rPr lang="en-US" dirty="0" err="1"/>
              <a:t>Portfolium</a:t>
            </a:r>
            <a:endParaRPr lang="en-US" dirty="0"/>
          </a:p>
        </p:txBody>
      </p:sp>
      <p:sp>
        <p:nvSpPr>
          <p:cNvPr id="3" name="Content Placeholder 2"/>
          <p:cNvSpPr>
            <a:spLocks noGrp="1"/>
          </p:cNvSpPr>
          <p:nvPr>
            <p:ph idx="1"/>
          </p:nvPr>
        </p:nvSpPr>
        <p:spPr>
          <a:xfrm>
            <a:off x="1026513" y="1729408"/>
            <a:ext cx="5592948" cy="4908501"/>
          </a:xfrm>
        </p:spPr>
        <p:txBody>
          <a:bodyPr>
            <a:normAutofit/>
          </a:bodyPr>
          <a:lstStyle/>
          <a:p>
            <a:r>
              <a:rPr lang="en-US" dirty="0"/>
              <a:t>Electronic portfolios or </a:t>
            </a:r>
            <a:r>
              <a:rPr lang="en-US" dirty="0" err="1"/>
              <a:t>ePortfolios</a:t>
            </a:r>
            <a:r>
              <a:rPr lang="en-US" dirty="0"/>
              <a:t> are the new resume</a:t>
            </a:r>
          </a:p>
          <a:p>
            <a:r>
              <a:rPr lang="en-US" dirty="0"/>
              <a:t>Employers and recruiters want candidates to </a:t>
            </a:r>
            <a:r>
              <a:rPr lang="en-US" b="1" dirty="0"/>
              <a:t>show </a:t>
            </a:r>
            <a:r>
              <a:rPr lang="en-US" dirty="0"/>
              <a:t>them what they’ve done, not just tell them</a:t>
            </a:r>
          </a:p>
          <a:p>
            <a:r>
              <a:rPr lang="en-US" dirty="0"/>
              <a:t>Electronic materials document accomplishments and may include papers, videos, pictures and hyperlinks, assembled in an online web platform</a:t>
            </a:r>
          </a:p>
          <a:p>
            <a:r>
              <a:rPr lang="en-US" dirty="0" err="1"/>
              <a:t>ePortolios</a:t>
            </a:r>
            <a:r>
              <a:rPr lang="en-US" dirty="0"/>
              <a:t> allow students to showcase projects and achievements in a visual way to communicate knowledge and skills gained through their academic experiences and within classroom disciplines</a:t>
            </a:r>
          </a:p>
          <a:p>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Rectangle 4">
            <a:extLst>
              <a:ext uri="{FF2B5EF4-FFF2-40B4-BE49-F238E27FC236}">
                <a16:creationId xmlns:a16="http://schemas.microsoft.com/office/drawing/2014/main" id="{A6866E5D-9BAE-6F42-8D6E-8CC3817C7CA2}"/>
              </a:ext>
            </a:extLst>
          </p:cNvPr>
          <p:cNvSpPr/>
          <p:nvPr/>
        </p:nvSpPr>
        <p:spPr>
          <a:xfrm>
            <a:off x="6957391" y="1729408"/>
            <a:ext cx="4170857" cy="4093428"/>
          </a:xfrm>
          <a:prstGeom prst="rect">
            <a:avLst/>
          </a:prstGeom>
        </p:spPr>
        <p:txBody>
          <a:bodyPr wrap="square">
            <a:spAutoFit/>
          </a:bodyPr>
          <a:lstStyle/>
          <a:p>
            <a:pPr marL="342900" indent="-342900">
              <a:buFont typeface="Arial" panose="020B0604020202020204" pitchFamily="34" charset="0"/>
              <a:buChar char="•"/>
            </a:pPr>
            <a:r>
              <a:rPr lang="en-US" sz="2400" dirty="0" err="1"/>
              <a:t>Portfolium</a:t>
            </a:r>
            <a:r>
              <a:rPr lang="en-US" sz="2400" dirty="0"/>
              <a:t> - integrates job search technology so students can apply for jobs and submit their </a:t>
            </a:r>
            <a:r>
              <a:rPr lang="en-US" sz="2400" dirty="0" err="1"/>
              <a:t>ePortfolio</a:t>
            </a:r>
            <a:r>
              <a:rPr lang="en-US" sz="2400" dirty="0"/>
              <a:t> as part of their application.</a:t>
            </a:r>
          </a:p>
          <a:p>
            <a:endParaRPr lang="en-US" sz="2400" dirty="0"/>
          </a:p>
          <a:p>
            <a:pPr marL="342900" indent="-342900">
              <a:buFont typeface="Arial" panose="020B0604020202020204" pitchFamily="34" charset="0"/>
              <a:buChar char="•"/>
            </a:pPr>
            <a:r>
              <a:rPr lang="en-US" sz="2400" dirty="0"/>
              <a:t> </a:t>
            </a:r>
            <a:r>
              <a:rPr lang="en-US" sz="2400" dirty="0">
                <a:hlinkClick r:id="rId2"/>
              </a:rPr>
              <a:t>https://portfolium.com/</a:t>
            </a:r>
            <a:endParaRPr lang="en-US" sz="2400" dirty="0"/>
          </a:p>
          <a:p>
            <a:endParaRPr lang="en-US" sz="2400" dirty="0"/>
          </a:p>
          <a:p>
            <a:pPr marL="342900" indent="-342900">
              <a:buFont typeface="Arial" panose="020B0604020202020204" pitchFamily="34" charset="0"/>
              <a:buChar char="•"/>
            </a:pPr>
            <a:r>
              <a:rPr lang="en-US" sz="2400" dirty="0"/>
              <a:t>Student Example: </a:t>
            </a:r>
            <a:r>
              <a:rPr lang="en-US" sz="2200" dirty="0">
                <a:hlinkClick r:id="rId3"/>
              </a:rPr>
              <a:t>https://portfolium.com/ShabrikaKing</a:t>
            </a:r>
            <a:endParaRPr lang="en-US" sz="2200" dirty="0"/>
          </a:p>
        </p:txBody>
      </p:sp>
      <p:pic>
        <p:nvPicPr>
          <p:cNvPr id="6" name="Picture 5" descr="https://encrypted-tbn0.gstatic.com/images?q=tbn:ANd9GcTYDJ2IK-RWMp_Cqbzdz1Hi5GCt6Hju3WkEemiIE1_YGZinBWo9">
            <a:extLst>
              <a:ext uri="{FF2B5EF4-FFF2-40B4-BE49-F238E27FC236}">
                <a16:creationId xmlns:a16="http://schemas.microsoft.com/office/drawing/2014/main" id="{64BDC3D3-9DB2-EF43-BB88-951445C4E71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365535" y="229218"/>
            <a:ext cx="2064419" cy="1256933"/>
          </a:xfrm>
          <a:prstGeom prst="rect">
            <a:avLst/>
          </a:prstGeom>
          <a:noFill/>
          <a:ln>
            <a:noFill/>
          </a:ln>
        </p:spPr>
      </p:pic>
    </p:spTree>
    <p:extLst>
      <p:ext uri="{BB962C8B-B14F-4D97-AF65-F5344CB8AC3E}">
        <p14:creationId xmlns:p14="http://schemas.microsoft.com/office/powerpoint/2010/main" val="970540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299" y="509778"/>
            <a:ext cx="10058400" cy="1609344"/>
          </a:xfrm>
        </p:spPr>
        <p:txBody>
          <a:bodyPr/>
          <a:lstStyle/>
          <a:p>
            <a:r>
              <a:rPr lang="en-US" dirty="0"/>
              <a:t>Digital Fluency</a:t>
            </a:r>
          </a:p>
        </p:txBody>
      </p:sp>
      <p:sp>
        <p:nvSpPr>
          <p:cNvPr id="4" name="Footer Placeholder 3"/>
          <p:cNvSpPr>
            <a:spLocks noGrp="1"/>
          </p:cNvSpPr>
          <p:nvPr>
            <p:ph type="ftr" sz="quarter" idx="11"/>
          </p:nvPr>
        </p:nvSpPr>
        <p:spPr/>
        <p:txBody>
          <a:bodyPr/>
          <a:lstStyle/>
          <a:p>
            <a:r>
              <a:rPr lang="en-US"/>
              <a:t>
              </a:t>
            </a:r>
            <a:endParaRPr lang="en-US" dirty="0"/>
          </a:p>
        </p:txBody>
      </p:sp>
      <p:pic>
        <p:nvPicPr>
          <p:cNvPr id="5" name="Picture 4">
            <a:extLst>
              <a:ext uri="{FF2B5EF4-FFF2-40B4-BE49-F238E27FC236}">
                <a16:creationId xmlns:a16="http://schemas.microsoft.com/office/drawing/2014/main" id="{A4433067-6839-144F-B4E3-51560272D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2678" y="472318"/>
            <a:ext cx="2929915" cy="1723766"/>
          </a:xfrm>
          <a:prstGeom prst="rect">
            <a:avLst/>
          </a:prstGeom>
        </p:spPr>
      </p:pic>
      <p:pic>
        <p:nvPicPr>
          <p:cNvPr id="6" name="Picture 5">
            <a:extLst>
              <a:ext uri="{FF2B5EF4-FFF2-40B4-BE49-F238E27FC236}">
                <a16:creationId xmlns:a16="http://schemas.microsoft.com/office/drawing/2014/main" id="{AE39D586-2DD0-CF47-9CFD-17F8DC34E7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678" t="50517" r="5290" b="8041"/>
          <a:stretch/>
        </p:blipFill>
        <p:spPr>
          <a:xfrm>
            <a:off x="691007" y="5808878"/>
            <a:ext cx="2242751" cy="732138"/>
          </a:xfrm>
          <a:prstGeom prst="rect">
            <a:avLst/>
          </a:prstGeom>
        </p:spPr>
      </p:pic>
      <p:pic>
        <p:nvPicPr>
          <p:cNvPr id="7" name="Picture 6">
            <a:extLst>
              <a:ext uri="{FF2B5EF4-FFF2-40B4-BE49-F238E27FC236}">
                <a16:creationId xmlns:a16="http://schemas.microsoft.com/office/drawing/2014/main" id="{FD4C083B-130C-934E-BEFE-E82353A7114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28" r="4696" b="49837"/>
          <a:stretch/>
        </p:blipFill>
        <p:spPr>
          <a:xfrm>
            <a:off x="3125505" y="5663496"/>
            <a:ext cx="2252909" cy="877520"/>
          </a:xfrm>
          <a:prstGeom prst="rect">
            <a:avLst/>
          </a:prstGeom>
        </p:spPr>
      </p:pic>
      <p:pic>
        <p:nvPicPr>
          <p:cNvPr id="9" name="Picture 2">
            <a:extLst>
              <a:ext uri="{FF2B5EF4-FFF2-40B4-BE49-F238E27FC236}">
                <a16:creationId xmlns:a16="http://schemas.microsoft.com/office/drawing/2014/main" id="{0DFECF06-B50D-F547-9F04-C21BBA6D0FE2}"/>
              </a:ext>
            </a:extLst>
          </p:cNvPr>
          <p:cNvPicPr>
            <a:picLocks noChangeAspect="1" noChangeArrowheads="1"/>
          </p:cNvPicPr>
          <p:nvPr/>
        </p:nvPicPr>
        <p:blipFill>
          <a:blip r:embed="rId5"/>
          <a:srcRect/>
          <a:stretch>
            <a:fillRect/>
          </a:stretch>
        </p:blipFill>
        <p:spPr bwMode="auto">
          <a:xfrm>
            <a:off x="8253879" y="3078734"/>
            <a:ext cx="2398713" cy="3194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quot;No&quot; Symbol 9">
            <a:extLst>
              <a:ext uri="{FF2B5EF4-FFF2-40B4-BE49-F238E27FC236}">
                <a16:creationId xmlns:a16="http://schemas.microsoft.com/office/drawing/2014/main" id="{1E1AAAA7-6087-B945-BC08-6D20BF794616}"/>
              </a:ext>
            </a:extLst>
          </p:cNvPr>
          <p:cNvSpPr/>
          <p:nvPr/>
        </p:nvSpPr>
        <p:spPr>
          <a:xfrm>
            <a:off x="7380754" y="2637409"/>
            <a:ext cx="4144962" cy="4076700"/>
          </a:xfrm>
          <a:prstGeom prst="noSmoking">
            <a:avLst>
              <a:gd name="adj" fmla="val 5139"/>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1" name="Content Placeholder 2">
            <a:extLst>
              <a:ext uri="{FF2B5EF4-FFF2-40B4-BE49-F238E27FC236}">
                <a16:creationId xmlns:a16="http://schemas.microsoft.com/office/drawing/2014/main" id="{553E3063-64B9-784A-B6EA-0CB5B290515B}"/>
              </a:ext>
            </a:extLst>
          </p:cNvPr>
          <p:cNvSpPr txBox="1">
            <a:spLocks/>
          </p:cNvSpPr>
          <p:nvPr/>
        </p:nvSpPr>
        <p:spPr>
          <a:xfrm>
            <a:off x="762955" y="1789044"/>
            <a:ext cx="6652829" cy="3478696"/>
          </a:xfrm>
          <a:prstGeom prst="rect">
            <a:avLst/>
          </a:prstGeom>
        </p:spPr>
        <p:txBody>
          <a:bodyPr vert="horz" lIns="91440" tIns="45720" rIns="91440" bIns="45720" rtlCol="0">
            <a:normAutofit fontScale="925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sz="2400" dirty="0"/>
              <a:t>Google search of your name</a:t>
            </a:r>
          </a:p>
          <a:p>
            <a:pPr lvl="1"/>
            <a:r>
              <a:rPr lang="en-US" sz="2400" dirty="0"/>
              <a:t>Try it now! Type your first and last name in the Google search bar and watch the results filter in </a:t>
            </a:r>
          </a:p>
          <a:p>
            <a:pPr lvl="1"/>
            <a:r>
              <a:rPr lang="en-US" sz="2400" dirty="0"/>
              <a:t>Need to be more specific? Include the city and state that you live in after your name</a:t>
            </a:r>
          </a:p>
          <a:p>
            <a:r>
              <a:rPr lang="en-US" sz="2400" dirty="0"/>
              <a:t>What did you find?</a:t>
            </a:r>
          </a:p>
          <a:p>
            <a:r>
              <a:rPr lang="en-US" sz="2400" dirty="0"/>
              <a:t>Remember that in addition to using online tools to find general information, you can find specific information about your own “digital footprint” </a:t>
            </a:r>
          </a:p>
        </p:txBody>
      </p:sp>
    </p:spTree>
    <p:extLst>
      <p:ext uri="{BB962C8B-B14F-4D97-AF65-F5344CB8AC3E}">
        <p14:creationId xmlns:p14="http://schemas.microsoft.com/office/powerpoint/2010/main" val="23499439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Handouts for workshops</a:t>
            </a:r>
          </a:p>
        </p:txBody>
      </p:sp>
      <p:sp>
        <p:nvSpPr>
          <p:cNvPr id="3" name="Content Placeholder 2"/>
          <p:cNvSpPr>
            <a:spLocks noGrp="1"/>
          </p:cNvSpPr>
          <p:nvPr>
            <p:ph idx="1"/>
          </p:nvPr>
        </p:nvSpPr>
        <p:spPr/>
        <p:txBody>
          <a:bodyPr/>
          <a:lstStyle/>
          <a:p>
            <a:r>
              <a:rPr lang="en-US" dirty="0"/>
              <a:t>WBL and Learning Opportunities Ideas</a:t>
            </a:r>
          </a:p>
          <a:p>
            <a:r>
              <a:rPr lang="en-US" dirty="0"/>
              <a:t>30-second elevator speech </a:t>
            </a:r>
          </a:p>
          <a:p>
            <a:r>
              <a:rPr lang="en-US" dirty="0"/>
              <a:t>Informational Interview activity </a:t>
            </a:r>
          </a:p>
          <a:p>
            <a:r>
              <a:rPr lang="en-US" dirty="0"/>
              <a:t>Informational interview questions  </a:t>
            </a:r>
          </a:p>
          <a:p>
            <a:r>
              <a:rPr lang="en-US" dirty="0"/>
              <a:t>Occupational Outlook Handbook Activity </a:t>
            </a:r>
          </a:p>
          <a:p>
            <a:r>
              <a:rPr lang="en-US" dirty="0"/>
              <a:t>Sample My Next Move summary</a:t>
            </a:r>
          </a:p>
          <a:p>
            <a:r>
              <a:rPr lang="en-US" dirty="0"/>
              <a:t> California Career Zone Directions</a:t>
            </a:r>
          </a:p>
          <a:p>
            <a:r>
              <a:rPr lang="en-US" dirty="0" err="1"/>
              <a:t>Linkedin</a:t>
            </a:r>
            <a:r>
              <a:rPr lang="en-US" dirty="0"/>
              <a:t> Building a Student Profile</a:t>
            </a:r>
          </a:p>
          <a:p>
            <a:endParaRPr lang="en-US" dirty="0"/>
          </a:p>
        </p:txBody>
      </p:sp>
      <p:pic>
        <p:nvPicPr>
          <p:cNvPr id="4" name="Picture 3">
            <a:extLst>
              <a:ext uri="{FF2B5EF4-FFF2-40B4-BE49-F238E27FC236}">
                <a16:creationId xmlns:a16="http://schemas.microsoft.com/office/drawing/2014/main" id="{02A69BEB-D0A2-E447-AAE6-7F3CB0A49C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5418" y="2443006"/>
            <a:ext cx="3025094" cy="2859660"/>
          </a:xfrm>
          <a:prstGeom prst="rect">
            <a:avLst/>
          </a:prstGeom>
        </p:spPr>
      </p:pic>
    </p:spTree>
    <p:extLst>
      <p:ext uri="{BB962C8B-B14F-4D97-AF65-F5344CB8AC3E}">
        <p14:creationId xmlns:p14="http://schemas.microsoft.com/office/powerpoint/2010/main" val="181878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3C78E-9346-5C4C-AC27-7005B662688E}"/>
              </a:ext>
            </a:extLst>
          </p:cNvPr>
          <p:cNvSpPr>
            <a:spLocks noGrp="1"/>
          </p:cNvSpPr>
          <p:nvPr>
            <p:ph type="title"/>
          </p:nvPr>
        </p:nvSpPr>
        <p:spPr>
          <a:xfrm>
            <a:off x="996527" y="268151"/>
            <a:ext cx="10058400" cy="1609344"/>
          </a:xfrm>
        </p:spPr>
        <p:txBody>
          <a:bodyPr/>
          <a:lstStyle/>
          <a:p>
            <a:r>
              <a:rPr lang="en-US" dirty="0"/>
              <a:t>Who We Are</a:t>
            </a:r>
          </a:p>
        </p:txBody>
      </p:sp>
      <p:sp>
        <p:nvSpPr>
          <p:cNvPr id="3" name="Content Placeholder 2">
            <a:extLst>
              <a:ext uri="{FF2B5EF4-FFF2-40B4-BE49-F238E27FC236}">
                <a16:creationId xmlns:a16="http://schemas.microsoft.com/office/drawing/2014/main" id="{F7DD73B6-23BA-4C41-99EF-71399F715853}"/>
              </a:ext>
            </a:extLst>
          </p:cNvPr>
          <p:cNvSpPr>
            <a:spLocks noGrp="1"/>
          </p:cNvSpPr>
          <p:nvPr>
            <p:ph idx="1"/>
          </p:nvPr>
        </p:nvSpPr>
        <p:spPr>
          <a:xfrm>
            <a:off x="1088136" y="1710871"/>
            <a:ext cx="3096406" cy="2291290"/>
          </a:xfrm>
        </p:spPr>
        <p:txBody>
          <a:bodyPr>
            <a:normAutofit/>
          </a:bodyPr>
          <a:lstStyle/>
          <a:p>
            <a:pPr marL="0" indent="0">
              <a:buNone/>
            </a:pPr>
            <a:r>
              <a:rPr lang="en-US" b="1" dirty="0"/>
              <a:t>Cindy Morrin</a:t>
            </a:r>
            <a:br>
              <a:rPr lang="en-US" b="1" dirty="0"/>
            </a:br>
            <a:r>
              <a:rPr lang="en-US" dirty="0"/>
              <a:t>Faculty Curriculum Chair</a:t>
            </a:r>
            <a:br>
              <a:rPr lang="en-US" dirty="0"/>
            </a:br>
            <a:r>
              <a:rPr lang="en-US" dirty="0"/>
              <a:t>Phi Theta Kappa Advisor</a:t>
            </a:r>
            <a:br>
              <a:rPr lang="en-US" dirty="0"/>
            </a:br>
            <a:r>
              <a:rPr lang="en-US" dirty="0"/>
              <a:t>Counseling Faculty</a:t>
            </a:r>
            <a:br>
              <a:rPr lang="en-US" dirty="0"/>
            </a:br>
            <a:r>
              <a:rPr lang="en-US" dirty="0"/>
              <a:t>Cuyamaca College</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CB55B76A-B627-8949-B86B-E96AE865E50E}"/>
              </a:ext>
            </a:extLst>
          </p:cNvPr>
          <p:cNvSpPr>
            <a:spLocks noGrp="1"/>
          </p:cNvSpPr>
          <p:nvPr>
            <p:ph type="ftr" sz="quarter" idx="11"/>
          </p:nvPr>
        </p:nvSpPr>
        <p:spPr/>
        <p:txBody>
          <a:bodyPr/>
          <a:lstStyle/>
          <a:p>
            <a:r>
              <a:rPr lang="en-US"/>
              <a:t>
              </a:t>
            </a:r>
            <a:endParaRPr lang="en-US" dirty="0"/>
          </a:p>
        </p:txBody>
      </p:sp>
      <p:sp>
        <p:nvSpPr>
          <p:cNvPr id="6" name="TextBox 5"/>
          <p:cNvSpPr txBox="1"/>
          <p:nvPr/>
        </p:nvSpPr>
        <p:spPr>
          <a:xfrm>
            <a:off x="4479010" y="1710870"/>
            <a:ext cx="3320484" cy="1631216"/>
          </a:xfrm>
          <a:prstGeom prst="rect">
            <a:avLst/>
          </a:prstGeom>
          <a:noFill/>
        </p:spPr>
        <p:txBody>
          <a:bodyPr wrap="square" rtlCol="0">
            <a:spAutoFit/>
          </a:bodyPr>
          <a:lstStyle/>
          <a:p>
            <a:r>
              <a:rPr lang="en-US" sz="2000" b="1" dirty="0"/>
              <a:t>Lorena Quiroz</a:t>
            </a:r>
          </a:p>
          <a:p>
            <a:r>
              <a:rPr lang="en-US" sz="2000" dirty="0"/>
              <a:t>Interim Career Services and Job Development Supervisor</a:t>
            </a:r>
          </a:p>
          <a:p>
            <a:r>
              <a:rPr lang="en-US" sz="2000" dirty="0"/>
              <a:t>Cuyamaca College</a:t>
            </a:r>
          </a:p>
        </p:txBody>
      </p:sp>
      <p:sp>
        <p:nvSpPr>
          <p:cNvPr id="8" name="TextBox 7"/>
          <p:cNvSpPr txBox="1"/>
          <p:nvPr/>
        </p:nvSpPr>
        <p:spPr>
          <a:xfrm>
            <a:off x="8093962" y="1710870"/>
            <a:ext cx="3048595" cy="2554545"/>
          </a:xfrm>
          <a:prstGeom prst="rect">
            <a:avLst/>
          </a:prstGeom>
          <a:noFill/>
        </p:spPr>
        <p:txBody>
          <a:bodyPr wrap="square" rtlCol="0">
            <a:spAutoFit/>
          </a:bodyPr>
          <a:lstStyle/>
          <a:p>
            <a:r>
              <a:rPr lang="en-US" sz="2000" b="1" dirty="0"/>
              <a:t>Nadine Elia</a:t>
            </a:r>
          </a:p>
          <a:p>
            <a:r>
              <a:rPr lang="en-US" sz="2000" dirty="0"/>
              <a:t>SDICCCA Fellow CalWORKs Counselor</a:t>
            </a:r>
          </a:p>
          <a:p>
            <a:r>
              <a:rPr lang="en-US" sz="2000" dirty="0"/>
              <a:t>Grossmont College</a:t>
            </a:r>
          </a:p>
          <a:p>
            <a:r>
              <a:rPr lang="en-US" sz="2000" dirty="0"/>
              <a:t>Health Education Interpreter and Tutor</a:t>
            </a:r>
          </a:p>
          <a:p>
            <a:r>
              <a:rPr lang="en-US" sz="2000" dirty="0"/>
              <a:t>Cuyamaca College</a:t>
            </a:r>
          </a:p>
          <a:p>
            <a:r>
              <a:rPr lang="en-US" sz="2000" dirty="0"/>
              <a:t> </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367" b="25275"/>
          <a:stretch/>
        </p:blipFill>
        <p:spPr>
          <a:xfrm>
            <a:off x="4656960" y="3512793"/>
            <a:ext cx="2302934" cy="25908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0435" y="4002161"/>
            <a:ext cx="1708150" cy="227753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577" y="4115112"/>
            <a:ext cx="1988481" cy="1988481"/>
          </a:xfrm>
          <a:prstGeom prst="rect">
            <a:avLst/>
          </a:prstGeom>
        </p:spPr>
      </p:pic>
    </p:spTree>
    <p:extLst>
      <p:ext uri="{BB962C8B-B14F-4D97-AF65-F5344CB8AC3E}">
        <p14:creationId xmlns:p14="http://schemas.microsoft.com/office/powerpoint/2010/main" val="844327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68F8-235B-4A42-AD89-89612FF0FA67}"/>
              </a:ext>
            </a:extLst>
          </p:cNvPr>
          <p:cNvSpPr>
            <a:spLocks noGrp="1"/>
          </p:cNvSpPr>
          <p:nvPr>
            <p:ph type="title"/>
          </p:nvPr>
        </p:nvSpPr>
        <p:spPr>
          <a:xfrm>
            <a:off x="657725" y="484632"/>
            <a:ext cx="11053011" cy="1636776"/>
          </a:xfrm>
        </p:spPr>
        <p:txBody>
          <a:bodyPr>
            <a:normAutofit/>
          </a:bodyPr>
          <a:lstStyle/>
          <a:p>
            <a:r>
              <a:rPr lang="en-US" dirty="0"/>
              <a:t>What is Work-Based Learning? </a:t>
            </a:r>
          </a:p>
        </p:txBody>
      </p:sp>
      <p:sp>
        <p:nvSpPr>
          <p:cNvPr id="3" name="Content Placeholder 2">
            <a:extLst>
              <a:ext uri="{FF2B5EF4-FFF2-40B4-BE49-F238E27FC236}">
                <a16:creationId xmlns:a16="http://schemas.microsoft.com/office/drawing/2014/main" id="{974E67E4-9F84-E44E-B6DF-54FE8415736F}"/>
              </a:ext>
            </a:extLst>
          </p:cNvPr>
          <p:cNvSpPr>
            <a:spLocks noGrp="1"/>
          </p:cNvSpPr>
          <p:nvPr>
            <p:ph idx="1"/>
          </p:nvPr>
        </p:nvSpPr>
        <p:spPr>
          <a:xfrm>
            <a:off x="1088136" y="1764632"/>
            <a:ext cx="4205758" cy="4315326"/>
          </a:xfrm>
        </p:spPr>
        <p:txBody>
          <a:bodyPr/>
          <a:lstStyle/>
          <a:p>
            <a:r>
              <a:rPr lang="en-US" sz="2400" dirty="0"/>
              <a:t>Networking</a:t>
            </a:r>
          </a:p>
          <a:p>
            <a:r>
              <a:rPr lang="en-US" sz="2400" dirty="0"/>
              <a:t>Resume Writing</a:t>
            </a:r>
          </a:p>
          <a:p>
            <a:r>
              <a:rPr lang="en-US" sz="2400" dirty="0"/>
              <a:t>Interviewing</a:t>
            </a:r>
          </a:p>
          <a:p>
            <a:r>
              <a:rPr lang="en-US" sz="2400" dirty="0"/>
              <a:t>Career Assessment</a:t>
            </a:r>
          </a:p>
          <a:p>
            <a:r>
              <a:rPr lang="en-US" sz="2400" dirty="0"/>
              <a:t>Portfolio Development</a:t>
            </a:r>
          </a:p>
          <a:p>
            <a:endParaRPr lang="en-US" dirty="0"/>
          </a:p>
          <a:p>
            <a:endParaRPr lang="en-US" dirty="0"/>
          </a:p>
        </p:txBody>
      </p:sp>
      <p:sp>
        <p:nvSpPr>
          <p:cNvPr id="4" name="Footer Placeholder 3">
            <a:extLst>
              <a:ext uri="{FF2B5EF4-FFF2-40B4-BE49-F238E27FC236}">
                <a16:creationId xmlns:a16="http://schemas.microsoft.com/office/drawing/2014/main" id="{E3355509-F51F-3447-822F-1F548C9BA001}"/>
              </a:ext>
            </a:extLst>
          </p:cNvPr>
          <p:cNvSpPr>
            <a:spLocks noGrp="1"/>
          </p:cNvSpPr>
          <p:nvPr>
            <p:ph type="ftr" sz="quarter" idx="11"/>
          </p:nvPr>
        </p:nvSpPr>
        <p:spPr/>
        <p:txBody>
          <a:bodyPr/>
          <a:lstStyle/>
          <a:p>
            <a:r>
              <a:rPr lang="en-US"/>
              <a:t>
              </a:t>
            </a:r>
            <a:endParaRPr lang="en-US" dirty="0"/>
          </a:p>
        </p:txBody>
      </p:sp>
      <p:sp>
        <p:nvSpPr>
          <p:cNvPr id="6" name="Content Placeholder 2">
            <a:extLst>
              <a:ext uri="{FF2B5EF4-FFF2-40B4-BE49-F238E27FC236}">
                <a16:creationId xmlns:a16="http://schemas.microsoft.com/office/drawing/2014/main" id="{FB06BC90-D3E4-2E46-997A-636374DF09A9}"/>
              </a:ext>
            </a:extLst>
          </p:cNvPr>
          <p:cNvSpPr txBox="1">
            <a:spLocks/>
          </p:cNvSpPr>
          <p:nvPr/>
        </p:nvSpPr>
        <p:spPr>
          <a:xfrm>
            <a:off x="6513095" y="1764632"/>
            <a:ext cx="4395537" cy="3410889"/>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2400" dirty="0"/>
              <a:t>Informational Interviews</a:t>
            </a:r>
          </a:p>
          <a:p>
            <a:r>
              <a:rPr lang="en-US" sz="2400" dirty="0"/>
              <a:t>Internships</a:t>
            </a:r>
          </a:p>
          <a:p>
            <a:r>
              <a:rPr lang="en-US" sz="2400" dirty="0"/>
              <a:t>Apprenticeships</a:t>
            </a:r>
          </a:p>
          <a:p>
            <a:r>
              <a:rPr lang="en-US" sz="2400" dirty="0"/>
              <a:t>Informational Interviews</a:t>
            </a:r>
          </a:p>
          <a:p>
            <a:r>
              <a:rPr lang="en-US" sz="2400" dirty="0"/>
              <a:t>Social Networking </a:t>
            </a:r>
          </a:p>
          <a:p>
            <a:r>
              <a:rPr lang="en-US" sz="2400" dirty="0"/>
              <a:t>Branding in the Digital Age</a:t>
            </a:r>
          </a:p>
          <a:p>
            <a:pPr marL="0" indent="0">
              <a:buNone/>
            </a:pPr>
            <a:endParaRPr lang="en-US" sz="2400" dirty="0"/>
          </a:p>
        </p:txBody>
      </p:sp>
      <p:pic>
        <p:nvPicPr>
          <p:cNvPr id="11" name="Picture 10">
            <a:extLst>
              <a:ext uri="{FF2B5EF4-FFF2-40B4-BE49-F238E27FC236}">
                <a16:creationId xmlns:a16="http://schemas.microsoft.com/office/drawing/2014/main" id="{2279FC61-1126-0D4A-9A03-54D70DA49E19}"/>
              </a:ext>
            </a:extLst>
          </p:cNvPr>
          <p:cNvPicPr>
            <a:picLocks noChangeAspect="1"/>
          </p:cNvPicPr>
          <p:nvPr/>
        </p:nvPicPr>
        <p:blipFill>
          <a:blip r:embed="rId2"/>
          <a:stretch>
            <a:fillRect/>
          </a:stretch>
        </p:blipFill>
        <p:spPr>
          <a:xfrm>
            <a:off x="7210661" y="4848455"/>
            <a:ext cx="2330116" cy="1751395"/>
          </a:xfrm>
          <a:prstGeom prst="rect">
            <a:avLst/>
          </a:prstGeom>
        </p:spPr>
      </p:pic>
      <p:pic>
        <p:nvPicPr>
          <p:cNvPr id="12" name="Picture 2" descr="http://www.buzzle.com/img/articleImages/340347-30920-41.jpg">
            <a:extLst>
              <a:ext uri="{FF2B5EF4-FFF2-40B4-BE49-F238E27FC236}">
                <a16:creationId xmlns:a16="http://schemas.microsoft.com/office/drawing/2014/main" id="{7F92BCB5-BDF2-A443-A334-88C03C1CCFC2}"/>
              </a:ext>
            </a:extLst>
          </p:cNvPr>
          <p:cNvPicPr>
            <a:picLocks noChangeAspect="1" noChangeArrowheads="1"/>
          </p:cNvPicPr>
          <p:nvPr/>
        </p:nvPicPr>
        <p:blipFill>
          <a:blip r:embed="rId3" cstate="print"/>
          <a:srcRect/>
          <a:stretch>
            <a:fillRect/>
          </a:stretch>
        </p:blipFill>
        <p:spPr bwMode="auto">
          <a:xfrm>
            <a:off x="2695478" y="4257597"/>
            <a:ext cx="1899186" cy="2380312"/>
          </a:xfrm>
          <a:prstGeom prst="rect">
            <a:avLst/>
          </a:prstGeom>
          <a:noFill/>
        </p:spPr>
      </p:pic>
    </p:spTree>
    <p:extLst>
      <p:ext uri="{BB962C8B-B14F-4D97-AF65-F5344CB8AC3E}">
        <p14:creationId xmlns:p14="http://schemas.microsoft.com/office/powerpoint/2010/main" val="3591073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519A8-CCEC-1046-BF56-FE9FC1AE9153}"/>
              </a:ext>
            </a:extLst>
          </p:cNvPr>
          <p:cNvSpPr>
            <a:spLocks noGrp="1"/>
          </p:cNvSpPr>
          <p:nvPr>
            <p:ph type="title"/>
          </p:nvPr>
        </p:nvSpPr>
        <p:spPr>
          <a:xfrm>
            <a:off x="1069848" y="484632"/>
            <a:ext cx="10406352" cy="1023326"/>
          </a:xfrm>
        </p:spPr>
        <p:txBody>
          <a:bodyPr>
            <a:normAutofit/>
          </a:bodyPr>
          <a:lstStyle/>
          <a:p>
            <a:r>
              <a:rPr lang="en-US" dirty="0"/>
              <a:t>What are 21</a:t>
            </a:r>
            <a:r>
              <a:rPr lang="en-US" baseline="30000" dirty="0"/>
              <a:t>st</a:t>
            </a:r>
            <a:r>
              <a:rPr lang="en-US" dirty="0"/>
              <a:t> Century Skills?</a:t>
            </a:r>
          </a:p>
        </p:txBody>
      </p:sp>
      <p:sp>
        <p:nvSpPr>
          <p:cNvPr id="3" name="Content Placeholder 2">
            <a:extLst>
              <a:ext uri="{FF2B5EF4-FFF2-40B4-BE49-F238E27FC236}">
                <a16:creationId xmlns:a16="http://schemas.microsoft.com/office/drawing/2014/main" id="{EE37F0D5-BC93-4246-9A4F-D15DAD1FEA31}"/>
              </a:ext>
            </a:extLst>
          </p:cNvPr>
          <p:cNvSpPr>
            <a:spLocks noGrp="1"/>
          </p:cNvSpPr>
          <p:nvPr>
            <p:ph idx="1"/>
          </p:nvPr>
        </p:nvSpPr>
        <p:spPr>
          <a:xfrm>
            <a:off x="721896" y="1652338"/>
            <a:ext cx="3120989" cy="4780546"/>
          </a:xfrm>
        </p:spPr>
        <p:txBody>
          <a:bodyPr>
            <a:noAutofit/>
          </a:bodyPr>
          <a:lstStyle/>
          <a:p>
            <a:r>
              <a:rPr lang="en-US" sz="2400" dirty="0"/>
              <a:t>Adaptability</a:t>
            </a:r>
          </a:p>
          <a:p>
            <a:r>
              <a:rPr lang="en-US" sz="2400" dirty="0"/>
              <a:t>Aesthetic Awareness</a:t>
            </a:r>
          </a:p>
          <a:p>
            <a:r>
              <a:rPr lang="en-US" sz="2400" dirty="0"/>
              <a:t>Collaboration</a:t>
            </a:r>
          </a:p>
          <a:p>
            <a:r>
              <a:rPr lang="en-US" sz="2400" dirty="0"/>
              <a:t>Communication</a:t>
            </a:r>
          </a:p>
          <a:p>
            <a:r>
              <a:rPr lang="en-US" sz="2400" dirty="0"/>
              <a:t>Creative Thinking</a:t>
            </a:r>
          </a:p>
          <a:p>
            <a:r>
              <a:rPr lang="en-US" sz="2400" dirty="0"/>
              <a:t>Critical Thinking</a:t>
            </a:r>
          </a:p>
          <a:p>
            <a:r>
              <a:rPr lang="en-US" sz="2400" dirty="0"/>
              <a:t>Cultural Competence</a:t>
            </a:r>
          </a:p>
          <a:p>
            <a:pPr marL="0" indent="0">
              <a:buNone/>
            </a:pPr>
            <a:endParaRPr lang="en-US" sz="2400" dirty="0"/>
          </a:p>
        </p:txBody>
      </p:sp>
      <p:sp>
        <p:nvSpPr>
          <p:cNvPr id="4" name="Footer Placeholder 3">
            <a:extLst>
              <a:ext uri="{FF2B5EF4-FFF2-40B4-BE49-F238E27FC236}">
                <a16:creationId xmlns:a16="http://schemas.microsoft.com/office/drawing/2014/main" id="{754DD7D3-407E-D846-848C-41CD35902C43}"/>
              </a:ext>
            </a:extLst>
          </p:cNvPr>
          <p:cNvSpPr>
            <a:spLocks noGrp="1"/>
          </p:cNvSpPr>
          <p:nvPr>
            <p:ph type="ftr" sz="quarter" idx="11"/>
          </p:nvPr>
        </p:nvSpPr>
        <p:spPr/>
        <p:txBody>
          <a:bodyPr/>
          <a:lstStyle/>
          <a:p>
            <a:r>
              <a:rPr lang="en-US"/>
              <a:t>
              </a:t>
            </a:r>
            <a:endParaRPr lang="en-US" dirty="0"/>
          </a:p>
        </p:txBody>
      </p:sp>
      <p:sp>
        <p:nvSpPr>
          <p:cNvPr id="5" name="Content Placeholder 2">
            <a:extLst>
              <a:ext uri="{FF2B5EF4-FFF2-40B4-BE49-F238E27FC236}">
                <a16:creationId xmlns:a16="http://schemas.microsoft.com/office/drawing/2014/main" id="{D4BF02B4-83D3-9A41-B33E-C0308CE15274}"/>
              </a:ext>
            </a:extLst>
          </p:cNvPr>
          <p:cNvSpPr txBox="1">
            <a:spLocks/>
          </p:cNvSpPr>
          <p:nvPr/>
        </p:nvSpPr>
        <p:spPr>
          <a:xfrm>
            <a:off x="4184261" y="1652337"/>
            <a:ext cx="3597763" cy="4476068"/>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2400" dirty="0"/>
              <a:t>Education/Career Navigation Skills</a:t>
            </a:r>
          </a:p>
          <a:p>
            <a:r>
              <a:rPr lang="en-US" sz="2400" dirty="0"/>
              <a:t>Empathy</a:t>
            </a:r>
          </a:p>
          <a:p>
            <a:r>
              <a:rPr lang="en-US" sz="2400" dirty="0"/>
              <a:t>Entrepreneurial Mindset</a:t>
            </a:r>
          </a:p>
          <a:p>
            <a:r>
              <a:rPr lang="en-US" sz="2400" dirty="0"/>
              <a:t>Environmental Awareness</a:t>
            </a:r>
          </a:p>
          <a:p>
            <a:r>
              <a:rPr lang="en-US" sz="2400" dirty="0"/>
              <a:t>Ethical Reasoning/Action</a:t>
            </a:r>
          </a:p>
          <a:p>
            <a:r>
              <a:rPr lang="en-US" sz="2400" dirty="0"/>
              <a:t>Information Literacy/Digital Fluency</a:t>
            </a:r>
          </a:p>
          <a:p>
            <a:pPr marL="0" indent="0">
              <a:buFont typeface="Wingdings" pitchFamily="2" charset="2"/>
              <a:buNone/>
            </a:pPr>
            <a:endParaRPr lang="en-US" sz="2400" dirty="0"/>
          </a:p>
        </p:txBody>
      </p:sp>
      <p:sp>
        <p:nvSpPr>
          <p:cNvPr id="6" name="Content Placeholder 2">
            <a:extLst>
              <a:ext uri="{FF2B5EF4-FFF2-40B4-BE49-F238E27FC236}">
                <a16:creationId xmlns:a16="http://schemas.microsoft.com/office/drawing/2014/main" id="{E921E5BC-B213-754D-AFBE-15C4F14BCF7F}"/>
              </a:ext>
            </a:extLst>
          </p:cNvPr>
          <p:cNvSpPr txBox="1">
            <a:spLocks/>
          </p:cNvSpPr>
          <p:nvPr/>
        </p:nvSpPr>
        <p:spPr>
          <a:xfrm>
            <a:off x="8123400" y="1652336"/>
            <a:ext cx="3352800" cy="4620447"/>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2400" dirty="0"/>
              <a:t>Leadership</a:t>
            </a:r>
          </a:p>
          <a:p>
            <a:r>
              <a:rPr lang="en-US" sz="2400" dirty="0"/>
              <a:t>Learning Skills/Metacognition</a:t>
            </a:r>
          </a:p>
          <a:p>
            <a:r>
              <a:rPr lang="en-US" sz="2400" dirty="0"/>
              <a:t>Personal Responsibility/Self-Management</a:t>
            </a:r>
          </a:p>
          <a:p>
            <a:r>
              <a:rPr lang="en-US" sz="2400" dirty="0"/>
              <a:t>Problem-Solving</a:t>
            </a:r>
          </a:p>
          <a:p>
            <a:r>
              <a:rPr lang="en-US" sz="2400" dirty="0"/>
              <a:t>Resilience/Grit</a:t>
            </a:r>
          </a:p>
          <a:p>
            <a:r>
              <a:rPr lang="en-US" sz="2400" dirty="0"/>
              <a:t>Self-Awareness</a:t>
            </a:r>
          </a:p>
          <a:p>
            <a:r>
              <a:rPr lang="en-US" sz="2400" dirty="0"/>
              <a:t>Social Responsibility</a:t>
            </a:r>
          </a:p>
          <a:p>
            <a:pPr marL="0" indent="0">
              <a:buFont typeface="Wingdings" pitchFamily="2" charset="2"/>
              <a:buNone/>
            </a:pPr>
            <a:endParaRPr lang="en-US" sz="1200" dirty="0"/>
          </a:p>
        </p:txBody>
      </p:sp>
      <p:pic>
        <p:nvPicPr>
          <p:cNvPr id="7" name="Picture 6" descr="https://encrypted-tbn0.gstatic.com/images?q=tbn:ANd9GcTYDJ2IK-RWMp_Cqbzdz1Hi5GCt6Hju3WkEemiIE1_YGZinBWo9">
            <a:extLst>
              <a:ext uri="{FF2B5EF4-FFF2-40B4-BE49-F238E27FC236}">
                <a16:creationId xmlns:a16="http://schemas.microsoft.com/office/drawing/2014/main" id="{C9EBC7B7-AD96-504B-AA23-39A46B06840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95875" y="5619049"/>
            <a:ext cx="1712578" cy="1018712"/>
          </a:xfrm>
          <a:prstGeom prst="rect">
            <a:avLst/>
          </a:prstGeom>
          <a:noFill/>
          <a:ln>
            <a:noFill/>
          </a:ln>
        </p:spPr>
      </p:pic>
    </p:spTree>
    <p:extLst>
      <p:ext uri="{BB962C8B-B14F-4D97-AF65-F5344CB8AC3E}">
        <p14:creationId xmlns:p14="http://schemas.microsoft.com/office/powerpoint/2010/main" val="4050819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4-STEP ELEVATOR SPEECH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67969496"/>
              </p:ext>
            </p:extLst>
          </p:nvPr>
        </p:nvGraphicFramePr>
        <p:xfrm>
          <a:off x="898902" y="1968285"/>
          <a:ext cx="9531458" cy="3713815"/>
        </p:xfrm>
        <a:graphic>
          <a:graphicData uri="http://schemas.openxmlformats.org/drawingml/2006/table">
            <a:tbl>
              <a:tblPr firstRow="1" bandRow="1">
                <a:tableStyleId>{5C22544A-7EE6-4342-B048-85BDC9FD1C3A}</a:tableStyleId>
              </a:tblPr>
              <a:tblGrid>
                <a:gridCol w="4765729">
                  <a:extLst>
                    <a:ext uri="{9D8B030D-6E8A-4147-A177-3AD203B41FA5}">
                      <a16:colId xmlns:a16="http://schemas.microsoft.com/office/drawing/2014/main" val="20000"/>
                    </a:ext>
                  </a:extLst>
                </a:gridCol>
                <a:gridCol w="4765729">
                  <a:extLst>
                    <a:ext uri="{9D8B030D-6E8A-4147-A177-3AD203B41FA5}">
                      <a16:colId xmlns:a16="http://schemas.microsoft.com/office/drawing/2014/main" val="20001"/>
                    </a:ext>
                  </a:extLst>
                </a:gridCol>
              </a:tblGrid>
              <a:tr h="517382">
                <a:tc>
                  <a:txBody>
                    <a:bodyPr/>
                    <a:lstStyle/>
                    <a:p>
                      <a:r>
                        <a:rPr lang="en-US" dirty="0"/>
                        <a:t>STEPS</a:t>
                      </a:r>
                      <a:endParaRPr lang="en-US" dirty="0">
                        <a:solidFill>
                          <a:schemeClr val="tx1"/>
                        </a:solidFill>
                      </a:endParaRPr>
                    </a:p>
                  </a:txBody>
                  <a:tcPr/>
                </a:tc>
                <a:tc>
                  <a:txBody>
                    <a:bodyPr/>
                    <a:lstStyle/>
                    <a:p>
                      <a:r>
                        <a:rPr lang="en-US" dirty="0"/>
                        <a:t>CONSIDER</a:t>
                      </a:r>
                      <a:r>
                        <a:rPr lang="en-US" baseline="0" dirty="0"/>
                        <a:t> THE FOLLOWING…</a:t>
                      </a:r>
                      <a:endParaRPr lang="en-US" dirty="0">
                        <a:solidFill>
                          <a:schemeClr val="tx1"/>
                        </a:solidFill>
                      </a:endParaRPr>
                    </a:p>
                  </a:txBody>
                  <a:tcPr/>
                </a:tc>
                <a:extLst>
                  <a:ext uri="{0D108BD9-81ED-4DB2-BD59-A6C34878D82A}">
                    <a16:rowId xmlns:a16="http://schemas.microsoft.com/office/drawing/2014/main" val="10000"/>
                  </a:ext>
                </a:extLst>
              </a:tr>
              <a:tr h="517382">
                <a:tc>
                  <a:txBody>
                    <a:bodyPr/>
                    <a:lstStyle/>
                    <a:p>
                      <a:r>
                        <a:rPr lang="en-US" b="1" dirty="0"/>
                        <a:t>Who</a:t>
                      </a:r>
                      <a:r>
                        <a:rPr lang="en-US" b="1" baseline="0" dirty="0"/>
                        <a:t> are you?</a:t>
                      </a:r>
                      <a:endParaRPr lang="en-US" b="1" dirty="0">
                        <a:solidFill>
                          <a:schemeClr val="tx1"/>
                        </a:solidFill>
                      </a:endParaRPr>
                    </a:p>
                  </a:txBody>
                  <a:tcPr/>
                </a:tc>
                <a:tc>
                  <a:txBody>
                    <a:bodyPr/>
                    <a:lstStyle/>
                    <a:p>
                      <a:r>
                        <a:rPr lang="en-US" b="1" dirty="0"/>
                        <a:t>Name/Major/Year</a:t>
                      </a:r>
                      <a:endParaRPr lang="en-US" b="1" dirty="0">
                        <a:solidFill>
                          <a:schemeClr val="tx1"/>
                        </a:solidFill>
                      </a:endParaRPr>
                    </a:p>
                  </a:txBody>
                  <a:tcPr/>
                </a:tc>
                <a:extLst>
                  <a:ext uri="{0D108BD9-81ED-4DB2-BD59-A6C34878D82A}">
                    <a16:rowId xmlns:a16="http://schemas.microsoft.com/office/drawing/2014/main" val="10001"/>
                  </a:ext>
                </a:extLst>
              </a:tr>
              <a:tr h="893017">
                <a:tc>
                  <a:txBody>
                    <a:bodyPr/>
                    <a:lstStyle/>
                    <a:p>
                      <a:r>
                        <a:rPr lang="en-US" b="1" dirty="0"/>
                        <a:t>What can you offer to employer?</a:t>
                      </a:r>
                      <a:r>
                        <a:rPr lang="en-US" b="1" baseline="0" dirty="0"/>
                        <a:t> </a:t>
                      </a:r>
                      <a:endParaRPr lang="en-US" b="1" dirty="0">
                        <a:solidFill>
                          <a:schemeClr val="tx1"/>
                        </a:solidFill>
                      </a:endParaRPr>
                    </a:p>
                  </a:txBody>
                  <a:tcPr/>
                </a:tc>
                <a:tc>
                  <a:txBody>
                    <a:bodyPr/>
                    <a:lstStyle/>
                    <a:p>
                      <a:r>
                        <a:rPr lang="en-US" b="1" dirty="0"/>
                        <a:t>Your selling points: experience, skills, projects</a:t>
                      </a:r>
                      <a:endParaRPr lang="en-US" b="1" dirty="0">
                        <a:solidFill>
                          <a:schemeClr val="tx1"/>
                        </a:solidFill>
                      </a:endParaRPr>
                    </a:p>
                  </a:txBody>
                  <a:tcPr/>
                </a:tc>
                <a:extLst>
                  <a:ext uri="{0D108BD9-81ED-4DB2-BD59-A6C34878D82A}">
                    <a16:rowId xmlns:a16="http://schemas.microsoft.com/office/drawing/2014/main" val="10002"/>
                  </a:ext>
                </a:extLst>
              </a:tr>
              <a:tr h="893017">
                <a:tc>
                  <a:txBody>
                    <a:bodyPr/>
                    <a:lstStyle/>
                    <a:p>
                      <a:r>
                        <a:rPr lang="en-US" b="1" dirty="0"/>
                        <a:t>What do you want?</a:t>
                      </a:r>
                      <a:endParaRPr lang="en-US" b="1" dirty="0">
                        <a:solidFill>
                          <a:schemeClr val="tx1"/>
                        </a:solidFill>
                      </a:endParaRPr>
                    </a:p>
                  </a:txBody>
                  <a:tcPr/>
                </a:tc>
                <a:tc>
                  <a:txBody>
                    <a:bodyPr/>
                    <a:lstStyle/>
                    <a:p>
                      <a:r>
                        <a:rPr lang="en-US" b="1" dirty="0"/>
                        <a:t>Short description of your short-term goal</a:t>
                      </a:r>
                      <a:endParaRPr lang="en-US" b="1" dirty="0">
                        <a:solidFill>
                          <a:schemeClr val="tx1"/>
                        </a:solidFill>
                      </a:endParaRPr>
                    </a:p>
                  </a:txBody>
                  <a:tcPr/>
                </a:tc>
                <a:extLst>
                  <a:ext uri="{0D108BD9-81ED-4DB2-BD59-A6C34878D82A}">
                    <a16:rowId xmlns:a16="http://schemas.microsoft.com/office/drawing/2014/main" val="10003"/>
                  </a:ext>
                </a:extLst>
              </a:tr>
              <a:tr h="893017">
                <a:tc>
                  <a:txBody>
                    <a:bodyPr/>
                    <a:lstStyle/>
                    <a:p>
                      <a:r>
                        <a:rPr lang="en-US" b="1" dirty="0"/>
                        <a:t>What is your bounce back question? </a:t>
                      </a:r>
                      <a:endParaRPr lang="en-US" b="1" dirty="0">
                        <a:solidFill>
                          <a:schemeClr val="tx1"/>
                        </a:solidFill>
                      </a:endParaRPr>
                    </a:p>
                  </a:txBody>
                  <a:tcPr/>
                </a:tc>
                <a:tc>
                  <a:txBody>
                    <a:bodyPr/>
                    <a:lstStyle/>
                    <a:p>
                      <a:r>
                        <a:rPr lang="en-US" b="1" dirty="0"/>
                        <a:t>Open-ended question (What do you do?)</a:t>
                      </a:r>
                      <a:endParaRPr lang="en-US" b="1" dirty="0">
                        <a:solidFill>
                          <a:schemeClr val="tx1"/>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75304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Put It All Together </a:t>
            </a:r>
          </a:p>
        </p:txBody>
      </p:sp>
      <p:sp>
        <p:nvSpPr>
          <p:cNvPr id="3" name="Content Placeholder 2"/>
          <p:cNvSpPr>
            <a:spLocks noGrp="1"/>
          </p:cNvSpPr>
          <p:nvPr>
            <p:ph idx="1"/>
          </p:nvPr>
        </p:nvSpPr>
        <p:spPr>
          <a:xfrm>
            <a:off x="1069848" y="2093976"/>
            <a:ext cx="10163556" cy="4319486"/>
          </a:xfrm>
        </p:spPr>
        <p:txBody>
          <a:bodyPr>
            <a:normAutofit/>
          </a:bodyPr>
          <a:lstStyle/>
          <a:p>
            <a:r>
              <a:rPr lang="en-US" sz="2200" dirty="0"/>
              <a:t>(</a:t>
            </a:r>
            <a:r>
              <a:rPr lang="en-US" sz="2400" b="1" dirty="0">
                <a:solidFill>
                  <a:srgbClr val="FF0000"/>
                </a:solidFill>
              </a:rPr>
              <a:t>WHO</a:t>
            </a:r>
            <a:r>
              <a:rPr lang="en-US" sz="2400" dirty="0"/>
              <a:t>) Hi. My name is….and I’m a freshman studying Psychology at Cuyamaca College.</a:t>
            </a:r>
          </a:p>
          <a:p>
            <a:r>
              <a:rPr lang="en-US" sz="2400" dirty="0"/>
              <a:t>(</a:t>
            </a:r>
            <a:r>
              <a:rPr lang="en-US" sz="2400" b="1" dirty="0">
                <a:solidFill>
                  <a:srgbClr val="FF0000"/>
                </a:solidFill>
              </a:rPr>
              <a:t>WHAT</a:t>
            </a:r>
            <a:r>
              <a:rPr lang="en-US" sz="2400" dirty="0"/>
              <a:t>) I have been volunteering at the YMCA for the past six months, where I’ve gained experience caring for children, working in a team, and communicating effectively with my teammates and parents. </a:t>
            </a:r>
          </a:p>
          <a:p>
            <a:r>
              <a:rPr lang="en-US" sz="2400" dirty="0"/>
              <a:t>(</a:t>
            </a:r>
            <a:r>
              <a:rPr lang="en-US" sz="2400" b="1" dirty="0">
                <a:solidFill>
                  <a:srgbClr val="FF0000"/>
                </a:solidFill>
              </a:rPr>
              <a:t>GOAL</a:t>
            </a:r>
            <a:r>
              <a:rPr lang="en-US" sz="2400" dirty="0"/>
              <a:t>) I’m looking into finding a part-time position on campus where I can apply my customer service and teamwork skills. </a:t>
            </a:r>
          </a:p>
          <a:p>
            <a:r>
              <a:rPr lang="en-US" sz="2400" dirty="0"/>
              <a:t>(</a:t>
            </a:r>
            <a:r>
              <a:rPr lang="en-US" sz="2400" b="1" dirty="0">
                <a:solidFill>
                  <a:srgbClr val="FF0000"/>
                </a:solidFill>
              </a:rPr>
              <a:t>QUESTION</a:t>
            </a:r>
            <a:r>
              <a:rPr lang="en-US" sz="2400" dirty="0"/>
              <a:t>) What do you enjoy best about your work?</a:t>
            </a:r>
          </a:p>
          <a:p>
            <a:pPr marL="0" indent="0">
              <a:buNone/>
            </a:pPr>
            <a:endParaRPr lang="en-US" sz="2200" dirty="0"/>
          </a:p>
        </p:txBody>
      </p:sp>
      <p:pic>
        <p:nvPicPr>
          <p:cNvPr id="4" name="Picture 3"/>
          <p:cNvPicPr>
            <a:picLocks noChangeAspect="1"/>
          </p:cNvPicPr>
          <p:nvPr/>
        </p:nvPicPr>
        <p:blipFill>
          <a:blip r:embed="rId2"/>
          <a:stretch>
            <a:fillRect/>
          </a:stretch>
        </p:blipFill>
        <p:spPr>
          <a:xfrm rot="20759745">
            <a:off x="8080742" y="266530"/>
            <a:ext cx="2433167" cy="1875723"/>
          </a:xfrm>
          <a:prstGeom prst="rect">
            <a:avLst/>
          </a:prstGeom>
        </p:spPr>
      </p:pic>
    </p:spTree>
    <p:extLst>
      <p:ext uri="{BB962C8B-B14F-4D97-AF65-F5344CB8AC3E}">
        <p14:creationId xmlns:p14="http://schemas.microsoft.com/office/powerpoint/2010/main" val="3417737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Occupational Activity</a:t>
            </a:r>
          </a:p>
        </p:txBody>
      </p:sp>
      <p:sp>
        <p:nvSpPr>
          <p:cNvPr id="3" name="Content Placeholder 2"/>
          <p:cNvSpPr>
            <a:spLocks noGrp="1"/>
          </p:cNvSpPr>
          <p:nvPr>
            <p:ph sz="half" idx="1"/>
          </p:nvPr>
        </p:nvSpPr>
        <p:spPr>
          <a:xfrm>
            <a:off x="879231" y="2013438"/>
            <a:ext cx="5159195" cy="4214107"/>
          </a:xfrm>
        </p:spPr>
        <p:txBody>
          <a:bodyPr/>
          <a:lstStyle/>
          <a:p>
            <a:pPr marL="0" indent="0">
              <a:buNone/>
            </a:pPr>
            <a:r>
              <a:rPr lang="en-US" dirty="0"/>
              <a:t>Occupational Outlook Handbook </a:t>
            </a:r>
          </a:p>
          <a:p>
            <a:endParaRPr lang="en-US" dirty="0"/>
          </a:p>
          <a:p>
            <a:endParaRPr lang="en-US" dirty="0"/>
          </a:p>
        </p:txBody>
      </p:sp>
      <p:sp>
        <p:nvSpPr>
          <p:cNvPr id="4" name="Content Placeholder 3"/>
          <p:cNvSpPr>
            <a:spLocks noGrp="1"/>
          </p:cNvSpPr>
          <p:nvPr>
            <p:ph sz="half" idx="2"/>
          </p:nvPr>
        </p:nvSpPr>
        <p:spPr>
          <a:xfrm>
            <a:off x="6304085" y="2013438"/>
            <a:ext cx="4815019" cy="4158762"/>
          </a:xfrm>
        </p:spPr>
        <p:txBody>
          <a:bodyPr/>
          <a:lstStyle/>
          <a:p>
            <a:pPr marL="0" indent="0">
              <a:buNone/>
            </a:pPr>
            <a:r>
              <a:rPr lang="en-US" dirty="0"/>
              <a:t>O*Net Online</a:t>
            </a:r>
          </a:p>
          <a:p>
            <a:endParaRPr 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3722" y="2498288"/>
            <a:ext cx="3791324" cy="3324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2917" r="2273" b="5291"/>
          <a:stretch/>
        </p:blipFill>
        <p:spPr bwMode="auto">
          <a:xfrm>
            <a:off x="5601288" y="2456576"/>
            <a:ext cx="5117512" cy="3444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977837" y="5917225"/>
            <a:ext cx="4317023" cy="830997"/>
          </a:xfrm>
          <a:prstGeom prst="rect">
            <a:avLst/>
          </a:prstGeom>
        </p:spPr>
        <p:txBody>
          <a:bodyPr wrap="square">
            <a:spAutoFit/>
          </a:bodyPr>
          <a:lstStyle/>
          <a:p>
            <a:pPr marL="365760" lvl="1" defTabSz="914400"/>
            <a:r>
              <a:rPr lang="en-US" sz="2400" dirty="0">
                <a:solidFill>
                  <a:prstClr val="black"/>
                </a:solidFill>
                <a:latin typeface="Franklin Gothic Medium"/>
                <a:hlinkClick r:id="rId5"/>
              </a:rPr>
              <a:t>https://www.bls.gov/ooh</a:t>
            </a:r>
            <a:endParaRPr lang="en-US" sz="2400" dirty="0">
              <a:solidFill>
                <a:prstClr val="black"/>
              </a:solidFill>
              <a:latin typeface="Franklin Gothic Medium"/>
            </a:endParaRPr>
          </a:p>
          <a:p>
            <a:pPr marL="365760" lvl="1" defTabSz="914400"/>
            <a:endParaRPr lang="en-US" sz="2400" dirty="0">
              <a:solidFill>
                <a:prstClr val="black"/>
              </a:solidFill>
              <a:latin typeface="Franklin Gothic Medium"/>
            </a:endParaRPr>
          </a:p>
        </p:txBody>
      </p:sp>
      <p:sp>
        <p:nvSpPr>
          <p:cNvPr id="9" name="Rectangle 8"/>
          <p:cNvSpPr/>
          <p:nvPr/>
        </p:nvSpPr>
        <p:spPr>
          <a:xfrm>
            <a:off x="6294941" y="5917225"/>
            <a:ext cx="4598729" cy="857373"/>
          </a:xfrm>
          <a:prstGeom prst="rect">
            <a:avLst/>
          </a:prstGeom>
        </p:spPr>
        <p:txBody>
          <a:bodyPr wrap="square">
            <a:spAutoFit/>
          </a:bodyPr>
          <a:lstStyle/>
          <a:p>
            <a:pPr defTabSz="914400"/>
            <a:r>
              <a:rPr lang="en-US" sz="2400" dirty="0">
                <a:solidFill>
                  <a:prstClr val="black"/>
                </a:solidFill>
                <a:latin typeface="Franklin Gothic Medium"/>
                <a:hlinkClick r:id="rId6"/>
              </a:rPr>
              <a:t>https://www.onetonline.org/</a:t>
            </a:r>
            <a:endParaRPr lang="en-US" sz="2400" dirty="0">
              <a:solidFill>
                <a:prstClr val="black"/>
              </a:solidFill>
              <a:latin typeface="Franklin Gothic Medium"/>
            </a:endParaRPr>
          </a:p>
          <a:p>
            <a:pPr defTabSz="914400"/>
            <a:endParaRPr lang="en-US" sz="2400" dirty="0">
              <a:solidFill>
                <a:prstClr val="black"/>
              </a:solidFill>
              <a:latin typeface="Franklin Gothic Medium"/>
            </a:endParaRPr>
          </a:p>
        </p:txBody>
      </p:sp>
      <p:sp>
        <p:nvSpPr>
          <p:cNvPr id="11" name="Oval 10"/>
          <p:cNvSpPr/>
          <p:nvPr/>
        </p:nvSpPr>
        <p:spPr>
          <a:xfrm>
            <a:off x="9516533" y="2853267"/>
            <a:ext cx="584200" cy="279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205381" y="3031067"/>
            <a:ext cx="1845734" cy="1384995"/>
          </a:xfrm>
          <a:prstGeom prst="rect">
            <a:avLst/>
          </a:prstGeom>
          <a:noFill/>
          <a:ln>
            <a:solidFill>
              <a:schemeClr val="tx1"/>
            </a:solidFill>
          </a:ln>
        </p:spPr>
        <p:txBody>
          <a:bodyPr wrap="square" rtlCol="0">
            <a:spAutoFit/>
          </a:bodyPr>
          <a:lstStyle/>
          <a:p>
            <a:r>
              <a:rPr lang="en-US" sz="1200" b="1" i="1" dirty="0"/>
              <a:t>My Next Move </a:t>
            </a:r>
            <a:r>
              <a:rPr lang="en-US" sz="1200" dirty="0"/>
              <a:t>will help students find out what their interests are and how they relate to the world of work. </a:t>
            </a:r>
          </a:p>
          <a:p>
            <a:r>
              <a:rPr lang="en-US" sz="1200" dirty="0">
                <a:hlinkClick r:id="rId7"/>
              </a:rPr>
              <a:t>http://www.mynextmove.org/explore/ip</a:t>
            </a:r>
            <a:r>
              <a:rPr lang="en-US" sz="1200" dirty="0"/>
              <a:t> </a:t>
            </a:r>
          </a:p>
        </p:txBody>
      </p:sp>
      <p:cxnSp>
        <p:nvCxnSpPr>
          <p:cNvPr id="14" name="Straight Arrow Connector 13"/>
          <p:cNvCxnSpPr/>
          <p:nvPr/>
        </p:nvCxnSpPr>
        <p:spPr>
          <a:xfrm flipH="1" flipV="1">
            <a:off x="10033000" y="3031067"/>
            <a:ext cx="152400" cy="101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365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Exploring one career</a:t>
            </a:r>
          </a:p>
        </p:txBody>
      </p:sp>
      <p:sp>
        <p:nvSpPr>
          <p:cNvPr id="3" name="Content Placeholder 2"/>
          <p:cNvSpPr>
            <a:spLocks noGrp="1"/>
          </p:cNvSpPr>
          <p:nvPr>
            <p:ph idx="1"/>
          </p:nvPr>
        </p:nvSpPr>
        <p:spPr/>
        <p:txBody>
          <a:bodyPr/>
          <a:lstStyle/>
          <a:p>
            <a:pPr marL="0" indent="0">
              <a:buNone/>
            </a:pPr>
            <a:r>
              <a:rPr lang="en-US" dirty="0"/>
              <a:t>What jobs are available if you are a </a:t>
            </a:r>
            <a:r>
              <a:rPr lang="en-US" b="1" dirty="0"/>
              <a:t>Psychology</a:t>
            </a:r>
            <a:r>
              <a:rPr lang="en-US" dirty="0"/>
              <a:t> major? </a:t>
            </a:r>
          </a:p>
          <a:p>
            <a:pPr lvl="1"/>
            <a:endParaRPr lang="en-US" b="1" dirty="0"/>
          </a:p>
          <a:p>
            <a:pPr lvl="1"/>
            <a:r>
              <a:rPr lang="en-US" b="1" dirty="0"/>
              <a:t>School-</a:t>
            </a:r>
            <a:r>
              <a:rPr lang="en-US" dirty="0"/>
              <a:t> Teacher’s assistant</a:t>
            </a:r>
          </a:p>
          <a:p>
            <a:pPr lvl="1"/>
            <a:r>
              <a:rPr lang="en-US" b="1" dirty="0"/>
              <a:t>For or Non-profit organization- </a:t>
            </a:r>
            <a:r>
              <a:rPr lang="en-US" dirty="0"/>
              <a:t>Social Services</a:t>
            </a:r>
          </a:p>
          <a:p>
            <a:pPr lvl="1"/>
            <a:r>
              <a:rPr lang="en-US" b="1" dirty="0"/>
              <a:t>Healthcare-</a:t>
            </a:r>
            <a:r>
              <a:rPr lang="en-US" dirty="0"/>
              <a:t> Patient Care Representative</a:t>
            </a:r>
          </a:p>
          <a:p>
            <a:pPr lvl="1"/>
            <a:r>
              <a:rPr lang="en-US" b="1" dirty="0"/>
              <a:t>College</a:t>
            </a:r>
            <a:r>
              <a:rPr lang="en-US" dirty="0"/>
              <a:t>- Tutor</a:t>
            </a:r>
          </a:p>
          <a:p>
            <a:pPr lvl="1"/>
            <a:r>
              <a:rPr lang="en-US" b="1" dirty="0"/>
              <a:t>Community Based organization- </a:t>
            </a:r>
            <a:r>
              <a:rPr lang="en-US" dirty="0"/>
              <a:t>Job Coach</a:t>
            </a:r>
          </a:p>
          <a:p>
            <a:pPr lvl="1"/>
            <a:endParaRPr lang="en-US" dirty="0"/>
          </a:p>
          <a:p>
            <a:pPr marL="457200" lvl="1" indent="0">
              <a:buNone/>
            </a:pPr>
            <a:endParaRPr lang="en-US" dirty="0"/>
          </a:p>
          <a:p>
            <a:pPr lvl="1"/>
            <a:endParaRPr lang="en-US" dirty="0"/>
          </a:p>
          <a:p>
            <a:pPr lvl="1"/>
            <a:endParaRPr lang="en-US" dirty="0"/>
          </a:p>
        </p:txBody>
      </p:sp>
      <p:pic>
        <p:nvPicPr>
          <p:cNvPr id="1026" name="Picture 2" descr="Image alt tex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0401" y="3528567"/>
            <a:ext cx="2689352" cy="2643633"/>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p:cNvPicPr/>
          <p:nvPr/>
        </p:nvPicPr>
        <p:blipFill rotWithShape="1">
          <a:blip r:embed="rId3" cstate="print">
            <a:extLst>
              <a:ext uri="{28A0092B-C50C-407E-A947-70E740481C1C}">
                <a14:useLocalDpi xmlns:a14="http://schemas.microsoft.com/office/drawing/2010/main" val="0"/>
              </a:ext>
            </a:extLst>
          </a:blip>
          <a:srcRect l="31778" t="37806" r="33283" b="35515"/>
          <a:stretch/>
        </p:blipFill>
        <p:spPr bwMode="auto">
          <a:xfrm>
            <a:off x="8734765" y="1027462"/>
            <a:ext cx="2393483" cy="19680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6076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California Career Zone</a:t>
            </a: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8129" r="50282" b="3480"/>
          <a:stretch/>
        </p:blipFill>
        <p:spPr>
          <a:xfrm>
            <a:off x="1944941" y="1737954"/>
            <a:ext cx="7307496" cy="4059854"/>
          </a:xfrm>
        </p:spPr>
      </p:pic>
      <p:sp>
        <p:nvSpPr>
          <p:cNvPr id="4" name="Footer Placeholder 3"/>
          <p:cNvSpPr>
            <a:spLocks noGrp="1"/>
          </p:cNvSpPr>
          <p:nvPr>
            <p:ph type="ftr" sz="quarter" idx="11"/>
          </p:nvPr>
        </p:nvSpPr>
        <p:spPr/>
        <p:txBody>
          <a:bodyPr/>
          <a:lstStyle/>
          <a:p>
            <a:r>
              <a:rPr lang="en-US"/>
              <a:t>
              </a:t>
            </a:r>
            <a:endParaRPr lang="en-US" dirty="0"/>
          </a:p>
        </p:txBody>
      </p:sp>
      <p:sp>
        <p:nvSpPr>
          <p:cNvPr id="6" name="Rectangle 5"/>
          <p:cNvSpPr/>
          <p:nvPr/>
        </p:nvSpPr>
        <p:spPr>
          <a:xfrm>
            <a:off x="2730436" y="5857285"/>
            <a:ext cx="6522001" cy="830997"/>
          </a:xfrm>
          <a:prstGeom prst="rect">
            <a:avLst/>
          </a:prstGeom>
        </p:spPr>
        <p:txBody>
          <a:bodyPr wrap="square">
            <a:spAutoFit/>
          </a:bodyPr>
          <a:lstStyle/>
          <a:p>
            <a:pPr marL="365760" lvl="1" defTabSz="914400"/>
            <a:r>
              <a:rPr lang="en-US" sz="2400" dirty="0">
                <a:solidFill>
                  <a:prstClr val="black"/>
                </a:solidFill>
                <a:latin typeface="Franklin Gothic Medium"/>
                <a:hlinkClick r:id="rId3"/>
              </a:rPr>
              <a:t>https://www.cacareerzone.org/</a:t>
            </a:r>
            <a:endParaRPr lang="en-US" sz="2400" dirty="0">
              <a:solidFill>
                <a:prstClr val="black"/>
              </a:solidFill>
              <a:latin typeface="Franklin Gothic Medium"/>
            </a:endParaRPr>
          </a:p>
          <a:p>
            <a:pPr marL="365760" lvl="1" defTabSz="914400"/>
            <a:endParaRPr lang="en-US" sz="2400" dirty="0">
              <a:solidFill>
                <a:prstClr val="black"/>
              </a:solidFill>
              <a:latin typeface="Franklin Gothic Medium"/>
            </a:endParaRPr>
          </a:p>
        </p:txBody>
      </p:sp>
    </p:spTree>
    <p:extLst>
      <p:ext uri="{BB962C8B-B14F-4D97-AF65-F5344CB8AC3E}">
        <p14:creationId xmlns:p14="http://schemas.microsoft.com/office/powerpoint/2010/main" val="8150128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{ACB326FD-DFBD-B14F-A7E2-445492332A4D}tf10001070</Template>
  <TotalTime>14322</TotalTime>
  <Words>915</Words>
  <Application>Microsoft Office PowerPoint</Application>
  <PresentationFormat>Widescreen</PresentationFormat>
  <Paragraphs>147</Paragraphs>
  <Slides>15</Slides>
  <Notes>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Black</vt:lpstr>
      <vt:lpstr>Calibri</vt:lpstr>
      <vt:lpstr>Franklin Gothic Medium</vt:lpstr>
      <vt:lpstr>Rockwell Extra Bold</vt:lpstr>
      <vt:lpstr>Times New Roman</vt:lpstr>
      <vt:lpstr>Wingdings</vt:lpstr>
      <vt:lpstr>Wood Type</vt:lpstr>
      <vt:lpstr>Career Skills Across the Curriculum</vt:lpstr>
      <vt:lpstr>Who We Are</vt:lpstr>
      <vt:lpstr>What is Work-Based Learning? </vt:lpstr>
      <vt:lpstr>What are 21st Century Skills?</vt:lpstr>
      <vt:lpstr>4-STEP ELEVATOR SPEECH</vt:lpstr>
      <vt:lpstr>Put It All Together </vt:lpstr>
      <vt:lpstr>Occupational Activity</vt:lpstr>
      <vt:lpstr>Exploring one career</vt:lpstr>
      <vt:lpstr>California Career Zone</vt:lpstr>
      <vt:lpstr>What is an Informational Interview? </vt:lpstr>
      <vt:lpstr>Informational Interview Activity</vt:lpstr>
      <vt:lpstr>Why </vt:lpstr>
      <vt:lpstr>E-Portfolios - Portfolium</vt:lpstr>
      <vt:lpstr>Digital Fluency</vt:lpstr>
      <vt:lpstr>Handouts for workshops</vt:lpstr>
    </vt:vector>
  </TitlesOfParts>
  <Company>Feather River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Dana Masih</dc:creator>
  <cp:lastModifiedBy>Foster Kinship</cp:lastModifiedBy>
  <cp:revision>227</cp:revision>
  <dcterms:created xsi:type="dcterms:W3CDTF">2014-09-17T21:20:03Z</dcterms:created>
  <dcterms:modified xsi:type="dcterms:W3CDTF">2019-11-13T17:47:56Z</dcterms:modified>
</cp:coreProperties>
</file>