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73" r:id="rId6"/>
    <p:sldId id="260" r:id="rId7"/>
    <p:sldId id="261" r:id="rId8"/>
    <p:sldId id="262" r:id="rId9"/>
    <p:sldId id="264" r:id="rId10"/>
    <p:sldId id="265" r:id="rId11"/>
    <p:sldId id="266" r:id="rId12"/>
    <p:sldId id="271" r:id="rId13"/>
    <p:sldId id="267" r:id="rId14"/>
    <p:sldId id="272" r:id="rId15"/>
    <p:sldId id="268" r:id="rId16"/>
    <p:sldId id="269" r:id="rId17"/>
    <p:sldId id="25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sel" initials="D" lastIdx="1" clrIdx="0">
    <p:extLst>
      <p:ext uri="{19B8F6BF-5375-455C-9EA6-DF929625EA0E}">
        <p15:presenceInfo xmlns:p15="http://schemas.microsoft.com/office/powerpoint/2012/main" userId="Die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84" y="1090089"/>
            <a:ext cx="6830008" cy="3340359"/>
          </a:xfrm>
        </p:spPr>
        <p:txBody>
          <a:bodyPr/>
          <a:lstStyle/>
          <a:p>
            <a:r>
              <a:rPr lang="en-US" dirty="0" smtClean="0"/>
              <a:t>Connecting the Dots Between Interests, Majors &amp; Careers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84" y="5402145"/>
            <a:ext cx="10868817" cy="4349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Mona Patel, San Diego Miramar College</a:t>
            </a:r>
          </a:p>
        </p:txBody>
      </p:sp>
      <p:pic>
        <p:nvPicPr>
          <p:cNvPr id="1030" name="Picture 6" descr="Image result for dot 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80" y="1173403"/>
            <a:ext cx="4229481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Interests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68656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Career Resources: </a:t>
            </a:r>
          </a:p>
          <a:p>
            <a:pPr marL="0" indent="0">
              <a:buNone/>
            </a:pPr>
            <a:endParaRPr lang="en-US" sz="2000" u="sng" dirty="0" smtClean="0"/>
          </a:p>
          <a:p>
            <a:r>
              <a:rPr lang="en-US" sz="2000" dirty="0" smtClean="0"/>
              <a:t>Strong Interest Inventory</a:t>
            </a:r>
          </a:p>
          <a:p>
            <a:r>
              <a:rPr lang="en-US" sz="2000" dirty="0" smtClean="0"/>
              <a:t>Self-Directed Search</a:t>
            </a:r>
          </a:p>
          <a:p>
            <a:r>
              <a:rPr lang="en-US" sz="2000" dirty="0" smtClean="0"/>
              <a:t>O*Net Interest Profiler</a:t>
            </a:r>
          </a:p>
          <a:p>
            <a:r>
              <a:rPr lang="en-US" sz="2000" dirty="0" smtClean="0"/>
              <a:t>CA Career Zone</a:t>
            </a:r>
          </a:p>
          <a:p>
            <a:r>
              <a:rPr lang="en-US" sz="2000" dirty="0" smtClean="0"/>
              <a:t>Career Coach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33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Interest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“granddaddy’ of interest assessments</a:t>
            </a:r>
          </a:p>
          <a:p>
            <a:r>
              <a:rPr lang="en-US" sz="2000" dirty="0" smtClean="0"/>
              <a:t>Systematically revised to keep up with job market changes</a:t>
            </a:r>
          </a:p>
          <a:p>
            <a:r>
              <a:rPr lang="en-US" sz="2000" dirty="0" smtClean="0"/>
              <a:t>ONLY empirically derived RIASEC </a:t>
            </a:r>
            <a:r>
              <a:rPr lang="en-US" sz="2000" dirty="0" smtClean="0"/>
              <a:t>assessment</a:t>
            </a:r>
          </a:p>
          <a:p>
            <a:r>
              <a:rPr lang="en-US" sz="2000" dirty="0"/>
              <a:t>Compares your likes and dislikes with those of people who are satisfied working in various </a:t>
            </a:r>
            <a:r>
              <a:rPr lang="en-US" sz="2000" dirty="0" smtClean="0"/>
              <a:t>occupations, </a:t>
            </a:r>
            <a:r>
              <a:rPr lang="en-US" sz="2000" dirty="0"/>
              <a:t>indicating your likely compatibility of interests.</a:t>
            </a:r>
            <a:endParaRPr lang="en-US" sz="2000" dirty="0" smtClean="0"/>
          </a:p>
          <a:p>
            <a:r>
              <a:rPr lang="en-US" sz="2000" dirty="0" smtClean="0"/>
              <a:t>Measures </a:t>
            </a:r>
            <a:r>
              <a:rPr lang="en-US" sz="2000" dirty="0" smtClean="0"/>
              <a:t>interests, not abilities</a:t>
            </a:r>
          </a:p>
          <a:p>
            <a:r>
              <a:rPr lang="en-US" sz="2000" dirty="0" smtClean="0"/>
              <a:t>130 job titles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46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Interest Inventory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289101"/>
            <a:ext cx="10554574" cy="3636511"/>
          </a:xfrm>
        </p:spPr>
        <p:txBody>
          <a:bodyPr>
            <a:normAutofit/>
          </a:bodyPr>
          <a:lstStyle/>
          <a:p>
            <a:pPr fontAlgn="base"/>
            <a:r>
              <a:rPr lang="en-US" sz="2000" b="1" dirty="0"/>
              <a:t>Age</a:t>
            </a:r>
            <a:r>
              <a:rPr lang="en-US" sz="2000" b="1" dirty="0" smtClean="0"/>
              <a:t>: </a:t>
            </a:r>
          </a:p>
          <a:p>
            <a:pPr marL="0" indent="0" fontAlgn="base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14 </a:t>
            </a:r>
            <a:r>
              <a:rPr lang="en-US" sz="2000" dirty="0"/>
              <a:t>and up</a:t>
            </a:r>
          </a:p>
          <a:p>
            <a:pPr fontAlgn="base"/>
            <a:r>
              <a:rPr lang="en-US" sz="2000" b="1" dirty="0"/>
              <a:t>Time</a:t>
            </a:r>
            <a:r>
              <a:rPr lang="en-US" sz="2000" b="1" dirty="0" smtClean="0"/>
              <a:t>: </a:t>
            </a:r>
          </a:p>
          <a:p>
            <a:pPr marL="0" indent="0" fontAlgn="base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30-40 </a:t>
            </a:r>
            <a:r>
              <a:rPr lang="en-US" sz="2000" dirty="0"/>
              <a:t>min</a:t>
            </a:r>
          </a:p>
          <a:p>
            <a:pPr fontAlgn="base"/>
            <a:r>
              <a:rPr lang="en-US" sz="2000" b="1" dirty="0" smtClean="0"/>
              <a:t>Reading </a:t>
            </a:r>
            <a:r>
              <a:rPr lang="en-US" sz="2000" b="1" dirty="0"/>
              <a:t>Level</a:t>
            </a:r>
            <a:r>
              <a:rPr lang="en-US" sz="2000" b="1" dirty="0" smtClean="0"/>
              <a:t>: </a:t>
            </a:r>
          </a:p>
          <a:p>
            <a:pPr marL="0" indent="0" fontAlgn="base">
              <a:buNone/>
            </a:pPr>
            <a:r>
              <a:rPr lang="en-US" sz="2000" dirty="0" smtClean="0"/>
              <a:t>	9th grade</a:t>
            </a:r>
            <a:endParaRPr lang="en-US" sz="2000" dirty="0"/>
          </a:p>
          <a:p>
            <a:pPr fontAlgn="base"/>
            <a:r>
              <a:rPr lang="en-US" sz="2000" b="1" dirty="0" smtClean="0"/>
              <a:t>Cost: </a:t>
            </a:r>
          </a:p>
          <a:p>
            <a:pPr marL="0" indent="0" fontAlgn="base">
              <a:buNone/>
            </a:pPr>
            <a:r>
              <a:rPr lang="en-US" sz="2000" dirty="0" smtClean="0"/>
              <a:t>	Check the Myers-Briggs Company website (prices vary - different versions)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10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Self-Directed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177682"/>
            <a:ext cx="10554574" cy="3636511"/>
          </a:xfrm>
        </p:spPr>
        <p:txBody>
          <a:bodyPr/>
          <a:lstStyle/>
          <a:p>
            <a:r>
              <a:rPr lang="en-US" sz="2000" dirty="0"/>
              <a:t>Similar in scope to the </a:t>
            </a:r>
            <a:r>
              <a:rPr lang="en-US" sz="2000" dirty="0" smtClean="0"/>
              <a:t>Strong Interest Inventory but </a:t>
            </a:r>
            <a:r>
              <a:rPr lang="en-US" sz="2000" dirty="0"/>
              <a:t>shorter and </a:t>
            </a:r>
            <a:r>
              <a:rPr lang="en-US" sz="2000" dirty="0" smtClean="0"/>
              <a:t>quicker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John Holland’s theory that both people and work environments can be classified according to six basic types: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     Realistic</a:t>
            </a:r>
            <a:r>
              <a:rPr lang="en-US" sz="2000" b="1" dirty="0"/>
              <a:t>, Investigative, Artistic, Social, Enterprising,</a:t>
            </a:r>
            <a:r>
              <a:rPr lang="en-US" sz="2000" dirty="0"/>
              <a:t> and </a:t>
            </a:r>
            <a:r>
              <a:rPr lang="en-US" sz="2000" b="1" dirty="0"/>
              <a:t>Conventional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7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Self-Directed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90" y="2274850"/>
            <a:ext cx="10659608" cy="380697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000" b="1" dirty="0" smtClean="0"/>
              <a:t>Format</a:t>
            </a:r>
            <a:r>
              <a:rPr lang="en-US" sz="2000" b="1" dirty="0"/>
              <a:t>:</a:t>
            </a:r>
          </a:p>
          <a:p>
            <a:pPr marL="0" indent="0" fontAlgn="base">
              <a:buNone/>
            </a:pPr>
            <a:r>
              <a:rPr lang="en-US" sz="2000" dirty="0" smtClean="0"/>
              <a:t>	Paper </a:t>
            </a:r>
            <a:r>
              <a:rPr lang="en-US" sz="2000" dirty="0"/>
              <a:t>and pencil, Online administration and scoring via </a:t>
            </a:r>
            <a:r>
              <a:rPr lang="en-US" sz="2000" dirty="0" err="1"/>
              <a:t>PARiConnect</a:t>
            </a:r>
            <a:endParaRPr lang="en-US" sz="2000" dirty="0"/>
          </a:p>
          <a:p>
            <a:pPr fontAlgn="base"/>
            <a:r>
              <a:rPr lang="en-US" sz="2000" b="1" dirty="0" smtClean="0"/>
              <a:t>Age:</a:t>
            </a:r>
            <a:endParaRPr lang="en-US" sz="2000" b="1" dirty="0"/>
          </a:p>
          <a:p>
            <a:pPr marL="0" indent="0" fontAlgn="base">
              <a:buNone/>
            </a:pPr>
            <a:r>
              <a:rPr lang="en-US" sz="2000" dirty="0" smtClean="0"/>
              <a:t>	11 </a:t>
            </a:r>
            <a:r>
              <a:rPr lang="en-US" sz="2000" dirty="0"/>
              <a:t>years to 70 years</a:t>
            </a:r>
          </a:p>
          <a:p>
            <a:pPr fontAlgn="base"/>
            <a:r>
              <a:rPr lang="en-US" sz="2000" b="1" dirty="0"/>
              <a:t>Time:</a:t>
            </a:r>
          </a:p>
          <a:p>
            <a:pPr marL="0" indent="0" fontAlgn="base">
              <a:buNone/>
            </a:pPr>
            <a:r>
              <a:rPr lang="en-US" sz="2000" dirty="0" smtClean="0"/>
              <a:t>	25-35 </a:t>
            </a:r>
            <a:r>
              <a:rPr lang="en-US" sz="2000" dirty="0"/>
              <a:t>minutes</a:t>
            </a:r>
          </a:p>
          <a:p>
            <a:r>
              <a:rPr lang="en-US" sz="2000" b="1" dirty="0" smtClean="0"/>
              <a:t>Cost: 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Check the PAR Inc. website for more information (prices </a:t>
            </a:r>
            <a:r>
              <a:rPr lang="en-US" sz="2000" dirty="0"/>
              <a:t>vary - different versions)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	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2886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Career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web-based career exploration system providing 4</a:t>
            </a:r>
            <a:r>
              <a:rPr lang="en-US" sz="2000" dirty="0" smtClean="0"/>
              <a:t> </a:t>
            </a:r>
            <a:r>
              <a:rPr lang="en-US" sz="2000" dirty="0"/>
              <a:t>easy to use career assessment tools and information on over 900 California occupations. </a:t>
            </a:r>
          </a:p>
        </p:txBody>
      </p:sp>
    </p:spTree>
    <p:extLst>
      <p:ext uri="{BB962C8B-B14F-4D97-AF65-F5344CB8AC3E}">
        <p14:creationId xmlns:p14="http://schemas.microsoft.com/office/powerpoint/2010/main" val="326855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Draws </a:t>
            </a:r>
            <a:r>
              <a:rPr lang="en-US" sz="2000" dirty="0"/>
              <a:t>on labor market </a:t>
            </a:r>
            <a:r>
              <a:rPr lang="en-US" sz="2000" dirty="0" smtClean="0"/>
              <a:t>research provided by EMSI </a:t>
            </a:r>
            <a:r>
              <a:rPr lang="en-US" sz="2000" dirty="0"/>
              <a:t>to help users identify how well their interests align with jobs to explore career path </a:t>
            </a:r>
            <a:r>
              <a:rPr lang="en-US" sz="2000" dirty="0" smtClean="0"/>
              <a:t>information.</a:t>
            </a:r>
          </a:p>
          <a:p>
            <a:r>
              <a:rPr lang="en-US" sz="2000" dirty="0" smtClean="0"/>
              <a:t> Additionally, it helps students discover </a:t>
            </a:r>
            <a:r>
              <a:rPr lang="en-US" sz="2000" dirty="0"/>
              <a:t>programs </a:t>
            </a:r>
            <a:r>
              <a:rPr lang="en-US" sz="2000" dirty="0" smtClean="0"/>
              <a:t>offered at their </a:t>
            </a:r>
            <a:r>
              <a:rPr lang="en-US" sz="2000" dirty="0"/>
              <a:t>college that will prepare them for success.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590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Wisdom…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20" y="2233649"/>
            <a:ext cx="7013324" cy="40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Let’s connect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Email: mpatel@sdccd.edu</a:t>
            </a:r>
          </a:p>
          <a:p>
            <a:r>
              <a:rPr lang="en-US" sz="2000" dirty="0" smtClean="0"/>
              <a:t>Phone: 619-388-7170</a:t>
            </a:r>
          </a:p>
          <a:p>
            <a:r>
              <a:rPr lang="en-US" sz="2000" dirty="0" smtClean="0"/>
              <a:t>LinkedIn: https://www.linkedin.com/in/monapatel22/</a:t>
            </a:r>
          </a:p>
        </p:txBody>
      </p:sp>
    </p:spTree>
    <p:extLst>
      <p:ext uri="{BB962C8B-B14F-4D97-AF65-F5344CB8AC3E}">
        <p14:creationId xmlns:p14="http://schemas.microsoft.com/office/powerpoint/2010/main" val="39991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551" y="2243207"/>
            <a:ext cx="8189023" cy="43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19454"/>
            <a:ext cx="11068488" cy="4170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Please answer the following questions: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Which college did you attend and why did you choose it?</a:t>
            </a:r>
          </a:p>
          <a:p>
            <a:r>
              <a:rPr lang="en-US" sz="2200" dirty="0" smtClean="0"/>
              <a:t>What was your major? How </a:t>
            </a:r>
            <a:r>
              <a:rPr lang="en-US" sz="2200" dirty="0" smtClean="0"/>
              <a:t>did </a:t>
            </a:r>
            <a:r>
              <a:rPr lang="en-US" sz="2200" dirty="0" smtClean="0"/>
              <a:t>you choose you major? </a:t>
            </a:r>
            <a:r>
              <a:rPr lang="en-US" sz="2200" dirty="0" smtClean="0"/>
              <a:t>Degree(s</a:t>
            </a:r>
            <a:r>
              <a:rPr lang="en-US" sz="2200" dirty="0" smtClean="0"/>
              <a:t>)?</a:t>
            </a:r>
          </a:p>
          <a:p>
            <a:r>
              <a:rPr lang="en-US" sz="2200" dirty="0" smtClean="0"/>
              <a:t>Did you </a:t>
            </a:r>
            <a:r>
              <a:rPr lang="en-US" sz="2200" dirty="0" smtClean="0"/>
              <a:t>participate in </a:t>
            </a:r>
            <a:r>
              <a:rPr lang="en-US" sz="2200" dirty="0" smtClean="0"/>
              <a:t>an </a:t>
            </a:r>
            <a:r>
              <a:rPr lang="en-US" sz="2200" dirty="0" smtClean="0"/>
              <a:t>Internship</a:t>
            </a:r>
            <a:r>
              <a:rPr lang="en-US" sz="2200" dirty="0" smtClean="0"/>
              <a:t>? Research project? Volunteer work? Other? </a:t>
            </a:r>
          </a:p>
          <a:p>
            <a:r>
              <a:rPr lang="en-US" sz="2200" dirty="0" smtClean="0"/>
              <a:t>What types of jobs have you had? What do you currently do? </a:t>
            </a:r>
          </a:p>
          <a:p>
            <a:r>
              <a:rPr lang="en-US" sz="2200" dirty="0" smtClean="0"/>
              <a:t>What are your interests?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1861138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What does </a:t>
            </a:r>
            <a:r>
              <a:rPr lang="en-US" sz="2000" dirty="0" smtClean="0"/>
              <a:t>that </a:t>
            </a:r>
            <a:r>
              <a:rPr lang="en-US" sz="2000" dirty="0" smtClean="0"/>
              <a:t>mean</a:t>
            </a:r>
            <a:r>
              <a:rPr lang="en-US" sz="2000" dirty="0" smtClean="0"/>
              <a:t>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i="1" dirty="0"/>
              <a:t>Connect the dots</a:t>
            </a:r>
            <a:r>
              <a:rPr lang="en-US" sz="2000" dirty="0"/>
              <a:t> </a:t>
            </a:r>
            <a:r>
              <a:rPr lang="en-US" sz="2000" dirty="0" smtClean="0"/>
              <a:t>means </a:t>
            </a:r>
            <a:r>
              <a:rPr lang="en-US" sz="2000" dirty="0"/>
              <a:t>to put various facts and ideas together in order to see the whole </a:t>
            </a:r>
            <a:r>
              <a:rPr lang="en-US" sz="2000" dirty="0" smtClean="0"/>
              <a:t>picture.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81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pic>
        <p:nvPicPr>
          <p:cNvPr id="1026" name="Picture 2" descr="Image result for connect the dots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38" y="2140965"/>
            <a:ext cx="3731260" cy="44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938507"/>
            <a:ext cx="10732157" cy="4262596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Interests </a:t>
            </a:r>
            <a:r>
              <a:rPr lang="en-US" sz="2000" dirty="0"/>
              <a:t>represent preferences for certain types of tasks </a:t>
            </a:r>
            <a:r>
              <a:rPr lang="en-US" sz="2000" dirty="0" smtClean="0"/>
              <a:t>or </a:t>
            </a:r>
            <a:r>
              <a:rPr lang="en-US" sz="2000" dirty="0"/>
              <a:t>work activities. 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are what keep us motivated and energized. </a:t>
            </a: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dirty="0"/>
              <a:t>a firm understanding of our interests, we can pursue enjoyment and satisfaction within our lives as well as our careers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Choosing a career that matches your interests is critical for job satisfaction and finding meaning in your work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Holland Codes</a:t>
            </a:r>
            <a:r>
              <a:rPr lang="en-US" sz="2000" dirty="0"/>
              <a:t> and the abbreviation </a:t>
            </a:r>
            <a:r>
              <a:rPr lang="en-US" sz="2000" b="1" dirty="0"/>
              <a:t>RIASEC</a:t>
            </a:r>
            <a:r>
              <a:rPr lang="en-US" sz="2000" dirty="0"/>
              <a:t> refer to John </a:t>
            </a:r>
            <a:r>
              <a:rPr lang="en-US" sz="2000" b="1" dirty="0"/>
              <a:t>Holland's</a:t>
            </a:r>
            <a:r>
              <a:rPr lang="en-US" sz="2000" dirty="0"/>
              <a:t> six personality types: Realistic, Investigative, Artistic, Social, Enterprising and Conventional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Most individuals can be classified as having 2-3 primary </a:t>
            </a:r>
            <a:r>
              <a:rPr lang="en-US" sz="2000" dirty="0" smtClean="0"/>
              <a:t>interests (Holland Codes) </a:t>
            </a:r>
            <a:r>
              <a:rPr lang="en-US" sz="2000" dirty="0"/>
              <a:t>which describe their overall preferences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0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Hexagonal Model</a:t>
            </a:r>
            <a:endParaRPr lang="en-US" dirty="0"/>
          </a:p>
        </p:txBody>
      </p:sp>
      <p:pic>
        <p:nvPicPr>
          <p:cNvPr id="2050" name="Picture 2" descr="Image result for holland code hexag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88" y="2349213"/>
            <a:ext cx="4381500" cy="38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707280"/>
            <a:ext cx="10554574" cy="3636511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Shows </a:t>
            </a:r>
            <a:r>
              <a:rPr lang="en-US" sz="2000" dirty="0" smtClean="0"/>
              <a:t>the relationship between the personality types and environments. </a:t>
            </a:r>
          </a:p>
          <a:p>
            <a:r>
              <a:rPr lang="en-US" sz="2000" dirty="0" smtClean="0"/>
              <a:t>Notice that the personality types closest to each other are more alike than those farther </a:t>
            </a:r>
            <a:r>
              <a:rPr lang="en-US" sz="2000" dirty="0" smtClean="0"/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1216367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1934</TotalTime>
  <Words>377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2</vt:lpstr>
      <vt:lpstr>Quotable</vt:lpstr>
      <vt:lpstr>Connecting the Dots Between Interests, Majors &amp; Careers</vt:lpstr>
      <vt:lpstr>About Me </vt:lpstr>
      <vt:lpstr>Your Turn  </vt:lpstr>
      <vt:lpstr>Connecting the Dots </vt:lpstr>
      <vt:lpstr>Connecting the Dots</vt:lpstr>
      <vt:lpstr>Interests </vt:lpstr>
      <vt:lpstr>Holland Codes</vt:lpstr>
      <vt:lpstr>Hexagonal Model</vt:lpstr>
      <vt:lpstr>Hexagonal Model</vt:lpstr>
      <vt:lpstr>Exploring Interests </vt:lpstr>
      <vt:lpstr>Strong Interest Inventory</vt:lpstr>
      <vt:lpstr>Strong Interest Inventory </vt:lpstr>
      <vt:lpstr>Self-Directed Search</vt:lpstr>
      <vt:lpstr>Self-Directed Search</vt:lpstr>
      <vt:lpstr>CA Career Zone</vt:lpstr>
      <vt:lpstr>Career Coach</vt:lpstr>
      <vt:lpstr>Words of Wisdom…</vt:lpstr>
      <vt:lpstr>Thank you! Let’s connect  </vt:lpstr>
    </vt:vector>
  </TitlesOfParts>
  <Company>SDCCD Miramar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Dots Between Interests, Majors &amp; Careers</dc:title>
  <dc:creator>Mona Patel</dc:creator>
  <cp:lastModifiedBy>Diesel</cp:lastModifiedBy>
  <cp:revision>38</cp:revision>
  <dcterms:created xsi:type="dcterms:W3CDTF">2019-11-07T23:45:23Z</dcterms:created>
  <dcterms:modified xsi:type="dcterms:W3CDTF">2019-11-13T06:42:48Z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-1760410597</vt:i4>
  </property>
  <property fmtid="{D5CDD505-2E9C-101B-9397-08002B2CF9AE}" pid="3" name="_NewReviewCycle">
    <vt:lpwstr/>
  </property>
  <property fmtid="{D5CDD505-2E9C-101B-9397-08002B2CF9AE}" pid="4" name="_EmailSubject">
    <vt:lpwstr>ppt for conference presentation </vt:lpwstr>
  </property>
  <property fmtid="{D5CDD505-2E9C-101B-9397-08002B2CF9AE}" pid="5" name="_AuthorEmail">
    <vt:lpwstr>mpatel@sdccd.edu</vt:lpwstr>
  </property>
  <property fmtid="{D5CDD505-2E9C-101B-9397-08002B2CF9AE}" pid="6" name="_AuthorEmailDisplayName">
    <vt:lpwstr>Mona Patel</vt:lpwstr>
  </property>
</Properties>
</file>