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Montserrat"/>
      <p:regular r:id="rId34"/>
      <p:bold r:id="rId35"/>
      <p:italic r:id="rId36"/>
      <p:boldItalic r:id="rId37"/>
    </p:embeddedFont>
    <p:embeddedFont>
      <p:font typeface="Pontano Sans"/>
      <p:regular r:id="rId38"/>
    </p:embeddedFont>
    <p:embeddedFont>
      <p:font typeface="Lexend Deca"/>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3F38449-86EF-41F3-8CA8-D26AD1D51B79}">
  <a:tblStyle styleId="{03F38449-86EF-41F3-8CA8-D26AD1D51B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bold.fntdata"/><Relationship Id="rId12" Type="http://schemas.openxmlformats.org/officeDocument/2006/relationships/slide" Target="slides/slide7.xml"/><Relationship Id="rId34" Type="http://schemas.openxmlformats.org/officeDocument/2006/relationships/font" Target="fonts/Montserrat-regular.fntdata"/><Relationship Id="rId15" Type="http://schemas.openxmlformats.org/officeDocument/2006/relationships/slide" Target="slides/slide10.xml"/><Relationship Id="rId37" Type="http://schemas.openxmlformats.org/officeDocument/2006/relationships/font" Target="fonts/Montserrat-boldItalic.fntdata"/><Relationship Id="rId14" Type="http://schemas.openxmlformats.org/officeDocument/2006/relationships/slide" Target="slides/slide9.xml"/><Relationship Id="rId36" Type="http://schemas.openxmlformats.org/officeDocument/2006/relationships/font" Target="fonts/Montserrat-italic.fntdata"/><Relationship Id="rId17" Type="http://schemas.openxmlformats.org/officeDocument/2006/relationships/slide" Target="slides/slide12.xml"/><Relationship Id="rId39" Type="http://schemas.openxmlformats.org/officeDocument/2006/relationships/font" Target="fonts/LexendDeca-regular.fntdata"/><Relationship Id="rId16" Type="http://schemas.openxmlformats.org/officeDocument/2006/relationships/slide" Target="slides/slide11.xml"/><Relationship Id="rId38" Type="http://schemas.openxmlformats.org/officeDocument/2006/relationships/font" Target="fonts/Pontano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a:t>
            </a:r>
            <a:endParaRPr/>
          </a:p>
          <a:p>
            <a:pPr indent="0" lvl="0" marL="0" rtl="0" algn="l">
              <a:spcBef>
                <a:spcPts val="0"/>
              </a:spcBef>
              <a:spcAft>
                <a:spcPts val="0"/>
              </a:spcAft>
              <a:buNone/>
            </a:pPr>
            <a:r>
              <a:rPr lang="en"/>
              <a:t>Who’s in the room? Who had a direct path to the position you are </a:t>
            </a:r>
            <a:r>
              <a:rPr lang="en"/>
              <a:t>currently</a:t>
            </a:r>
            <a:r>
              <a:rPr lang="en"/>
              <a:t> in? Stand if you knew </a:t>
            </a:r>
            <a:r>
              <a:rPr lang="en">
                <a:solidFill>
                  <a:schemeClr val="dk1"/>
                </a:solidFill>
              </a:rPr>
              <a:t>you wanted to be in the position you are currently in </a:t>
            </a:r>
            <a:r>
              <a:rPr lang="en"/>
              <a:t>after graduating from college? Stay standing if you knew when you were graduating from high school you would doing the job you are doing today? Stay standing if you knew as a child...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3a1a398fe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3a1a398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Filling middle skill job gap; providing students with real-life experience and training.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4c2f782e8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4c2f782e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Not just an elective!</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3f6e2051e_4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3f6e2051e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 &amp; F rate for CTE courses is lower than most A-G courses. 90% of capstone students are passing.  92% overall for all CTE courses for the GUHSD.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4c2f782e8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4c2f782e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 conflicts w/ other courses;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3a1a398fe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3a1a398f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Esteban-Add a picture.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3a1a398fe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3a1a398f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Esteban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3af26c41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3af26c4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  </a:t>
            </a:r>
            <a:endParaRPr/>
          </a:p>
          <a:p>
            <a:pPr indent="0" lvl="0" marL="0" rtl="0" algn="l">
              <a:spcBef>
                <a:spcPts val="0"/>
              </a:spcBef>
              <a:spcAft>
                <a:spcPts val="0"/>
              </a:spcAft>
              <a:buNone/>
            </a:pPr>
            <a:r>
              <a:rPr lang="en"/>
              <a:t>McKinnsey-Data research for Tech companies.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fa7f5250f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fa7f525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Esteban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fa7f5250f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fa7f525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Esteban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our own jagged career paths.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65104b6fc4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5104b6fc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 </a:t>
            </a:r>
            <a:r>
              <a:rPr lang="en"/>
              <a:t>Counselors</a:t>
            </a:r>
            <a:r>
              <a:rPr lang="en"/>
              <a:t> should be familiar with what WBL their pathways are offering. </a:t>
            </a:r>
            <a:r>
              <a:rPr lang="en">
                <a:solidFill>
                  <a:schemeClr val="dk1"/>
                </a:solidFill>
              </a:rPr>
              <a:t>Talk to CTE teachers about what WBL they do with students!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5104b6fc4_0_2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5104b6fc4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Jamie - Counselors should be familiar with what WBL their pathways are offering. Talk to CTE teachers about what WBL they do with students!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3a1a398fe_1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3a1a398f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63a1a398fe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63a1a398f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63a1a398fe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63a1a398f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3f6e2051e_4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3f6e2051e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What are some words/associations that come to mind when you hear CTE?</a:t>
            </a:r>
            <a:endParaRPr/>
          </a:p>
          <a:p>
            <a:pPr indent="0" lvl="0" marL="0" rtl="0" algn="l">
              <a:spcBef>
                <a:spcPts val="0"/>
              </a:spcBef>
              <a:spcAft>
                <a:spcPts val="0"/>
              </a:spcAft>
              <a:buNone/>
            </a:pPr>
            <a:r>
              <a:rPr lang="en"/>
              <a:t>CTE is not just for </a:t>
            </a:r>
            <a:r>
              <a:rPr i="1" lang="en"/>
              <a:t>those </a:t>
            </a:r>
            <a:r>
              <a:rPr lang="en"/>
              <a:t>students or students who are not “college bound.”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4c2f782e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4c2f782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a:t>
            </a:r>
            <a:endParaRPr/>
          </a:p>
          <a:p>
            <a:pPr indent="0" lvl="0" marL="0" rtl="0" algn="l">
              <a:spcBef>
                <a:spcPts val="0"/>
              </a:spcBef>
              <a:spcAft>
                <a:spcPts val="0"/>
              </a:spcAft>
              <a:buNone/>
            </a:pPr>
            <a:r>
              <a:rPr lang="en"/>
              <a:t>SWP - 2016-17; </a:t>
            </a:r>
            <a:endParaRPr/>
          </a:p>
          <a:p>
            <a:pPr indent="0" lvl="0" marL="0" rtl="0" algn="l">
              <a:spcBef>
                <a:spcPts val="0"/>
              </a:spcBef>
              <a:spcAft>
                <a:spcPts val="0"/>
              </a:spcAft>
              <a:buNone/>
            </a:pPr>
            <a:r>
              <a:rPr lang="en"/>
              <a:t>San Diego and Imperial County Regional Consortium (coordinating the event);</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3a1a398fe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3a1a398f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Jamie - CTE is a comprehensive program, not just an elective!</a:t>
            </a:r>
            <a:endParaRPr/>
          </a:p>
          <a:p>
            <a:pPr indent="0" lvl="0" marL="0" rtl="0" algn="l">
              <a:spcBef>
                <a:spcPts val="0"/>
              </a:spcBef>
              <a:spcAft>
                <a:spcPts val="0"/>
              </a:spcAft>
              <a:buNone/>
            </a:pPr>
            <a:r>
              <a:rPr lang="en"/>
              <a:t>Many CTE courses are UC A-G approved; or approved for other graduation credit (ex. VAPA)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Jaime: </a:t>
            </a:r>
            <a:r>
              <a:rPr lang="en">
                <a:solidFill>
                  <a:schemeClr val="dk1"/>
                </a:solidFill>
              </a:rPr>
              <a:t>Intro (9-10th grade), Concentrators (10-11th grade), Capstone (11-12th Grade). Non-Senior capstone students do not get captured on Perkins data but they do get captured for CCI Dashboard; Not just an elective!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f75a690ef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f75a690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 - Record and incorporate WBL plans for each course. Looking to revise our POS format  for next year.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3f6e2051e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3f6e2051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Esteban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_1">
    <p:spTree>
      <p:nvGrpSpPr>
        <p:cNvPr id="50" name="Shape 50"/>
        <p:cNvGrpSpPr/>
        <p:nvPr/>
      </p:nvGrpSpPr>
      <p:grpSpPr>
        <a:xfrm>
          <a:off x="0" y="0"/>
          <a:ext cx="0" cy="0"/>
          <a:chOff x="0" y="0"/>
          <a:chExt cx="0" cy="0"/>
        </a:xfrm>
      </p:grpSpPr>
      <p:sp>
        <p:nvSpPr>
          <p:cNvPr id="51" name="Google Shape;51;p13"/>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13"/>
          <p:cNvGrpSpPr/>
          <p:nvPr/>
        </p:nvGrpSpPr>
        <p:grpSpPr>
          <a:xfrm flipH="1" rot="10800000">
            <a:off x="3558544" y="-125"/>
            <a:ext cx="953312" cy="5143625"/>
            <a:chOff x="1962000" y="-125"/>
            <a:chExt cx="953312" cy="5143625"/>
          </a:xfrm>
        </p:grpSpPr>
        <p:sp>
          <p:nvSpPr>
            <p:cNvPr id="53" name="Google Shape;53;p13"/>
            <p:cNvSpPr/>
            <p:nvPr/>
          </p:nvSpPr>
          <p:spPr>
            <a:xfrm flipH="1" rot="10800000">
              <a:off x="2469212" y="0"/>
              <a:ext cx="446100" cy="5143500"/>
            </a:xfrm>
            <a:prstGeom prst="rect">
              <a:avLst/>
            </a:prstGeom>
            <a:gradFill>
              <a:gsLst>
                <a:gs pos="0">
                  <a:srgbClr val="3177EE"/>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flipH="1" rot="10800000">
              <a:off x="2207413" y="0"/>
              <a:ext cx="90600" cy="5143500"/>
            </a:xfrm>
            <a:prstGeom prst="rect">
              <a:avLst/>
            </a:prstGeom>
            <a:gradFill>
              <a:gsLst>
                <a:gs pos="0">
                  <a:srgbClr val="C6F18D"/>
                </a:gs>
                <a:gs pos="100000">
                  <a:srgbClr val="8AD82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13"/>
          <p:cNvSpPr txBox="1"/>
          <p:nvPr>
            <p:ph type="ctrTitle"/>
          </p:nvPr>
        </p:nvSpPr>
        <p:spPr>
          <a:xfrm>
            <a:off x="4965100" y="1991825"/>
            <a:ext cx="3704400" cy="1159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58" name="Shape 58"/>
        <p:cNvGrpSpPr/>
        <p:nvPr/>
      </p:nvGrpSpPr>
      <p:grpSpPr>
        <a:xfrm>
          <a:off x="0" y="0"/>
          <a:ext cx="0" cy="0"/>
          <a:chOff x="0" y="0"/>
          <a:chExt cx="0" cy="0"/>
        </a:xfrm>
      </p:grpSpPr>
      <p:sp>
        <p:nvSpPr>
          <p:cNvPr id="59" name="Google Shape;59;p14"/>
          <p:cNvSpPr/>
          <p:nvPr/>
        </p:nvSpPr>
        <p:spPr>
          <a:xfrm rot="-5400000">
            <a:off x="200" y="877900"/>
            <a:ext cx="658200" cy="6591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idx="1" type="body"/>
          </p:nvPr>
        </p:nvSpPr>
        <p:spPr>
          <a:xfrm>
            <a:off x="985175" y="766700"/>
            <a:ext cx="4486200" cy="3730800"/>
          </a:xfrm>
          <a:prstGeom prst="rect">
            <a:avLst/>
          </a:prstGeom>
        </p:spPr>
        <p:txBody>
          <a:bodyPr anchorCtr="0" anchor="t" bIns="91425" lIns="91425" spcFirstLastPara="1" rIns="91425" wrap="square" tIns="91425">
            <a:noAutofit/>
          </a:bodyPr>
          <a:lstStyle>
            <a:lvl1pPr indent="-419100" lvl="0" marL="457200" rtl="0">
              <a:spcBef>
                <a:spcPts val="0"/>
              </a:spcBef>
              <a:spcAft>
                <a:spcPts val="0"/>
              </a:spcAft>
              <a:buSzPts val="3000"/>
              <a:buFont typeface="Droid Serif"/>
              <a:buChar char="●"/>
              <a:defRPr i="1" sz="3000">
                <a:latin typeface="Droid Serif"/>
                <a:ea typeface="Droid Serif"/>
                <a:cs typeface="Droid Serif"/>
                <a:sym typeface="Droid Serif"/>
              </a:defRPr>
            </a:lvl1pPr>
            <a:lvl2pPr indent="-419100" lvl="1" marL="914400" rtl="0">
              <a:spcBef>
                <a:spcPts val="1600"/>
              </a:spcBef>
              <a:spcAft>
                <a:spcPts val="0"/>
              </a:spcAft>
              <a:buSzPts val="3000"/>
              <a:buFont typeface="Droid Serif"/>
              <a:buChar char="○"/>
              <a:defRPr i="1" sz="3000">
                <a:latin typeface="Droid Serif"/>
                <a:ea typeface="Droid Serif"/>
                <a:cs typeface="Droid Serif"/>
                <a:sym typeface="Droid Serif"/>
              </a:defRPr>
            </a:lvl2pPr>
            <a:lvl3pPr indent="-419100" lvl="2" marL="1371600" rtl="0">
              <a:spcBef>
                <a:spcPts val="1600"/>
              </a:spcBef>
              <a:spcAft>
                <a:spcPts val="0"/>
              </a:spcAft>
              <a:buSzPts val="3000"/>
              <a:buFont typeface="Droid Serif"/>
              <a:buChar char="■"/>
              <a:defRPr i="1" sz="3000">
                <a:latin typeface="Droid Serif"/>
                <a:ea typeface="Droid Serif"/>
                <a:cs typeface="Droid Serif"/>
                <a:sym typeface="Droid Serif"/>
              </a:defRPr>
            </a:lvl3pPr>
            <a:lvl4pPr indent="-419100" lvl="3" marL="1828800" rtl="0">
              <a:spcBef>
                <a:spcPts val="1600"/>
              </a:spcBef>
              <a:spcAft>
                <a:spcPts val="0"/>
              </a:spcAft>
              <a:buSzPts val="3000"/>
              <a:buFont typeface="Droid Serif"/>
              <a:buChar char="●"/>
              <a:defRPr i="1" sz="3000">
                <a:latin typeface="Droid Serif"/>
                <a:ea typeface="Droid Serif"/>
                <a:cs typeface="Droid Serif"/>
                <a:sym typeface="Droid Serif"/>
              </a:defRPr>
            </a:lvl4pPr>
            <a:lvl5pPr indent="-419100" lvl="4" marL="2286000" rtl="0">
              <a:spcBef>
                <a:spcPts val="1600"/>
              </a:spcBef>
              <a:spcAft>
                <a:spcPts val="0"/>
              </a:spcAft>
              <a:buSzPts val="3000"/>
              <a:buFont typeface="Droid Serif"/>
              <a:buChar char="○"/>
              <a:defRPr i="1" sz="3000">
                <a:latin typeface="Droid Serif"/>
                <a:ea typeface="Droid Serif"/>
                <a:cs typeface="Droid Serif"/>
                <a:sym typeface="Droid Serif"/>
              </a:defRPr>
            </a:lvl5pPr>
            <a:lvl6pPr indent="-419100" lvl="5" marL="2743200" rtl="0">
              <a:spcBef>
                <a:spcPts val="1600"/>
              </a:spcBef>
              <a:spcAft>
                <a:spcPts val="0"/>
              </a:spcAft>
              <a:buSzPts val="3000"/>
              <a:buFont typeface="Droid Serif"/>
              <a:buChar char="■"/>
              <a:defRPr i="1" sz="3000">
                <a:latin typeface="Droid Serif"/>
                <a:ea typeface="Droid Serif"/>
                <a:cs typeface="Droid Serif"/>
                <a:sym typeface="Droid Serif"/>
              </a:defRPr>
            </a:lvl6pPr>
            <a:lvl7pPr indent="-419100" lvl="6" marL="3200400" rtl="0">
              <a:spcBef>
                <a:spcPts val="1600"/>
              </a:spcBef>
              <a:spcAft>
                <a:spcPts val="0"/>
              </a:spcAft>
              <a:buSzPts val="3000"/>
              <a:buFont typeface="Droid Serif"/>
              <a:buChar char="●"/>
              <a:defRPr i="1" sz="3000">
                <a:latin typeface="Droid Serif"/>
                <a:ea typeface="Droid Serif"/>
                <a:cs typeface="Droid Serif"/>
                <a:sym typeface="Droid Serif"/>
              </a:defRPr>
            </a:lvl7pPr>
            <a:lvl8pPr indent="-419100" lvl="7" marL="3657600" rtl="0">
              <a:spcBef>
                <a:spcPts val="1600"/>
              </a:spcBef>
              <a:spcAft>
                <a:spcPts val="0"/>
              </a:spcAft>
              <a:buSzPts val="3000"/>
              <a:buFont typeface="Droid Serif"/>
              <a:buChar char="○"/>
              <a:defRPr i="1" sz="3000">
                <a:latin typeface="Droid Serif"/>
                <a:ea typeface="Droid Serif"/>
                <a:cs typeface="Droid Serif"/>
                <a:sym typeface="Droid Serif"/>
              </a:defRPr>
            </a:lvl8pPr>
            <a:lvl9pPr indent="-419100" lvl="8" marL="4114800" rtl="0">
              <a:spcBef>
                <a:spcPts val="1600"/>
              </a:spcBef>
              <a:spcAft>
                <a:spcPts val="1600"/>
              </a:spcAft>
              <a:buSzPts val="3000"/>
              <a:buFont typeface="Droid Serif"/>
              <a:buChar char="■"/>
              <a:defRPr i="1" sz="3000">
                <a:latin typeface="Droid Serif"/>
                <a:ea typeface="Droid Serif"/>
                <a:cs typeface="Droid Serif"/>
                <a:sym typeface="Droid Serif"/>
              </a:defRPr>
            </a:lvl9pPr>
          </a:lstStyle>
          <a:p/>
        </p:txBody>
      </p:sp>
      <p:sp>
        <p:nvSpPr>
          <p:cNvPr id="66" name="Google Shape;66;p14"/>
          <p:cNvSpPr txBox="1"/>
          <p:nvPr/>
        </p:nvSpPr>
        <p:spPr>
          <a:xfrm>
            <a:off x="0" y="785283"/>
            <a:ext cx="659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FFFFFF"/>
                </a:solidFill>
                <a:latin typeface="Pontano Sans"/>
                <a:ea typeface="Pontano Sans"/>
                <a:cs typeface="Pontano Sans"/>
                <a:sym typeface="Pontano Sans"/>
              </a:rPr>
              <a:t>“</a:t>
            </a:r>
            <a:endParaRPr b="1" sz="7200">
              <a:solidFill>
                <a:srgbClr val="FFFFFF"/>
              </a:solidFill>
              <a:latin typeface="Pontano Sans"/>
              <a:ea typeface="Pontano Sans"/>
              <a:cs typeface="Pontano Sans"/>
              <a:sym typeface="Pontano Sans"/>
            </a:endParaRPr>
          </a:p>
        </p:txBody>
      </p:sp>
      <p:sp>
        <p:nvSpPr>
          <p:cNvPr id="67" name="Google Shape;67;p14"/>
          <p:cNvSpPr txBox="1"/>
          <p:nvPr>
            <p:ph idx="12" type="sldNum"/>
          </p:nvPr>
        </p:nvSpPr>
        <p:spPr>
          <a:xfrm>
            <a:off x="5606284" y="4749851"/>
            <a:ext cx="548700" cy="393600"/>
          </a:xfrm>
          <a:prstGeom prst="rect">
            <a:avLst/>
          </a:prstGeom>
        </p:spPr>
        <p:txBody>
          <a:bodyPr anchorCtr="0" anchor="ctr" bIns="91425" lIns="91425" spcFirstLastPara="1" rIns="91425" wrap="square" tIns="91425">
            <a:noAutofit/>
          </a:bodyPr>
          <a:lstStyle>
            <a:lvl1pPr lvl="0" rtl="0">
              <a:buNone/>
              <a:defRPr>
                <a:latin typeface="Droid Serif"/>
                <a:ea typeface="Droid Serif"/>
                <a:cs typeface="Droid Serif"/>
                <a:sym typeface="Droid Serif"/>
              </a:defRPr>
            </a:lvl1pPr>
            <a:lvl2pPr lvl="1" rtl="0">
              <a:buNone/>
              <a:defRPr>
                <a:latin typeface="Droid Serif"/>
                <a:ea typeface="Droid Serif"/>
                <a:cs typeface="Droid Serif"/>
                <a:sym typeface="Droid Serif"/>
              </a:defRPr>
            </a:lvl2pPr>
            <a:lvl3pPr lvl="2" rtl="0">
              <a:buNone/>
              <a:defRPr>
                <a:latin typeface="Droid Serif"/>
                <a:ea typeface="Droid Serif"/>
                <a:cs typeface="Droid Serif"/>
                <a:sym typeface="Droid Serif"/>
              </a:defRPr>
            </a:lvl3pPr>
            <a:lvl4pPr lvl="3" rtl="0">
              <a:buNone/>
              <a:defRPr>
                <a:latin typeface="Droid Serif"/>
                <a:ea typeface="Droid Serif"/>
                <a:cs typeface="Droid Serif"/>
                <a:sym typeface="Droid Serif"/>
              </a:defRPr>
            </a:lvl4pPr>
            <a:lvl5pPr lvl="4" rtl="0">
              <a:buNone/>
              <a:defRPr>
                <a:latin typeface="Droid Serif"/>
                <a:ea typeface="Droid Serif"/>
                <a:cs typeface="Droid Serif"/>
                <a:sym typeface="Droid Serif"/>
              </a:defRPr>
            </a:lvl5pPr>
            <a:lvl6pPr lvl="5" rtl="0">
              <a:buNone/>
              <a:defRPr>
                <a:latin typeface="Droid Serif"/>
                <a:ea typeface="Droid Serif"/>
                <a:cs typeface="Droid Serif"/>
                <a:sym typeface="Droid Serif"/>
              </a:defRPr>
            </a:lvl6pPr>
            <a:lvl7pPr lvl="6" rtl="0">
              <a:buNone/>
              <a:defRPr>
                <a:latin typeface="Droid Serif"/>
                <a:ea typeface="Droid Serif"/>
                <a:cs typeface="Droid Serif"/>
                <a:sym typeface="Droid Serif"/>
              </a:defRPr>
            </a:lvl7pPr>
            <a:lvl8pPr lvl="7" rtl="0">
              <a:buNone/>
              <a:defRPr>
                <a:latin typeface="Droid Serif"/>
                <a:ea typeface="Droid Serif"/>
                <a:cs typeface="Droid Serif"/>
                <a:sym typeface="Droid Serif"/>
              </a:defRPr>
            </a:lvl8pPr>
            <a:lvl9pPr lvl="8" rtl="0">
              <a:buNone/>
              <a:defRPr>
                <a:latin typeface="Droid Serif"/>
                <a:ea typeface="Droid Serif"/>
                <a:cs typeface="Droid Serif"/>
                <a:sym typeface="Droid Serif"/>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_2">
    <p:spTree>
      <p:nvGrpSpPr>
        <p:cNvPr id="68" name="Shape 68"/>
        <p:cNvGrpSpPr/>
        <p:nvPr/>
      </p:nvGrpSpPr>
      <p:grpSpPr>
        <a:xfrm>
          <a:off x="0" y="0"/>
          <a:ext cx="0" cy="0"/>
          <a:chOff x="0" y="0"/>
          <a:chExt cx="0" cy="0"/>
        </a:xfrm>
      </p:grpSpPr>
      <p:sp>
        <p:nvSpPr>
          <p:cNvPr id="69" name="Google Shape;69;p15"/>
          <p:cNvSpPr/>
          <p:nvPr/>
        </p:nvSpPr>
        <p:spPr>
          <a:xfrm>
            <a:off x="2469212" y="-125"/>
            <a:ext cx="446100" cy="5143500"/>
          </a:xfrm>
          <a:prstGeom prst="rect">
            <a:avLst/>
          </a:prstGeom>
          <a:gradFill>
            <a:gsLst>
              <a:gs pos="0">
                <a:srgbClr val="3177EE"/>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2291597" y="0"/>
            <a:ext cx="184200" cy="51435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2207413" y="-125"/>
            <a:ext cx="90600" cy="5143500"/>
          </a:xfrm>
          <a:prstGeom prst="rect">
            <a:avLst/>
          </a:prstGeom>
          <a:gradFill>
            <a:gsLst>
              <a:gs pos="0">
                <a:srgbClr val="C6F18D"/>
              </a:gs>
              <a:gs pos="100000">
                <a:srgbClr val="8AD82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10800000">
            <a:off x="1962000" y="-125"/>
            <a:ext cx="247800" cy="5143500"/>
          </a:xfrm>
          <a:prstGeom prst="rect">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0800000">
            <a:off x="2908100" y="-125"/>
            <a:ext cx="6243000" cy="5143500"/>
          </a:xfrm>
          <a:prstGeom prst="rect">
            <a:avLst/>
          </a:prstGeom>
          <a:gradFill>
            <a:gsLst>
              <a:gs pos="0">
                <a:srgbClr val="364072"/>
              </a:gs>
              <a:gs pos="100000">
                <a:srgbClr val="0E0F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ctrTitle"/>
          </p:nvPr>
        </p:nvSpPr>
        <p:spPr>
          <a:xfrm>
            <a:off x="3451475" y="2045250"/>
            <a:ext cx="5154300" cy="690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600"/>
              <a:buNone/>
              <a:defRPr b="0" sz="3600">
                <a:solidFill>
                  <a:srgbClr val="FFFFFF"/>
                </a:solidFill>
              </a:defRPr>
            </a:lvl1pPr>
            <a:lvl2pPr lvl="1" rtl="0">
              <a:spcBef>
                <a:spcPts val="0"/>
              </a:spcBef>
              <a:spcAft>
                <a:spcPts val="0"/>
              </a:spcAft>
              <a:buClr>
                <a:srgbClr val="FFFFFF"/>
              </a:buClr>
              <a:buSzPts val="3600"/>
              <a:buNone/>
              <a:defRPr b="0" sz="3600">
                <a:solidFill>
                  <a:srgbClr val="FFFFFF"/>
                </a:solidFill>
              </a:defRPr>
            </a:lvl2pPr>
            <a:lvl3pPr lvl="2" rtl="0">
              <a:spcBef>
                <a:spcPts val="0"/>
              </a:spcBef>
              <a:spcAft>
                <a:spcPts val="0"/>
              </a:spcAft>
              <a:buClr>
                <a:srgbClr val="FFFFFF"/>
              </a:buClr>
              <a:buSzPts val="3600"/>
              <a:buNone/>
              <a:defRPr b="0" sz="3600">
                <a:solidFill>
                  <a:srgbClr val="FFFFFF"/>
                </a:solidFill>
              </a:defRPr>
            </a:lvl3pPr>
            <a:lvl4pPr lvl="3" rtl="0">
              <a:spcBef>
                <a:spcPts val="0"/>
              </a:spcBef>
              <a:spcAft>
                <a:spcPts val="0"/>
              </a:spcAft>
              <a:buClr>
                <a:srgbClr val="FFFFFF"/>
              </a:buClr>
              <a:buSzPts val="3600"/>
              <a:buNone/>
              <a:defRPr b="0" sz="3600">
                <a:solidFill>
                  <a:srgbClr val="FFFFFF"/>
                </a:solidFill>
              </a:defRPr>
            </a:lvl4pPr>
            <a:lvl5pPr lvl="4" rtl="0">
              <a:spcBef>
                <a:spcPts val="0"/>
              </a:spcBef>
              <a:spcAft>
                <a:spcPts val="0"/>
              </a:spcAft>
              <a:buClr>
                <a:srgbClr val="FFFFFF"/>
              </a:buClr>
              <a:buSzPts val="3600"/>
              <a:buNone/>
              <a:defRPr b="0" sz="3600">
                <a:solidFill>
                  <a:srgbClr val="FFFFFF"/>
                </a:solidFill>
              </a:defRPr>
            </a:lvl5pPr>
            <a:lvl6pPr lvl="5" rtl="0">
              <a:spcBef>
                <a:spcPts val="0"/>
              </a:spcBef>
              <a:spcAft>
                <a:spcPts val="0"/>
              </a:spcAft>
              <a:buClr>
                <a:srgbClr val="FFFFFF"/>
              </a:buClr>
              <a:buSzPts val="3600"/>
              <a:buNone/>
              <a:defRPr b="0" sz="3600">
                <a:solidFill>
                  <a:srgbClr val="FFFFFF"/>
                </a:solidFill>
              </a:defRPr>
            </a:lvl6pPr>
            <a:lvl7pPr lvl="6" rtl="0">
              <a:spcBef>
                <a:spcPts val="0"/>
              </a:spcBef>
              <a:spcAft>
                <a:spcPts val="0"/>
              </a:spcAft>
              <a:buClr>
                <a:srgbClr val="FFFFFF"/>
              </a:buClr>
              <a:buSzPts val="3600"/>
              <a:buNone/>
              <a:defRPr b="0" sz="3600">
                <a:solidFill>
                  <a:srgbClr val="FFFFFF"/>
                </a:solidFill>
              </a:defRPr>
            </a:lvl7pPr>
            <a:lvl8pPr lvl="7" rtl="0">
              <a:spcBef>
                <a:spcPts val="0"/>
              </a:spcBef>
              <a:spcAft>
                <a:spcPts val="0"/>
              </a:spcAft>
              <a:buClr>
                <a:srgbClr val="FFFFFF"/>
              </a:buClr>
              <a:buSzPts val="3600"/>
              <a:buNone/>
              <a:defRPr b="0" sz="3600">
                <a:solidFill>
                  <a:srgbClr val="FFFFFF"/>
                </a:solidFill>
              </a:defRPr>
            </a:lvl8pPr>
            <a:lvl9pPr lvl="8" rtl="0">
              <a:spcBef>
                <a:spcPts val="0"/>
              </a:spcBef>
              <a:spcAft>
                <a:spcPts val="0"/>
              </a:spcAft>
              <a:buClr>
                <a:srgbClr val="FFFFFF"/>
              </a:buClr>
              <a:buSzPts val="3600"/>
              <a:buNone/>
              <a:defRPr b="0" sz="3600">
                <a:solidFill>
                  <a:srgbClr val="FFFFFF"/>
                </a:solidFill>
              </a:defRPr>
            </a:lvl9pPr>
          </a:lstStyle>
          <a:p/>
        </p:txBody>
      </p:sp>
      <p:sp>
        <p:nvSpPr>
          <p:cNvPr id="75" name="Google Shape;75;p15"/>
          <p:cNvSpPr txBox="1"/>
          <p:nvPr>
            <p:ph idx="1" type="subTitle"/>
          </p:nvPr>
        </p:nvSpPr>
        <p:spPr>
          <a:xfrm>
            <a:off x="3451475" y="2680575"/>
            <a:ext cx="5154300" cy="43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solidFill>
                  <a:srgbClr val="33CCFF"/>
                </a:solidFill>
              </a:defRPr>
            </a:lvl1pPr>
            <a:lvl2pPr lvl="1" rtl="0">
              <a:spcBef>
                <a:spcPts val="1600"/>
              </a:spcBef>
              <a:spcAft>
                <a:spcPts val="0"/>
              </a:spcAft>
              <a:buSzPts val="1400"/>
              <a:buNone/>
              <a:defRPr sz="1400">
                <a:solidFill>
                  <a:srgbClr val="33CCFF"/>
                </a:solidFill>
              </a:defRPr>
            </a:lvl2pPr>
            <a:lvl3pPr lvl="2" rtl="0">
              <a:spcBef>
                <a:spcPts val="1600"/>
              </a:spcBef>
              <a:spcAft>
                <a:spcPts val="0"/>
              </a:spcAft>
              <a:buSzPts val="1400"/>
              <a:buNone/>
              <a:defRPr sz="1400">
                <a:solidFill>
                  <a:srgbClr val="33CCFF"/>
                </a:solidFill>
              </a:defRPr>
            </a:lvl3pPr>
            <a:lvl4pPr lvl="3" rtl="0">
              <a:spcBef>
                <a:spcPts val="1600"/>
              </a:spcBef>
              <a:spcAft>
                <a:spcPts val="0"/>
              </a:spcAft>
              <a:buSzPts val="1400"/>
              <a:buNone/>
              <a:defRPr sz="1400">
                <a:solidFill>
                  <a:srgbClr val="33CCFF"/>
                </a:solidFill>
              </a:defRPr>
            </a:lvl4pPr>
            <a:lvl5pPr lvl="4" rtl="0">
              <a:spcBef>
                <a:spcPts val="1600"/>
              </a:spcBef>
              <a:spcAft>
                <a:spcPts val="0"/>
              </a:spcAft>
              <a:buSzPts val="1400"/>
              <a:buNone/>
              <a:defRPr sz="1400">
                <a:solidFill>
                  <a:srgbClr val="33CCFF"/>
                </a:solidFill>
              </a:defRPr>
            </a:lvl5pPr>
            <a:lvl6pPr lvl="5" rtl="0">
              <a:spcBef>
                <a:spcPts val="1600"/>
              </a:spcBef>
              <a:spcAft>
                <a:spcPts val="0"/>
              </a:spcAft>
              <a:buSzPts val="1400"/>
              <a:buNone/>
              <a:defRPr sz="1400">
                <a:solidFill>
                  <a:srgbClr val="33CCFF"/>
                </a:solidFill>
              </a:defRPr>
            </a:lvl6pPr>
            <a:lvl7pPr lvl="6" rtl="0">
              <a:spcBef>
                <a:spcPts val="1600"/>
              </a:spcBef>
              <a:spcAft>
                <a:spcPts val="0"/>
              </a:spcAft>
              <a:buSzPts val="1400"/>
              <a:buNone/>
              <a:defRPr sz="1400">
                <a:solidFill>
                  <a:srgbClr val="33CCFF"/>
                </a:solidFill>
              </a:defRPr>
            </a:lvl7pPr>
            <a:lvl8pPr lvl="7" rtl="0">
              <a:spcBef>
                <a:spcPts val="1600"/>
              </a:spcBef>
              <a:spcAft>
                <a:spcPts val="0"/>
              </a:spcAft>
              <a:buSzPts val="1400"/>
              <a:buNone/>
              <a:defRPr sz="1400">
                <a:solidFill>
                  <a:srgbClr val="33CCFF"/>
                </a:solidFill>
              </a:defRPr>
            </a:lvl8pPr>
            <a:lvl9pPr lvl="8" rtl="0">
              <a:spcBef>
                <a:spcPts val="1600"/>
              </a:spcBef>
              <a:spcAft>
                <a:spcPts val="1600"/>
              </a:spcAft>
              <a:buSzPts val="1400"/>
              <a:buNone/>
              <a:defRPr sz="1400">
                <a:solidFill>
                  <a:srgbClr val="33CCFF"/>
                </a:solidFill>
              </a:defRPr>
            </a:lvl9pPr>
          </a:lstStyle>
          <a:p/>
        </p:txBody>
      </p:sp>
      <p:sp>
        <p:nvSpPr>
          <p:cNvPr id="76" name="Google Shape;76;p15"/>
          <p:cNvSpPr txBox="1"/>
          <p:nvPr>
            <p:ph idx="12" type="sldNum"/>
          </p:nvPr>
        </p:nvSpPr>
        <p:spPr>
          <a:xfrm>
            <a:off x="8529584" y="4749851"/>
            <a:ext cx="548700" cy="393600"/>
          </a:xfrm>
          <a:prstGeom prst="rect">
            <a:avLst/>
          </a:prstGeom>
        </p:spPr>
        <p:txBody>
          <a:bodyPr anchorCtr="0" anchor="ctr" bIns="91425" lIns="91425" spcFirstLastPara="1" rIns="91425" wrap="square" tIns="91425">
            <a:noAutofit/>
          </a:bodyPr>
          <a:lstStyle>
            <a:lvl1pPr lvl="0" rtl="0">
              <a:buNone/>
              <a:defRPr>
                <a:latin typeface="Droid Serif"/>
                <a:ea typeface="Droid Serif"/>
                <a:cs typeface="Droid Serif"/>
                <a:sym typeface="Droid Serif"/>
              </a:defRPr>
            </a:lvl1pPr>
            <a:lvl2pPr lvl="1" rtl="0">
              <a:buNone/>
              <a:defRPr>
                <a:latin typeface="Droid Serif"/>
                <a:ea typeface="Droid Serif"/>
                <a:cs typeface="Droid Serif"/>
                <a:sym typeface="Droid Serif"/>
              </a:defRPr>
            </a:lvl2pPr>
            <a:lvl3pPr lvl="2" rtl="0">
              <a:buNone/>
              <a:defRPr>
                <a:latin typeface="Droid Serif"/>
                <a:ea typeface="Droid Serif"/>
                <a:cs typeface="Droid Serif"/>
                <a:sym typeface="Droid Serif"/>
              </a:defRPr>
            </a:lvl3pPr>
            <a:lvl4pPr lvl="3" rtl="0">
              <a:buNone/>
              <a:defRPr>
                <a:latin typeface="Droid Serif"/>
                <a:ea typeface="Droid Serif"/>
                <a:cs typeface="Droid Serif"/>
                <a:sym typeface="Droid Serif"/>
              </a:defRPr>
            </a:lvl4pPr>
            <a:lvl5pPr lvl="4" rtl="0">
              <a:buNone/>
              <a:defRPr>
                <a:latin typeface="Droid Serif"/>
                <a:ea typeface="Droid Serif"/>
                <a:cs typeface="Droid Serif"/>
                <a:sym typeface="Droid Serif"/>
              </a:defRPr>
            </a:lvl5pPr>
            <a:lvl6pPr lvl="5" rtl="0">
              <a:buNone/>
              <a:defRPr>
                <a:latin typeface="Droid Serif"/>
                <a:ea typeface="Droid Serif"/>
                <a:cs typeface="Droid Serif"/>
                <a:sym typeface="Droid Serif"/>
              </a:defRPr>
            </a:lvl6pPr>
            <a:lvl7pPr lvl="6" rtl="0">
              <a:buNone/>
              <a:defRPr>
                <a:latin typeface="Droid Serif"/>
                <a:ea typeface="Droid Serif"/>
                <a:cs typeface="Droid Serif"/>
                <a:sym typeface="Droid Serif"/>
              </a:defRPr>
            </a:lvl7pPr>
            <a:lvl8pPr lvl="7" rtl="0">
              <a:buNone/>
              <a:defRPr>
                <a:latin typeface="Droid Serif"/>
                <a:ea typeface="Droid Serif"/>
                <a:cs typeface="Droid Serif"/>
                <a:sym typeface="Droid Serif"/>
              </a:defRPr>
            </a:lvl8pPr>
            <a:lvl9pPr lvl="8" rtl="0">
              <a:buNone/>
              <a:defRPr>
                <a:latin typeface="Droid Serif"/>
                <a:ea typeface="Droid Serif"/>
                <a:cs typeface="Droid Serif"/>
                <a:sym typeface="Droid Serif"/>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spTree>
      <p:nvGrpSpPr>
        <p:cNvPr id="77" name="Shape 77"/>
        <p:cNvGrpSpPr/>
        <p:nvPr/>
      </p:nvGrpSpPr>
      <p:grpSpPr>
        <a:xfrm>
          <a:off x="0" y="0"/>
          <a:ext cx="0" cy="0"/>
          <a:chOff x="0" y="0"/>
          <a:chExt cx="0" cy="0"/>
        </a:xfrm>
      </p:grpSpPr>
      <p:sp>
        <p:nvSpPr>
          <p:cNvPr id="78" name="Google Shape;78;p16"/>
          <p:cNvSpPr/>
          <p:nvPr/>
        </p:nvSpPr>
        <p:spPr>
          <a:xfrm rot="10800000">
            <a:off x="-7161" y="0"/>
            <a:ext cx="9144000" cy="5143500"/>
          </a:xfrm>
          <a:prstGeom prst="rect">
            <a:avLst/>
          </a:prstGeom>
          <a:gradFill>
            <a:gsLst>
              <a:gs pos="0">
                <a:srgbClr val="364072"/>
              </a:gs>
              <a:gs pos="100000">
                <a:srgbClr val="0E0F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7565809"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84" name="Shape 84"/>
        <p:cNvGrpSpPr/>
        <p:nvPr/>
      </p:nvGrpSpPr>
      <p:grpSpPr>
        <a:xfrm>
          <a:off x="0" y="0"/>
          <a:ext cx="0" cy="0"/>
          <a:chOff x="0" y="0"/>
          <a:chExt cx="0" cy="0"/>
        </a:xfrm>
      </p:grpSpPr>
      <p:sp>
        <p:nvSpPr>
          <p:cNvPr id="85" name="Google Shape;85;p1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ph type="title"/>
          </p:nvPr>
        </p:nvSpPr>
        <p:spPr>
          <a:xfrm>
            <a:off x="457200" y="563300"/>
            <a:ext cx="5301300" cy="727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Google Shape;92;p17"/>
          <p:cNvSpPr txBox="1"/>
          <p:nvPr>
            <p:ph idx="1" type="body"/>
          </p:nvPr>
        </p:nvSpPr>
        <p:spPr>
          <a:xfrm>
            <a:off x="457200" y="1409500"/>
            <a:ext cx="1708800" cy="33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93" name="Google Shape;93;p17"/>
          <p:cNvSpPr txBox="1"/>
          <p:nvPr>
            <p:ph idx="2" type="body"/>
          </p:nvPr>
        </p:nvSpPr>
        <p:spPr>
          <a:xfrm>
            <a:off x="2253487" y="1409500"/>
            <a:ext cx="1708800" cy="33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94" name="Google Shape;94;p17"/>
          <p:cNvSpPr txBox="1"/>
          <p:nvPr>
            <p:ph idx="3" type="body"/>
          </p:nvPr>
        </p:nvSpPr>
        <p:spPr>
          <a:xfrm>
            <a:off x="4049775" y="1409500"/>
            <a:ext cx="1708800" cy="33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95" name="Google Shape;95;p17"/>
          <p:cNvSpPr txBox="1"/>
          <p:nvPr>
            <p:ph idx="12" type="sldNum"/>
          </p:nvPr>
        </p:nvSpPr>
        <p:spPr>
          <a:xfrm>
            <a:off x="56062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22.jpg"/><Relationship Id="rId5"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s://www.cbs8.com/video/news/local/zevely-zone/construction-materials-industry-big-rigs-big-pay/509-4a3f3c5d-9e40-4eae-a91f-42dcef298ee2?jwsource=cl"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hyperlink" Target="http://drive.google.com/file/d/1CcerevJpeViPRihp35fzzuGXOXx1zzCD/view" TargetMode="External"/><Relationship Id="rId4" Type="http://schemas.openxmlformats.org/officeDocument/2006/relationships/image" Target="../media/image4.jpg"/><Relationship Id="rId5"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8"/>
          <p:cNvSpPr txBox="1"/>
          <p:nvPr>
            <p:ph type="ctrTitle"/>
          </p:nvPr>
        </p:nvSpPr>
        <p:spPr>
          <a:xfrm>
            <a:off x="4725675" y="590650"/>
            <a:ext cx="3704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Welcome!!</a:t>
            </a:r>
            <a:endParaRPr/>
          </a:p>
        </p:txBody>
      </p:sp>
      <p:sp>
        <p:nvSpPr>
          <p:cNvPr id="101" name="Google Shape;101;p18"/>
          <p:cNvSpPr txBox="1"/>
          <p:nvPr>
            <p:ph type="ctrTitle"/>
          </p:nvPr>
        </p:nvSpPr>
        <p:spPr>
          <a:xfrm>
            <a:off x="4599625" y="1750450"/>
            <a:ext cx="4487400" cy="206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When Planning for College Isn’t Enough</a:t>
            </a:r>
            <a:endParaRPr/>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What </a:t>
            </a:r>
            <a:r>
              <a:rPr lang="en" sz="1800"/>
              <a:t>Counselors</a:t>
            </a:r>
            <a:r>
              <a:rPr lang="en" sz="1800"/>
              <a:t> Should Know </a:t>
            </a:r>
            <a:endParaRPr sz="1800"/>
          </a:p>
          <a:p>
            <a:pPr indent="0" lvl="0" marL="0" rtl="0" algn="ctr">
              <a:spcBef>
                <a:spcPts val="0"/>
              </a:spcBef>
              <a:spcAft>
                <a:spcPts val="0"/>
              </a:spcAft>
              <a:buNone/>
            </a:pPr>
            <a:r>
              <a:rPr lang="en" sz="1800"/>
              <a:t>About CTE</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ctrTitle"/>
          </p:nvPr>
        </p:nvSpPr>
        <p:spPr>
          <a:xfrm>
            <a:off x="3375275" y="1452821"/>
            <a:ext cx="5154300" cy="15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CTE important in 2019?</a:t>
            </a:r>
            <a:endParaRPr/>
          </a:p>
        </p:txBody>
      </p:sp>
      <p:sp>
        <p:nvSpPr>
          <p:cNvPr id="161" name="Google Shape;161;p27"/>
          <p:cNvSpPr/>
          <p:nvPr/>
        </p:nvSpPr>
        <p:spPr>
          <a:xfrm>
            <a:off x="709450" y="2151150"/>
            <a:ext cx="560015" cy="848229"/>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2</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8"/>
          <p:cNvPicPr preferRelativeResize="0"/>
          <p:nvPr/>
        </p:nvPicPr>
        <p:blipFill>
          <a:blip r:embed="rId3">
            <a:alphaModFix/>
          </a:blip>
          <a:stretch>
            <a:fillRect/>
          </a:stretch>
        </p:blipFill>
        <p:spPr>
          <a:xfrm>
            <a:off x="1033825" y="102950"/>
            <a:ext cx="6303300" cy="485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Google Shape;171;p29"/>
          <p:cNvPicPr preferRelativeResize="0"/>
          <p:nvPr/>
        </p:nvPicPr>
        <p:blipFill>
          <a:blip r:embed="rId3">
            <a:alphaModFix/>
          </a:blip>
          <a:stretch>
            <a:fillRect/>
          </a:stretch>
        </p:blipFill>
        <p:spPr>
          <a:xfrm>
            <a:off x="1125800" y="152400"/>
            <a:ext cx="6322854"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3">
            <a:alphaModFix/>
          </a:blip>
          <a:stretch>
            <a:fillRect/>
          </a:stretch>
        </p:blipFill>
        <p:spPr>
          <a:xfrm>
            <a:off x="279075" y="1334725"/>
            <a:ext cx="7818625" cy="247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nvSpPr>
        <p:spPr>
          <a:xfrm>
            <a:off x="4297650" y="4777483"/>
            <a:ext cx="548700" cy="3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200">
                <a:solidFill>
                  <a:srgbClr val="FFFFFF"/>
                </a:solidFill>
                <a:latin typeface="Montserrat"/>
                <a:ea typeface="Montserrat"/>
                <a:cs typeface="Montserrat"/>
                <a:sym typeface="Montserrat"/>
              </a:rPr>
              <a:t>‹#›</a:t>
            </a:fld>
            <a:endParaRPr b="1" sz="1200">
              <a:solidFill>
                <a:srgbClr val="FFFFFF"/>
              </a:solidFill>
              <a:latin typeface="Montserrat"/>
              <a:ea typeface="Montserrat"/>
              <a:cs typeface="Montserrat"/>
              <a:sym typeface="Montserrat"/>
            </a:endParaRPr>
          </a:p>
        </p:txBody>
      </p:sp>
      <p:graphicFrame>
        <p:nvGraphicFramePr>
          <p:cNvPr id="182" name="Google Shape;182;p31"/>
          <p:cNvGraphicFramePr/>
          <p:nvPr/>
        </p:nvGraphicFramePr>
        <p:xfrm>
          <a:off x="0" y="566095"/>
          <a:ext cx="3000000" cy="3000000"/>
        </p:xfrm>
        <a:graphic>
          <a:graphicData uri="http://schemas.openxmlformats.org/drawingml/2006/table">
            <a:tbl>
              <a:tblPr>
                <a:noFill/>
                <a:tableStyleId>{03F38449-86EF-41F3-8CA8-D26AD1D51B79}</a:tableStyleId>
              </a:tblPr>
              <a:tblGrid>
                <a:gridCol w="1739225"/>
                <a:gridCol w="1739225"/>
                <a:gridCol w="1739225"/>
                <a:gridCol w="1739225"/>
              </a:tblGrid>
              <a:tr h="349550">
                <a:tc>
                  <a:txBody>
                    <a:bodyPr/>
                    <a:lstStyle/>
                    <a:p>
                      <a:pPr indent="0" lvl="0" marL="0" rtl="0" algn="l">
                        <a:spcBef>
                          <a:spcPts val="0"/>
                        </a:spcBef>
                        <a:spcAft>
                          <a:spcPts val="0"/>
                        </a:spcAft>
                        <a:buNone/>
                      </a:pPr>
                      <a:r>
                        <a:rPr lang="en" sz="1200"/>
                        <a:t>Site</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Responses %</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Employment Related</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Education Related</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Grossmont</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66%</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14</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50</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El Cajon Valley</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49%</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5</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2</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Mount Miguel</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54%</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3</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6</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El Capitan</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72%</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4</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2</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Granite Hills</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49%</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6</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22</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Monte Vista</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59%</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3</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8</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Santana</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80%</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7</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15</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Valhalla</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61%</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6</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14</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West Hills</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40%</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1</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2</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IDEA</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60%</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1</a:t>
                      </a:r>
                      <a:endParaRPr sz="1200"/>
                    </a:p>
                  </a:txBody>
                  <a:tcPr marT="91425" marB="91425" marR="91425" marL="91425">
                    <a:solidFill>
                      <a:srgbClr val="D9D9D9"/>
                    </a:solidFill>
                  </a:tcPr>
                </a:tc>
                <a:tc>
                  <a:txBody>
                    <a:bodyPr/>
                    <a:lstStyle/>
                    <a:p>
                      <a:pPr indent="0" lvl="0" marL="0" rtl="0" algn="l">
                        <a:spcBef>
                          <a:spcPts val="0"/>
                        </a:spcBef>
                        <a:spcAft>
                          <a:spcPts val="0"/>
                        </a:spcAft>
                        <a:buNone/>
                      </a:pPr>
                      <a:r>
                        <a:rPr lang="en" sz="1200"/>
                        <a:t>1</a:t>
                      </a:r>
                      <a:endParaRPr sz="1200"/>
                    </a:p>
                  </a:txBody>
                  <a:tcPr marT="91425" marB="91425" marR="91425" marL="91425">
                    <a:solidFill>
                      <a:srgbClr val="D9D9D9"/>
                    </a:solidFill>
                  </a:tcPr>
                </a:tc>
              </a:tr>
              <a:tr h="349550">
                <a:tc>
                  <a:txBody>
                    <a:bodyPr/>
                    <a:lstStyle/>
                    <a:p>
                      <a:pPr indent="0" lvl="0" marL="0" rtl="0" algn="l">
                        <a:spcBef>
                          <a:spcPts val="0"/>
                        </a:spcBef>
                        <a:spcAft>
                          <a:spcPts val="0"/>
                        </a:spcAft>
                        <a:buNone/>
                      </a:pPr>
                      <a:r>
                        <a:rPr lang="en" sz="1200"/>
                        <a:t>District</a:t>
                      </a:r>
                      <a:endParaRPr sz="1200"/>
                    </a:p>
                  </a:txBody>
                  <a:tcPr marT="91425" marB="91425" marR="91425" marL="91425">
                    <a:solidFill>
                      <a:srgbClr val="EFEFEF"/>
                    </a:solidFill>
                  </a:tcPr>
                </a:tc>
                <a:tc>
                  <a:txBody>
                    <a:bodyPr/>
                    <a:lstStyle/>
                    <a:p>
                      <a:pPr indent="0" lvl="0" marL="0" rtl="0" algn="l">
                        <a:spcBef>
                          <a:spcPts val="0"/>
                        </a:spcBef>
                        <a:spcAft>
                          <a:spcPts val="0"/>
                        </a:spcAft>
                        <a:buNone/>
                      </a:pPr>
                      <a:r>
                        <a:rPr lang="en" sz="1200"/>
                        <a:t>61%(338 total)</a:t>
                      </a:r>
                      <a:endParaRPr sz="1200"/>
                    </a:p>
                  </a:txBody>
                  <a:tcPr marT="91425" marB="91425" marR="91425" marL="91425">
                    <a:solidFill>
                      <a:srgbClr val="EFEFEF"/>
                    </a:solidFill>
                  </a:tcPr>
                </a:tc>
                <a:tc>
                  <a:txBody>
                    <a:bodyPr/>
                    <a:lstStyle/>
                    <a:p>
                      <a:pPr indent="0" lvl="0" marL="0" rtl="0" algn="l">
                        <a:spcBef>
                          <a:spcPts val="0"/>
                        </a:spcBef>
                        <a:spcAft>
                          <a:spcPts val="0"/>
                        </a:spcAft>
                        <a:buNone/>
                      </a:pPr>
                      <a:r>
                        <a:rPr lang="en" sz="1200"/>
                        <a:t>50</a:t>
                      </a:r>
                      <a:endParaRPr sz="1200"/>
                    </a:p>
                  </a:txBody>
                  <a:tcPr marT="91425" marB="91425" marR="91425" marL="91425">
                    <a:solidFill>
                      <a:srgbClr val="FFFF00"/>
                    </a:solidFill>
                  </a:tcPr>
                </a:tc>
                <a:tc>
                  <a:txBody>
                    <a:bodyPr/>
                    <a:lstStyle/>
                    <a:p>
                      <a:pPr indent="0" lvl="0" marL="0" rtl="0" algn="l">
                        <a:spcBef>
                          <a:spcPts val="0"/>
                        </a:spcBef>
                        <a:spcAft>
                          <a:spcPts val="0"/>
                        </a:spcAft>
                        <a:buNone/>
                      </a:pPr>
                      <a:r>
                        <a:rPr lang="en" sz="1200"/>
                        <a:t>122 (50% combined)</a:t>
                      </a:r>
                      <a:endParaRPr sz="1200"/>
                    </a:p>
                  </a:txBody>
                  <a:tcPr marT="91425" marB="91425" marR="91425" marL="91425">
                    <a:solidFill>
                      <a:srgbClr val="FFFF00"/>
                    </a:solidFill>
                  </a:tcPr>
                </a:tc>
              </a:tr>
            </a:tbl>
          </a:graphicData>
        </a:graphic>
      </p:graphicFrame>
      <p:sp>
        <p:nvSpPr>
          <p:cNvPr id="183" name="Google Shape;183;p31"/>
          <p:cNvSpPr txBox="1"/>
          <p:nvPr/>
        </p:nvSpPr>
        <p:spPr>
          <a:xfrm>
            <a:off x="0" y="0"/>
            <a:ext cx="6679500" cy="5661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Montserrat"/>
                <a:ea typeface="Montserrat"/>
                <a:cs typeface="Montserrat"/>
                <a:sym typeface="Montserrat"/>
              </a:rPr>
              <a:t>17-18 Perkins E2 Follow-Up</a:t>
            </a:r>
            <a:endParaRPr sz="30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ph idx="4294967295" type="ctrTitle"/>
          </p:nvPr>
        </p:nvSpPr>
        <p:spPr>
          <a:xfrm>
            <a:off x="685800" y="2878750"/>
            <a:ext cx="74286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FFFF"/>
                </a:solidFill>
              </a:rPr>
              <a:t>Labor Market Info</a:t>
            </a:r>
            <a:endParaRPr sz="6000">
              <a:solidFill>
                <a:srgbClr val="FFFFFF"/>
              </a:solidFill>
            </a:endParaRPr>
          </a:p>
        </p:txBody>
      </p:sp>
      <p:sp>
        <p:nvSpPr>
          <p:cNvPr id="189" name="Google Shape;189;p32"/>
          <p:cNvSpPr txBox="1"/>
          <p:nvPr>
            <p:ph idx="4294967295" type="subTitle"/>
          </p:nvPr>
        </p:nvSpPr>
        <p:spPr>
          <a:xfrm>
            <a:off x="685800" y="3944950"/>
            <a:ext cx="4716300" cy="78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FFFFFF"/>
                </a:solidFill>
              </a:rPr>
              <a:t>CTE is the perfect vehicle to begin filling the gap in middle skill job sector.</a:t>
            </a:r>
            <a:endParaRPr sz="1400">
              <a:solidFill>
                <a:srgbClr val="FFFFFF"/>
              </a:solidFill>
            </a:endParaRPr>
          </a:p>
        </p:txBody>
      </p:sp>
      <p:grpSp>
        <p:nvGrpSpPr>
          <p:cNvPr id="190" name="Google Shape;190;p32"/>
          <p:cNvGrpSpPr/>
          <p:nvPr/>
        </p:nvGrpSpPr>
        <p:grpSpPr>
          <a:xfrm>
            <a:off x="5368476" y="521987"/>
            <a:ext cx="1991864" cy="1789775"/>
            <a:chOff x="5300400" y="3670175"/>
            <a:chExt cx="421300" cy="399325"/>
          </a:xfrm>
        </p:grpSpPr>
        <p:sp>
          <p:nvSpPr>
            <p:cNvPr id="191" name="Google Shape;191;p32"/>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33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33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2"/>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33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2"/>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33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33C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 and Talk</a:t>
            </a:r>
            <a:endParaRPr/>
          </a:p>
        </p:txBody>
      </p:sp>
      <p:sp>
        <p:nvSpPr>
          <p:cNvPr id="201" name="Google Shape;201;p33"/>
          <p:cNvSpPr txBox="1"/>
          <p:nvPr>
            <p:ph idx="1" type="body"/>
          </p:nvPr>
        </p:nvSpPr>
        <p:spPr>
          <a:xfrm>
            <a:off x="457200" y="1340394"/>
            <a:ext cx="5301300" cy="316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Turn to your neighbor and share one take-away from this morning’s presentation on the Labor Market.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02" name="Google Shape;202;p33"/>
          <p:cNvPicPr preferRelativeResize="0"/>
          <p:nvPr/>
        </p:nvPicPr>
        <p:blipFill rotWithShape="1">
          <a:blip r:embed="rId3">
            <a:alphaModFix/>
          </a:blip>
          <a:srcRect b="0" l="12691" r="35292" t="0"/>
          <a:stretch/>
        </p:blipFill>
        <p:spPr>
          <a:xfrm>
            <a:off x="5933600" y="0"/>
            <a:ext cx="3210399"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4"/>
          <p:cNvSpPr txBox="1"/>
          <p:nvPr/>
        </p:nvSpPr>
        <p:spPr>
          <a:xfrm>
            <a:off x="1048600" y="14125"/>
            <a:ext cx="65172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Pontano Sans"/>
                <a:ea typeface="Pontano Sans"/>
                <a:cs typeface="Pontano Sans"/>
                <a:sym typeface="Pontano Sans"/>
              </a:rPr>
              <a:t>The Future with Automation</a:t>
            </a:r>
            <a:endParaRPr sz="3000">
              <a:solidFill>
                <a:srgbClr val="FFFFFF"/>
              </a:solidFill>
              <a:latin typeface="Pontano Sans"/>
              <a:ea typeface="Pontano Sans"/>
              <a:cs typeface="Pontano Sans"/>
              <a:sym typeface="Pontano Sans"/>
            </a:endParaRPr>
          </a:p>
          <a:p>
            <a:pPr indent="0" lvl="0" marL="0" rtl="0" algn="l">
              <a:spcBef>
                <a:spcPts val="0"/>
              </a:spcBef>
              <a:spcAft>
                <a:spcPts val="0"/>
              </a:spcAft>
              <a:buNone/>
            </a:pPr>
            <a:r>
              <a:t/>
            </a:r>
            <a:endParaRPr sz="3000">
              <a:solidFill>
                <a:srgbClr val="FFFFFF"/>
              </a:solidFill>
              <a:latin typeface="Pontano Sans"/>
              <a:ea typeface="Pontano Sans"/>
              <a:cs typeface="Pontano Sans"/>
              <a:sym typeface="Pontano Sans"/>
            </a:endParaRPr>
          </a:p>
        </p:txBody>
      </p:sp>
      <p:pic>
        <p:nvPicPr>
          <p:cNvPr id="208" name="Google Shape;208;p34"/>
          <p:cNvPicPr preferRelativeResize="0"/>
          <p:nvPr/>
        </p:nvPicPr>
        <p:blipFill>
          <a:blip r:embed="rId3">
            <a:alphaModFix/>
          </a:blip>
          <a:stretch>
            <a:fillRect/>
          </a:stretch>
        </p:blipFill>
        <p:spPr>
          <a:xfrm>
            <a:off x="1132000" y="614550"/>
            <a:ext cx="5895752" cy="4431076"/>
          </a:xfrm>
          <a:prstGeom prst="rect">
            <a:avLst/>
          </a:prstGeom>
          <a:noFill/>
          <a:ln>
            <a:noFill/>
          </a:ln>
        </p:spPr>
      </p:pic>
      <p:sp>
        <p:nvSpPr>
          <p:cNvPr id="209" name="Google Shape;209;p34"/>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Esteban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35"/>
          <p:cNvPicPr preferRelativeResize="0"/>
          <p:nvPr/>
        </p:nvPicPr>
        <p:blipFill>
          <a:blip r:embed="rId3">
            <a:alphaModFix/>
          </a:blip>
          <a:stretch>
            <a:fillRect/>
          </a:stretch>
        </p:blipFill>
        <p:spPr>
          <a:xfrm>
            <a:off x="206800" y="1540750"/>
            <a:ext cx="3917400" cy="3209100"/>
          </a:xfrm>
          <a:prstGeom prst="roundRect">
            <a:avLst>
              <a:gd fmla="val 16667" name="adj"/>
            </a:avLst>
          </a:prstGeom>
          <a:noFill/>
          <a:ln>
            <a:noFill/>
          </a:ln>
        </p:spPr>
      </p:pic>
      <p:sp>
        <p:nvSpPr>
          <p:cNvPr id="215" name="Google Shape;215;p35"/>
          <p:cNvSpPr txBox="1"/>
          <p:nvPr/>
        </p:nvSpPr>
        <p:spPr>
          <a:xfrm>
            <a:off x="4486275" y="148350"/>
            <a:ext cx="3824700" cy="4846800"/>
          </a:xfrm>
          <a:prstGeom prst="rect">
            <a:avLst/>
          </a:prstGeom>
          <a:gradFill>
            <a:gsLst>
              <a:gs pos="0">
                <a:srgbClr val="66E3FF"/>
              </a:gs>
              <a:gs pos="100000">
                <a:srgbClr val="08B4DA"/>
              </a:gs>
            </a:gsLst>
            <a:path path="circle">
              <a:fillToRect b="50%" l="50%" r="50%" t="50%"/>
            </a:path>
            <a:tileRect/>
          </a:gra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t>THE MIDDLE-SKILL JOB MARKET IN SAN DIEGO COUNTY</a:t>
            </a:r>
            <a:endParaRPr b="1" sz="1800"/>
          </a:p>
          <a:p>
            <a:pPr indent="0" lvl="0" marL="0" rtl="0" algn="l">
              <a:lnSpc>
                <a:spcPct val="115000"/>
              </a:lnSpc>
              <a:spcBef>
                <a:spcPts val="0"/>
              </a:spcBef>
              <a:spcAft>
                <a:spcPts val="0"/>
              </a:spcAft>
              <a:buNone/>
            </a:pPr>
            <a:r>
              <a:rPr b="1" lang="en" sz="1800"/>
              <a:t>What is a Middle-Skill Job?</a:t>
            </a:r>
            <a:endParaRPr b="1" sz="1800"/>
          </a:p>
          <a:p>
            <a:pPr indent="-317500" lvl="0" marL="457200" rtl="0" algn="l">
              <a:lnSpc>
                <a:spcPct val="115000"/>
              </a:lnSpc>
              <a:spcBef>
                <a:spcPts val="300"/>
              </a:spcBef>
              <a:spcAft>
                <a:spcPts val="0"/>
              </a:spcAft>
              <a:buSzPts val="1400"/>
              <a:buChar char="❏"/>
            </a:pPr>
            <a:r>
              <a:rPr lang="en"/>
              <a:t>A middle-skill job has the following training requirements: Some college coursework, a postsecondary certificate, and/or an associate degree; or</a:t>
            </a:r>
            <a:endParaRPr/>
          </a:p>
          <a:p>
            <a:pPr indent="-317500" lvl="0" marL="457200" rtl="0" algn="l">
              <a:lnSpc>
                <a:spcPct val="115000"/>
              </a:lnSpc>
              <a:spcBef>
                <a:spcPts val="0"/>
              </a:spcBef>
              <a:spcAft>
                <a:spcPts val="0"/>
              </a:spcAft>
              <a:buSzPts val="1400"/>
              <a:buChar char="❏"/>
            </a:pPr>
            <a:r>
              <a:rPr lang="en"/>
              <a:t>High school diploma or equivalent with on-the-job training greater than 12 months; or Apprenticeship; or</a:t>
            </a:r>
            <a:endParaRPr/>
          </a:p>
          <a:p>
            <a:pPr indent="-317500" lvl="0" marL="457200" rtl="0" algn="l">
              <a:lnSpc>
                <a:spcPct val="115000"/>
              </a:lnSpc>
              <a:spcBef>
                <a:spcPts val="0"/>
              </a:spcBef>
              <a:spcAft>
                <a:spcPts val="0"/>
              </a:spcAft>
              <a:buSzPts val="1400"/>
              <a:buChar char="❏"/>
            </a:pPr>
            <a:r>
              <a:rPr lang="en"/>
              <a:t>Bachelor’s degree if at least 33% of workers in the occupation, age 25 or older, have completed, as their highest level of education, some college coursework or an associate degree.</a:t>
            </a:r>
            <a:endParaRPr/>
          </a:p>
          <a:p>
            <a:pPr indent="0" lvl="0" marL="0" rtl="0" algn="l">
              <a:lnSpc>
                <a:spcPct val="115000"/>
              </a:lnSpc>
              <a:spcBef>
                <a:spcPts val="700"/>
              </a:spcBef>
              <a:spcAft>
                <a:spcPts val="0"/>
              </a:spcAft>
              <a:buNone/>
            </a:pPr>
            <a:r>
              <a:t/>
            </a:r>
            <a:endParaRPr sz="1800"/>
          </a:p>
          <a:p>
            <a:pPr indent="0" lvl="0" marL="0" rtl="0" algn="l">
              <a:spcBef>
                <a:spcPts val="0"/>
              </a:spcBef>
              <a:spcAft>
                <a:spcPts val="0"/>
              </a:spcAft>
              <a:buNone/>
            </a:pPr>
            <a:r>
              <a:t/>
            </a:r>
            <a:endParaRPr sz="2400">
              <a:solidFill>
                <a:srgbClr val="FFFFFF"/>
              </a:solidFill>
              <a:latin typeface="Lexend Deca"/>
              <a:ea typeface="Lexend Deca"/>
              <a:cs typeface="Lexend Deca"/>
              <a:sym typeface="Lexend Dec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6"/>
          <p:cNvPicPr preferRelativeResize="0"/>
          <p:nvPr/>
        </p:nvPicPr>
        <p:blipFill>
          <a:blip r:embed="rId3">
            <a:alphaModFix/>
          </a:blip>
          <a:stretch>
            <a:fillRect/>
          </a:stretch>
        </p:blipFill>
        <p:spPr>
          <a:xfrm>
            <a:off x="644950" y="187926"/>
            <a:ext cx="7063874" cy="2391825"/>
          </a:xfrm>
          <a:prstGeom prst="rect">
            <a:avLst/>
          </a:prstGeom>
          <a:noFill/>
          <a:ln>
            <a:noFill/>
          </a:ln>
        </p:spPr>
      </p:pic>
      <p:sp>
        <p:nvSpPr>
          <p:cNvPr id="221" name="Google Shape;221;p36"/>
          <p:cNvSpPr txBox="1"/>
          <p:nvPr/>
        </p:nvSpPr>
        <p:spPr>
          <a:xfrm>
            <a:off x="243150" y="2801650"/>
            <a:ext cx="8657700" cy="2059200"/>
          </a:xfrm>
          <a:prstGeom prst="rect">
            <a:avLst/>
          </a:prstGeom>
          <a:solidFill>
            <a:srgbClr val="24D6FF"/>
          </a:solidFill>
          <a:ln>
            <a:noFill/>
          </a:ln>
        </p:spPr>
        <p:txBody>
          <a:bodyPr anchorCtr="0" anchor="t" bIns="91425" lIns="91425" spcFirstLastPara="1" rIns="91425" wrap="square" tIns="91425">
            <a:noAutofit/>
          </a:bodyPr>
          <a:lstStyle/>
          <a:p>
            <a:pPr indent="-342900" lvl="0" marL="457200" rtl="0" algn="l">
              <a:lnSpc>
                <a:spcPct val="115000"/>
              </a:lnSpc>
              <a:spcBef>
                <a:spcPts val="300"/>
              </a:spcBef>
              <a:spcAft>
                <a:spcPts val="0"/>
              </a:spcAft>
              <a:buSzPts val="1800"/>
              <a:buChar char="❏"/>
            </a:pPr>
            <a:r>
              <a:rPr b="1" lang="en" sz="1800"/>
              <a:t>Of the top 100 middle-skill jobs identified in the Center of Excellence study, 88 have supply gaps and 12 have labor surpluses (an oversupply of labor).</a:t>
            </a:r>
            <a:endParaRPr b="1" sz="1800"/>
          </a:p>
          <a:p>
            <a:pPr indent="-342900" lvl="0" marL="457200" rtl="0" algn="l">
              <a:lnSpc>
                <a:spcPct val="115000"/>
              </a:lnSpc>
              <a:spcBef>
                <a:spcPts val="0"/>
              </a:spcBef>
              <a:spcAft>
                <a:spcPts val="0"/>
              </a:spcAft>
              <a:buSzPts val="1800"/>
              <a:buChar char="❏"/>
            </a:pPr>
            <a:r>
              <a:rPr b="1" lang="en" sz="1800"/>
              <a:t>Comparatively, the top 100 above-middle-skill jobs have 30 supply gaps, suggesting that middle-skill jobs have more opportunities to develop programs than above-middle-skill jobs.</a:t>
            </a:r>
            <a:endParaRPr b="1" sz="1800"/>
          </a:p>
          <a:p>
            <a:pPr indent="0" lvl="0" marL="0" rtl="0" algn="l">
              <a:lnSpc>
                <a:spcPct val="115000"/>
              </a:lnSpc>
              <a:spcBef>
                <a:spcPts val="300"/>
              </a:spcBef>
              <a:spcAft>
                <a:spcPts val="0"/>
              </a:spcAft>
              <a:buNone/>
            </a:pPr>
            <a:r>
              <a:t/>
            </a:r>
            <a:endParaRPr b="1" sz="1800"/>
          </a:p>
          <a:p>
            <a:pPr indent="0" lvl="0" marL="0" rtl="0" algn="l">
              <a:lnSpc>
                <a:spcPct val="115000"/>
              </a:lnSpc>
              <a:spcBef>
                <a:spcPts val="700"/>
              </a:spcBef>
              <a:spcAft>
                <a:spcPts val="0"/>
              </a:spcAft>
              <a:buNone/>
            </a:pPr>
            <a:r>
              <a:t/>
            </a:r>
            <a:endParaRPr sz="1800"/>
          </a:p>
          <a:p>
            <a:pPr indent="0" lvl="0" marL="0" rtl="0" algn="l">
              <a:spcBef>
                <a:spcPts val="0"/>
              </a:spcBef>
              <a:spcAft>
                <a:spcPts val="0"/>
              </a:spcAft>
              <a:buNone/>
            </a:pPr>
            <a:r>
              <a:t/>
            </a:r>
            <a:endParaRPr sz="2400">
              <a:solidFill>
                <a:srgbClr val="FFFFFF"/>
              </a:solidFill>
              <a:latin typeface="Lexend Deca"/>
              <a:ea typeface="Lexend Deca"/>
              <a:cs typeface="Lexend Deca"/>
              <a:sym typeface="Lexend De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181650" y="163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Introductions</a:t>
            </a:r>
            <a:endParaRPr/>
          </a:p>
        </p:txBody>
      </p:sp>
      <p:sp>
        <p:nvSpPr>
          <p:cNvPr id="107" name="Google Shape;107;p19"/>
          <p:cNvSpPr txBox="1"/>
          <p:nvPr>
            <p:ph idx="1" type="body"/>
          </p:nvPr>
        </p:nvSpPr>
        <p:spPr>
          <a:xfrm>
            <a:off x="181650" y="863250"/>
            <a:ext cx="3174900" cy="32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Esteban Monge</a:t>
            </a:r>
            <a:endParaRPr sz="1800">
              <a:solidFill>
                <a:srgbClr val="162D5A"/>
              </a:solidFill>
            </a:endParaRPr>
          </a:p>
          <a:p>
            <a:pPr indent="0" lvl="0" marL="0" rtl="0" algn="l">
              <a:spcBef>
                <a:spcPts val="0"/>
              </a:spcBef>
              <a:spcAft>
                <a:spcPts val="0"/>
              </a:spcAft>
              <a:buClr>
                <a:schemeClr val="dk1"/>
              </a:buClr>
              <a:buSzPts val="1100"/>
              <a:buFont typeface="Arial"/>
              <a:buNone/>
            </a:pPr>
            <a:r>
              <a:rPr lang="en" sz="1800"/>
              <a:t>Work-Based Learning Specialist</a:t>
            </a:r>
            <a:endParaRPr sz="1800"/>
          </a:p>
          <a:p>
            <a:pPr indent="0" lvl="0" marL="0" rtl="0" algn="l">
              <a:spcBef>
                <a:spcPts val="0"/>
              </a:spcBef>
              <a:spcAft>
                <a:spcPts val="0"/>
              </a:spcAft>
              <a:buClr>
                <a:schemeClr val="dk1"/>
              </a:buClr>
              <a:buSzPts val="1100"/>
              <a:buFont typeface="Arial"/>
              <a:buNone/>
            </a:pPr>
            <a:r>
              <a:rPr lang="en" sz="1800"/>
              <a:t>Grossmont Union High School District</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i="1" lang="en" sz="1800"/>
              <a:t>Health Pathway Coordinator</a:t>
            </a:r>
            <a:endParaRPr i="1" sz="1800"/>
          </a:p>
          <a:p>
            <a:pPr indent="0" lvl="0" marL="0" rtl="0" algn="l">
              <a:spcBef>
                <a:spcPts val="0"/>
              </a:spcBef>
              <a:spcAft>
                <a:spcPts val="0"/>
              </a:spcAft>
              <a:buClr>
                <a:schemeClr val="dk1"/>
              </a:buClr>
              <a:buSzPts val="1100"/>
              <a:buFont typeface="Arial"/>
              <a:buNone/>
            </a:pPr>
            <a:r>
              <a:rPr i="1" lang="en" sz="1800"/>
              <a:t>Classroom Teacher (10 yrs)</a:t>
            </a:r>
            <a:endParaRPr i="1" sz="1800"/>
          </a:p>
          <a:p>
            <a:pPr indent="0" lvl="0" marL="0" rtl="0" algn="l">
              <a:spcBef>
                <a:spcPts val="0"/>
              </a:spcBef>
              <a:spcAft>
                <a:spcPts val="0"/>
              </a:spcAft>
              <a:buClr>
                <a:schemeClr val="dk1"/>
              </a:buClr>
              <a:buSzPts val="1100"/>
              <a:buFont typeface="Arial"/>
              <a:buNone/>
            </a:pPr>
            <a:r>
              <a:rPr i="1" lang="en" sz="1800"/>
              <a:t>Sports Medicine, Biology, IB Biology</a:t>
            </a:r>
            <a:endParaRPr i="1" sz="1800"/>
          </a:p>
          <a:p>
            <a:pPr indent="0" lvl="0" marL="0" rtl="0" algn="l">
              <a:spcBef>
                <a:spcPts val="0"/>
              </a:spcBef>
              <a:spcAft>
                <a:spcPts val="1600"/>
              </a:spcAft>
              <a:buNone/>
            </a:pPr>
            <a:r>
              <a:t/>
            </a:r>
            <a:endParaRPr sz="1200"/>
          </a:p>
        </p:txBody>
      </p:sp>
      <p:sp>
        <p:nvSpPr>
          <p:cNvPr id="108" name="Google Shape;108;p19"/>
          <p:cNvSpPr txBox="1"/>
          <p:nvPr>
            <p:ph idx="1" type="body"/>
          </p:nvPr>
        </p:nvSpPr>
        <p:spPr>
          <a:xfrm>
            <a:off x="5044275" y="863250"/>
            <a:ext cx="3174900" cy="247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Jamie Davenport</a:t>
            </a:r>
            <a:endParaRPr b="1" sz="1800"/>
          </a:p>
          <a:p>
            <a:pPr indent="0" lvl="0" marL="0" rtl="0" algn="l">
              <a:spcBef>
                <a:spcPts val="0"/>
              </a:spcBef>
              <a:spcAft>
                <a:spcPts val="0"/>
              </a:spcAft>
              <a:buClr>
                <a:schemeClr val="dk1"/>
              </a:buClr>
              <a:buSzPts val="1100"/>
              <a:buFont typeface="Arial"/>
              <a:buNone/>
            </a:pPr>
            <a:r>
              <a:rPr lang="en" sz="1800"/>
              <a:t>CTE Curriculum Specialist</a:t>
            </a:r>
            <a:endParaRPr sz="1800"/>
          </a:p>
          <a:p>
            <a:pPr indent="0" lvl="0" marL="0" rtl="0" algn="l">
              <a:spcBef>
                <a:spcPts val="0"/>
              </a:spcBef>
              <a:spcAft>
                <a:spcPts val="0"/>
              </a:spcAft>
              <a:buClr>
                <a:schemeClr val="dk1"/>
              </a:buClr>
              <a:buSzPts val="1100"/>
              <a:buFont typeface="Arial"/>
              <a:buNone/>
            </a:pPr>
            <a:r>
              <a:rPr lang="en" sz="1800"/>
              <a:t>Grossmont Union High School District</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i="1" lang="en" sz="1800"/>
              <a:t>CPA Coordinator (5 yrs) </a:t>
            </a:r>
            <a:endParaRPr i="1" sz="1800"/>
          </a:p>
          <a:p>
            <a:pPr indent="0" lvl="0" marL="0" rtl="0" algn="l">
              <a:spcBef>
                <a:spcPts val="0"/>
              </a:spcBef>
              <a:spcAft>
                <a:spcPts val="0"/>
              </a:spcAft>
              <a:buClr>
                <a:schemeClr val="dk1"/>
              </a:buClr>
              <a:buSzPts val="1100"/>
              <a:buFont typeface="Arial"/>
              <a:buNone/>
            </a:pPr>
            <a:r>
              <a:rPr i="1" lang="en" sz="1800"/>
              <a:t>Classroom Teacher (10 yrs)</a:t>
            </a:r>
            <a:endParaRPr i="1" sz="1800"/>
          </a:p>
          <a:p>
            <a:pPr indent="0" lvl="0" marL="0" rtl="0" algn="l">
              <a:spcBef>
                <a:spcPts val="0"/>
              </a:spcBef>
              <a:spcAft>
                <a:spcPts val="0"/>
              </a:spcAft>
              <a:buClr>
                <a:schemeClr val="dk1"/>
              </a:buClr>
              <a:buSzPts val="1100"/>
              <a:buFont typeface="Arial"/>
              <a:buNone/>
            </a:pPr>
            <a:r>
              <a:rPr i="1" lang="en" sz="1800"/>
              <a:t>ELA, Social Studies, Public Services (Law)</a:t>
            </a:r>
            <a:endParaRPr b="1" i="1" sz="1800"/>
          </a:p>
          <a:p>
            <a:pPr indent="0" lvl="0" marL="0" rtl="0" algn="l">
              <a:spcBef>
                <a:spcPts val="0"/>
              </a:spcBef>
              <a:spcAft>
                <a:spcPts val="0"/>
              </a:spcAft>
              <a:buClr>
                <a:schemeClr val="dk1"/>
              </a:buClr>
              <a:buSzPts val="1100"/>
              <a:buFont typeface="Arial"/>
              <a:buNone/>
            </a:pPr>
            <a:r>
              <a:t/>
            </a:r>
            <a:endParaRPr sz="1200"/>
          </a:p>
          <a:p>
            <a:pPr indent="0" lvl="0" marL="0" rtl="0" algn="l">
              <a:spcBef>
                <a:spcPts val="1600"/>
              </a:spcBef>
              <a:spcAft>
                <a:spcPts val="1600"/>
              </a:spcAft>
              <a:buNone/>
            </a:pPr>
            <a:r>
              <a:t/>
            </a:r>
            <a:endParaRPr sz="1200"/>
          </a:p>
        </p:txBody>
      </p:sp>
      <p:pic>
        <p:nvPicPr>
          <p:cNvPr id="109" name="Google Shape;109;p19"/>
          <p:cNvPicPr preferRelativeResize="0"/>
          <p:nvPr/>
        </p:nvPicPr>
        <p:blipFill>
          <a:blip r:embed="rId3">
            <a:alphaModFix/>
          </a:blip>
          <a:stretch>
            <a:fillRect/>
          </a:stretch>
        </p:blipFill>
        <p:spPr>
          <a:xfrm>
            <a:off x="3356550" y="3587550"/>
            <a:ext cx="1411476" cy="1411476"/>
          </a:xfrm>
          <a:prstGeom prst="rect">
            <a:avLst/>
          </a:prstGeom>
          <a:noFill/>
          <a:ln>
            <a:noFill/>
          </a:ln>
        </p:spPr>
      </p:pic>
      <p:pic>
        <p:nvPicPr>
          <p:cNvPr id="110" name="Google Shape;110;p19"/>
          <p:cNvPicPr preferRelativeResize="0"/>
          <p:nvPr/>
        </p:nvPicPr>
        <p:blipFill>
          <a:blip r:embed="rId4">
            <a:alphaModFix/>
          </a:blip>
          <a:stretch>
            <a:fillRect/>
          </a:stretch>
        </p:blipFill>
        <p:spPr>
          <a:xfrm>
            <a:off x="7312300" y="3786325"/>
            <a:ext cx="1616926" cy="121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5" name="Shape 225"/>
        <p:cNvGrpSpPr/>
        <p:nvPr/>
      </p:nvGrpSpPr>
      <p:grpSpPr>
        <a:xfrm>
          <a:off x="0" y="0"/>
          <a:ext cx="0" cy="0"/>
          <a:chOff x="0" y="0"/>
          <a:chExt cx="0" cy="0"/>
        </a:xfrm>
      </p:grpSpPr>
      <p:sp>
        <p:nvSpPr>
          <p:cNvPr id="226" name="Google Shape;226;p37"/>
          <p:cNvSpPr txBox="1"/>
          <p:nvPr>
            <p:ph idx="4294967295" type="title"/>
          </p:nvPr>
        </p:nvSpPr>
        <p:spPr>
          <a:xfrm>
            <a:off x="637350" y="648675"/>
            <a:ext cx="78693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Droid Serif"/>
                <a:ea typeface="Droid Serif"/>
                <a:cs typeface="Droid Serif"/>
                <a:sym typeface="Droid Serif"/>
              </a:rPr>
              <a:t>The Career Development Continuum </a:t>
            </a:r>
            <a:endParaRPr b="1" sz="3000">
              <a:latin typeface="Droid Serif"/>
              <a:ea typeface="Droid Serif"/>
              <a:cs typeface="Droid Serif"/>
              <a:sym typeface="Droid Serif"/>
            </a:endParaRPr>
          </a:p>
        </p:txBody>
      </p:sp>
      <p:grpSp>
        <p:nvGrpSpPr>
          <p:cNvPr id="227" name="Google Shape;227;p37"/>
          <p:cNvGrpSpPr/>
          <p:nvPr/>
        </p:nvGrpSpPr>
        <p:grpSpPr>
          <a:xfrm>
            <a:off x="4445279" y="2002179"/>
            <a:ext cx="2443616" cy="2612271"/>
            <a:chOff x="5632322" y="1189791"/>
            <a:chExt cx="2114770" cy="3483028"/>
          </a:xfrm>
        </p:grpSpPr>
        <p:sp>
          <p:nvSpPr>
            <p:cNvPr id="228" name="Google Shape;228;p37"/>
            <p:cNvSpPr/>
            <p:nvPr/>
          </p:nvSpPr>
          <p:spPr>
            <a:xfrm>
              <a:off x="5632322" y="1189791"/>
              <a:ext cx="2114700" cy="669000"/>
            </a:xfrm>
            <a:prstGeom prst="chevron">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Preparation</a:t>
              </a:r>
              <a:endParaRPr>
                <a:solidFill>
                  <a:schemeClr val="lt1"/>
                </a:solidFill>
                <a:latin typeface="Droid Serif"/>
                <a:ea typeface="Droid Serif"/>
                <a:cs typeface="Droid Serif"/>
                <a:sym typeface="Droid Serif"/>
              </a:endParaRPr>
            </a:p>
          </p:txBody>
        </p:sp>
        <p:sp>
          <p:nvSpPr>
            <p:cNvPr id="229" name="Google Shape;229;p37"/>
            <p:cNvSpPr txBox="1"/>
            <p:nvPr/>
          </p:nvSpPr>
          <p:spPr>
            <a:xfrm>
              <a:off x="5899692" y="2057118"/>
              <a:ext cx="18474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Apply learning through practical experience that develops the knowledge and skills necessary for success in careers and postsecondary education.</a:t>
              </a:r>
              <a:endParaRPr>
                <a:solidFill>
                  <a:schemeClr val="dk1"/>
                </a:solidFill>
                <a:latin typeface="Droid Serif"/>
                <a:ea typeface="Droid Serif"/>
                <a:cs typeface="Droid Serif"/>
                <a:sym typeface="Droid Serif"/>
              </a:endParaRPr>
            </a:p>
          </p:txBody>
        </p:sp>
      </p:grpSp>
      <p:grpSp>
        <p:nvGrpSpPr>
          <p:cNvPr id="230" name="Google Shape;230;p37"/>
          <p:cNvGrpSpPr/>
          <p:nvPr/>
        </p:nvGrpSpPr>
        <p:grpSpPr>
          <a:xfrm>
            <a:off x="0" y="2002268"/>
            <a:ext cx="2412956" cy="2612132"/>
            <a:chOff x="0" y="1189989"/>
            <a:chExt cx="3546900" cy="3482843"/>
          </a:xfrm>
        </p:grpSpPr>
        <p:sp>
          <p:nvSpPr>
            <p:cNvPr id="231" name="Google Shape;231;p37"/>
            <p:cNvSpPr/>
            <p:nvPr/>
          </p:nvSpPr>
          <p:spPr>
            <a:xfrm>
              <a:off x="0" y="1189989"/>
              <a:ext cx="3546900" cy="669000"/>
            </a:xfrm>
            <a:prstGeom prst="homePlate">
              <a:avLst>
                <a:gd fmla="val 50000" name="adj"/>
              </a:avLst>
            </a:prstGeom>
            <a:solidFill>
              <a:srgbClr val="16A3E0"/>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Awareness</a:t>
              </a:r>
              <a:endParaRPr sz="2400">
                <a:solidFill>
                  <a:schemeClr val="lt1"/>
                </a:solidFill>
                <a:latin typeface="Droid Serif"/>
                <a:ea typeface="Droid Serif"/>
                <a:cs typeface="Droid Serif"/>
                <a:sym typeface="Droid Serif"/>
              </a:endParaRPr>
            </a:p>
          </p:txBody>
        </p:sp>
        <p:sp>
          <p:nvSpPr>
            <p:cNvPr id="232" name="Google Shape;232;p37"/>
            <p:cNvSpPr txBox="1"/>
            <p:nvPr/>
          </p:nvSpPr>
          <p:spPr>
            <a:xfrm>
              <a:off x="346832" y="2057133"/>
              <a:ext cx="2800500" cy="261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Droid Serif"/>
                  <a:ea typeface="Droid Serif"/>
                  <a:cs typeface="Droid Serif"/>
                  <a:sym typeface="Droid Serif"/>
                </a:rPr>
                <a:t>Build awareness of the variety of careers available and the preparation required to obtain a career; Broaden student options.</a:t>
              </a:r>
              <a:endParaRPr>
                <a:solidFill>
                  <a:schemeClr val="dk1"/>
                </a:solidFill>
                <a:latin typeface="Droid Serif"/>
                <a:ea typeface="Droid Serif"/>
                <a:cs typeface="Droid Serif"/>
                <a:sym typeface="Droid Serif"/>
              </a:endParaRPr>
            </a:p>
          </p:txBody>
        </p:sp>
      </p:grpSp>
      <p:grpSp>
        <p:nvGrpSpPr>
          <p:cNvPr id="233" name="Google Shape;233;p37"/>
          <p:cNvGrpSpPr/>
          <p:nvPr/>
        </p:nvGrpSpPr>
        <p:grpSpPr>
          <a:xfrm>
            <a:off x="2141078" y="2002114"/>
            <a:ext cx="2613152" cy="2733786"/>
            <a:chOff x="2944201" y="1189791"/>
            <a:chExt cx="2426100" cy="3645048"/>
          </a:xfrm>
        </p:grpSpPr>
        <p:sp>
          <p:nvSpPr>
            <p:cNvPr id="234" name="Google Shape;234;p37"/>
            <p:cNvSpPr/>
            <p:nvPr/>
          </p:nvSpPr>
          <p:spPr>
            <a:xfrm>
              <a:off x="2944201" y="1189791"/>
              <a:ext cx="2426100" cy="6690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Exploration</a:t>
              </a:r>
              <a:endParaRPr>
                <a:solidFill>
                  <a:schemeClr val="lt1"/>
                </a:solidFill>
                <a:latin typeface="Droid Serif"/>
                <a:ea typeface="Droid Serif"/>
                <a:cs typeface="Droid Serif"/>
                <a:sym typeface="Droid Serif"/>
              </a:endParaRPr>
            </a:p>
          </p:txBody>
        </p:sp>
        <p:sp>
          <p:nvSpPr>
            <p:cNvPr id="235" name="Google Shape;235;p37"/>
            <p:cNvSpPr txBox="1"/>
            <p:nvPr/>
          </p:nvSpPr>
          <p:spPr>
            <a:xfrm>
              <a:off x="3196613" y="2057139"/>
              <a:ext cx="1886700" cy="27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Droid Serif"/>
                  <a:ea typeface="Droid Serif"/>
                  <a:cs typeface="Droid Serif"/>
                  <a:sym typeface="Droid Serif"/>
                </a:rPr>
                <a:t>Explore career and post-secondary options for the purpose of motivating students and to inform their decision making in HS through postsecondary education.</a:t>
              </a:r>
              <a:endParaRPr sz="1300">
                <a:solidFill>
                  <a:schemeClr val="dk1"/>
                </a:solidFill>
                <a:latin typeface="Droid Serif"/>
                <a:ea typeface="Droid Serif"/>
                <a:cs typeface="Droid Serif"/>
                <a:sym typeface="Droid Serif"/>
              </a:endParaRPr>
            </a:p>
          </p:txBody>
        </p:sp>
      </p:grpSp>
      <p:grpSp>
        <p:nvGrpSpPr>
          <p:cNvPr id="236" name="Google Shape;236;p37"/>
          <p:cNvGrpSpPr/>
          <p:nvPr/>
        </p:nvGrpSpPr>
        <p:grpSpPr>
          <a:xfrm>
            <a:off x="6640225" y="2002063"/>
            <a:ext cx="2494812" cy="2612287"/>
            <a:chOff x="5632317" y="1189775"/>
            <a:chExt cx="3305700" cy="3483049"/>
          </a:xfrm>
        </p:grpSpPr>
        <p:sp>
          <p:nvSpPr>
            <p:cNvPr id="237" name="Google Shape;237;p37"/>
            <p:cNvSpPr/>
            <p:nvPr/>
          </p:nvSpPr>
          <p:spPr>
            <a:xfrm>
              <a:off x="5632317" y="1189775"/>
              <a:ext cx="3305700" cy="669000"/>
            </a:xfrm>
            <a:prstGeom prst="chevron">
              <a:avLst>
                <a:gd fmla="val 50000" name="adj"/>
              </a:avLst>
            </a:prstGeom>
            <a:solidFill>
              <a:srgbClr val="162D5A"/>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Training</a:t>
              </a:r>
              <a:endParaRPr>
                <a:solidFill>
                  <a:schemeClr val="lt1"/>
                </a:solidFill>
                <a:latin typeface="Droid Serif"/>
                <a:ea typeface="Droid Serif"/>
                <a:cs typeface="Droid Serif"/>
                <a:sym typeface="Droid Serif"/>
              </a:endParaRPr>
            </a:p>
          </p:txBody>
        </p:sp>
        <p:sp>
          <p:nvSpPr>
            <p:cNvPr id="238" name="Google Shape;238;p37"/>
            <p:cNvSpPr txBox="1"/>
            <p:nvPr/>
          </p:nvSpPr>
          <p:spPr>
            <a:xfrm>
              <a:off x="5961818" y="2057124"/>
              <a:ext cx="26277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Train for employment and/or post-secondary education in a specific range of occupations.</a:t>
              </a:r>
              <a:endParaRPr>
                <a:solidFill>
                  <a:schemeClr val="dk1"/>
                </a:solidFill>
                <a:latin typeface="Droid Serif"/>
                <a:ea typeface="Droid Serif"/>
                <a:cs typeface="Droid Serif"/>
                <a:sym typeface="Droid Serif"/>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2" name="Shape 242"/>
        <p:cNvGrpSpPr/>
        <p:nvPr/>
      </p:nvGrpSpPr>
      <p:grpSpPr>
        <a:xfrm>
          <a:off x="0" y="0"/>
          <a:ext cx="0" cy="0"/>
          <a:chOff x="0" y="0"/>
          <a:chExt cx="0" cy="0"/>
        </a:xfrm>
      </p:grpSpPr>
      <p:sp>
        <p:nvSpPr>
          <p:cNvPr id="243" name="Google Shape;243;p38"/>
          <p:cNvSpPr txBox="1"/>
          <p:nvPr>
            <p:ph idx="4294967295" type="title"/>
          </p:nvPr>
        </p:nvSpPr>
        <p:spPr>
          <a:xfrm>
            <a:off x="637350" y="648675"/>
            <a:ext cx="78693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Droid Serif"/>
                <a:ea typeface="Droid Serif"/>
                <a:cs typeface="Droid Serif"/>
                <a:sym typeface="Droid Serif"/>
              </a:rPr>
              <a:t>The Career Development Continuum </a:t>
            </a:r>
            <a:endParaRPr b="1" sz="3000">
              <a:latin typeface="Droid Serif"/>
              <a:ea typeface="Droid Serif"/>
              <a:cs typeface="Droid Serif"/>
              <a:sym typeface="Droid Serif"/>
            </a:endParaRPr>
          </a:p>
        </p:txBody>
      </p:sp>
      <p:grpSp>
        <p:nvGrpSpPr>
          <p:cNvPr id="244" name="Google Shape;244;p38"/>
          <p:cNvGrpSpPr/>
          <p:nvPr/>
        </p:nvGrpSpPr>
        <p:grpSpPr>
          <a:xfrm>
            <a:off x="4445279" y="2002179"/>
            <a:ext cx="2443616" cy="2612271"/>
            <a:chOff x="5632322" y="1189791"/>
            <a:chExt cx="2114770" cy="3483028"/>
          </a:xfrm>
        </p:grpSpPr>
        <p:sp>
          <p:nvSpPr>
            <p:cNvPr id="245" name="Google Shape;245;p38"/>
            <p:cNvSpPr/>
            <p:nvPr/>
          </p:nvSpPr>
          <p:spPr>
            <a:xfrm>
              <a:off x="5632322" y="1189791"/>
              <a:ext cx="2114700" cy="669000"/>
            </a:xfrm>
            <a:prstGeom prst="chevron">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Preparation</a:t>
              </a:r>
              <a:endParaRPr>
                <a:solidFill>
                  <a:schemeClr val="lt1"/>
                </a:solidFill>
                <a:latin typeface="Droid Serif"/>
                <a:ea typeface="Droid Serif"/>
                <a:cs typeface="Droid Serif"/>
                <a:sym typeface="Droid Serif"/>
              </a:endParaRPr>
            </a:p>
          </p:txBody>
        </p:sp>
        <p:sp>
          <p:nvSpPr>
            <p:cNvPr id="246" name="Google Shape;246;p38"/>
            <p:cNvSpPr txBox="1"/>
            <p:nvPr/>
          </p:nvSpPr>
          <p:spPr>
            <a:xfrm>
              <a:off x="5899692" y="2057118"/>
              <a:ext cx="1847400" cy="2615700"/>
            </a:xfrm>
            <a:prstGeom prst="rect">
              <a:avLst/>
            </a:prstGeom>
            <a:noFill/>
            <a:ln>
              <a:noFill/>
            </a:ln>
          </p:spPr>
          <p:txBody>
            <a:bodyPr anchorCtr="0" anchor="t" bIns="91425" lIns="91425" spcFirstLastPara="1" rIns="91425" wrap="square" tIns="91425">
              <a:noAutofit/>
            </a:bodyPr>
            <a:lstStyle/>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PBL w/ Industry Panels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Competitions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Internships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Community Service Projects</a:t>
              </a:r>
              <a:endParaRPr>
                <a:solidFill>
                  <a:schemeClr val="dk1"/>
                </a:solidFill>
                <a:latin typeface="Droid Serif"/>
                <a:ea typeface="Droid Serif"/>
                <a:cs typeface="Droid Serif"/>
                <a:sym typeface="Droid Serif"/>
              </a:endParaRPr>
            </a:p>
          </p:txBody>
        </p:sp>
      </p:grpSp>
      <p:grpSp>
        <p:nvGrpSpPr>
          <p:cNvPr id="247" name="Google Shape;247;p38"/>
          <p:cNvGrpSpPr/>
          <p:nvPr/>
        </p:nvGrpSpPr>
        <p:grpSpPr>
          <a:xfrm>
            <a:off x="0" y="2002268"/>
            <a:ext cx="2412956" cy="2612132"/>
            <a:chOff x="0" y="1189989"/>
            <a:chExt cx="3546900" cy="3482843"/>
          </a:xfrm>
        </p:grpSpPr>
        <p:sp>
          <p:nvSpPr>
            <p:cNvPr id="248" name="Google Shape;248;p38"/>
            <p:cNvSpPr/>
            <p:nvPr/>
          </p:nvSpPr>
          <p:spPr>
            <a:xfrm>
              <a:off x="0" y="1189989"/>
              <a:ext cx="3546900" cy="669000"/>
            </a:xfrm>
            <a:prstGeom prst="homePlate">
              <a:avLst>
                <a:gd fmla="val 50000" name="adj"/>
              </a:avLst>
            </a:prstGeom>
            <a:solidFill>
              <a:srgbClr val="16A3E0"/>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Awareness</a:t>
              </a:r>
              <a:endParaRPr sz="2400">
                <a:solidFill>
                  <a:schemeClr val="lt1"/>
                </a:solidFill>
                <a:latin typeface="Droid Serif"/>
                <a:ea typeface="Droid Serif"/>
                <a:cs typeface="Droid Serif"/>
                <a:sym typeface="Droid Serif"/>
              </a:endParaRPr>
            </a:p>
          </p:txBody>
        </p:sp>
        <p:sp>
          <p:nvSpPr>
            <p:cNvPr id="249" name="Google Shape;249;p38"/>
            <p:cNvSpPr txBox="1"/>
            <p:nvPr/>
          </p:nvSpPr>
          <p:spPr>
            <a:xfrm>
              <a:off x="160150" y="2057133"/>
              <a:ext cx="3173700" cy="2615700"/>
            </a:xfrm>
            <a:prstGeom prst="rect">
              <a:avLst/>
            </a:prstGeom>
            <a:solidFill>
              <a:schemeClr val="lt1"/>
            </a:solidFill>
            <a:ln>
              <a:noFill/>
            </a:ln>
          </p:spPr>
          <p:txBody>
            <a:bodyPr anchorCtr="0" anchor="t" bIns="91425" lIns="91425" spcFirstLastPara="1" rIns="91425" wrap="square" tIns="91425">
              <a:noAutofit/>
            </a:bodyPr>
            <a:lstStyle/>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Guest Speakers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Industry Tours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Career Fairs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Industry Events</a:t>
              </a:r>
              <a:endParaRPr>
                <a:solidFill>
                  <a:schemeClr val="dk1"/>
                </a:solidFill>
                <a:latin typeface="Droid Serif"/>
                <a:ea typeface="Droid Serif"/>
                <a:cs typeface="Droid Serif"/>
                <a:sym typeface="Droid Serif"/>
              </a:endParaRPr>
            </a:p>
            <a:p>
              <a:pPr indent="0" lvl="0" marL="285750" rtl="0" algn="l">
                <a:lnSpc>
                  <a:spcPct val="115000"/>
                </a:lnSpc>
                <a:spcBef>
                  <a:spcPts val="0"/>
                </a:spcBef>
                <a:spcAft>
                  <a:spcPts val="0"/>
                </a:spcAft>
                <a:buNone/>
              </a:pPr>
              <a:r>
                <a:t/>
              </a:r>
              <a:endParaRPr>
                <a:solidFill>
                  <a:schemeClr val="dk1"/>
                </a:solidFill>
                <a:latin typeface="Droid Serif"/>
                <a:ea typeface="Droid Serif"/>
                <a:cs typeface="Droid Serif"/>
                <a:sym typeface="Droid Serif"/>
              </a:endParaRPr>
            </a:p>
          </p:txBody>
        </p:sp>
      </p:grpSp>
      <p:grpSp>
        <p:nvGrpSpPr>
          <p:cNvPr id="250" name="Google Shape;250;p38"/>
          <p:cNvGrpSpPr/>
          <p:nvPr/>
        </p:nvGrpSpPr>
        <p:grpSpPr>
          <a:xfrm>
            <a:off x="2141078" y="2002114"/>
            <a:ext cx="2613152" cy="2733786"/>
            <a:chOff x="2944201" y="1189791"/>
            <a:chExt cx="2426100" cy="3645048"/>
          </a:xfrm>
        </p:grpSpPr>
        <p:sp>
          <p:nvSpPr>
            <p:cNvPr id="251" name="Google Shape;251;p38"/>
            <p:cNvSpPr/>
            <p:nvPr/>
          </p:nvSpPr>
          <p:spPr>
            <a:xfrm>
              <a:off x="2944201" y="1189791"/>
              <a:ext cx="2426100" cy="6690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Exploration</a:t>
              </a:r>
              <a:endParaRPr>
                <a:solidFill>
                  <a:schemeClr val="lt1"/>
                </a:solidFill>
                <a:latin typeface="Droid Serif"/>
                <a:ea typeface="Droid Serif"/>
                <a:cs typeface="Droid Serif"/>
                <a:sym typeface="Droid Serif"/>
              </a:endParaRPr>
            </a:p>
          </p:txBody>
        </p:sp>
        <p:sp>
          <p:nvSpPr>
            <p:cNvPr id="252" name="Google Shape;252;p38"/>
            <p:cNvSpPr txBox="1"/>
            <p:nvPr/>
          </p:nvSpPr>
          <p:spPr>
            <a:xfrm>
              <a:off x="3196613" y="2057139"/>
              <a:ext cx="1886700" cy="2777700"/>
            </a:xfrm>
            <a:prstGeom prst="rect">
              <a:avLst/>
            </a:prstGeom>
            <a:noFill/>
            <a:ln>
              <a:noFill/>
            </a:ln>
          </p:spPr>
          <p:txBody>
            <a:bodyPr anchorCtr="0" anchor="t" bIns="91425" lIns="91425" spcFirstLastPara="1" rIns="91425" wrap="square" tIns="91425">
              <a:noAutofit/>
            </a:bodyPr>
            <a:lstStyle/>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Job Shadows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Mentoring</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PBL</a:t>
              </a:r>
              <a:endParaRPr sz="1300">
                <a:solidFill>
                  <a:schemeClr val="dk1"/>
                </a:solidFill>
                <a:latin typeface="Droid Serif"/>
                <a:ea typeface="Droid Serif"/>
                <a:cs typeface="Droid Serif"/>
                <a:sym typeface="Droid Serif"/>
              </a:endParaRPr>
            </a:p>
          </p:txBody>
        </p:sp>
      </p:grpSp>
      <p:grpSp>
        <p:nvGrpSpPr>
          <p:cNvPr id="253" name="Google Shape;253;p38"/>
          <p:cNvGrpSpPr/>
          <p:nvPr/>
        </p:nvGrpSpPr>
        <p:grpSpPr>
          <a:xfrm>
            <a:off x="6640225" y="2002063"/>
            <a:ext cx="2494812" cy="2612287"/>
            <a:chOff x="5632317" y="1189775"/>
            <a:chExt cx="3305700" cy="3483049"/>
          </a:xfrm>
        </p:grpSpPr>
        <p:sp>
          <p:nvSpPr>
            <p:cNvPr id="254" name="Google Shape;254;p38"/>
            <p:cNvSpPr/>
            <p:nvPr/>
          </p:nvSpPr>
          <p:spPr>
            <a:xfrm>
              <a:off x="5632317" y="1189775"/>
              <a:ext cx="3305700" cy="669000"/>
            </a:xfrm>
            <a:prstGeom prst="chevron">
              <a:avLst>
                <a:gd fmla="val 50000" name="adj"/>
              </a:avLst>
            </a:prstGeom>
            <a:solidFill>
              <a:srgbClr val="162D5A"/>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chemeClr val="lt1"/>
                  </a:solidFill>
                  <a:latin typeface="Droid Serif"/>
                  <a:ea typeface="Droid Serif"/>
                  <a:cs typeface="Droid Serif"/>
                  <a:sym typeface="Droid Serif"/>
                </a:rPr>
                <a:t>Training</a:t>
              </a:r>
              <a:endParaRPr>
                <a:solidFill>
                  <a:schemeClr val="lt1"/>
                </a:solidFill>
                <a:latin typeface="Droid Serif"/>
                <a:ea typeface="Droid Serif"/>
                <a:cs typeface="Droid Serif"/>
                <a:sym typeface="Droid Serif"/>
              </a:endParaRPr>
            </a:p>
          </p:txBody>
        </p:sp>
        <p:sp>
          <p:nvSpPr>
            <p:cNvPr id="255" name="Google Shape;255;p38"/>
            <p:cNvSpPr txBox="1"/>
            <p:nvPr/>
          </p:nvSpPr>
          <p:spPr>
            <a:xfrm>
              <a:off x="5961818" y="2057124"/>
              <a:ext cx="2627700" cy="2615700"/>
            </a:xfrm>
            <a:prstGeom prst="rect">
              <a:avLst/>
            </a:prstGeom>
            <a:noFill/>
            <a:ln>
              <a:noFill/>
            </a:ln>
          </p:spPr>
          <p:txBody>
            <a:bodyPr anchorCtr="0" anchor="t" bIns="91425" lIns="91425" spcFirstLastPara="1" rIns="91425" wrap="square" tIns="91425">
              <a:noAutofit/>
            </a:bodyPr>
            <a:lstStyle/>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Internships </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Apprenticeships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Industry Certifications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Work-Ready Certifications</a:t>
              </a:r>
              <a:endParaRPr>
                <a:solidFill>
                  <a:schemeClr val="dk1"/>
                </a:solidFill>
                <a:latin typeface="Droid Serif"/>
                <a:ea typeface="Droid Serif"/>
                <a:cs typeface="Droid Serif"/>
                <a:sym typeface="Droid Serif"/>
              </a:endParaRPr>
            </a:p>
            <a:p>
              <a:pPr indent="-146050" lvl="0" marL="285750" rtl="0" algn="l">
                <a:lnSpc>
                  <a:spcPct val="115000"/>
                </a:lnSpc>
                <a:spcBef>
                  <a:spcPts val="0"/>
                </a:spcBef>
                <a:spcAft>
                  <a:spcPts val="0"/>
                </a:spcAft>
                <a:buClr>
                  <a:schemeClr val="dk1"/>
                </a:buClr>
                <a:buSzPts val="1400"/>
                <a:buFont typeface="Droid Serif"/>
                <a:buChar char="●"/>
              </a:pPr>
              <a:r>
                <a:rPr lang="en">
                  <a:solidFill>
                    <a:schemeClr val="dk1"/>
                  </a:solidFill>
                  <a:latin typeface="Droid Serif"/>
                  <a:ea typeface="Droid Serif"/>
                  <a:cs typeface="Droid Serif"/>
                  <a:sym typeface="Droid Serif"/>
                </a:rPr>
                <a:t>Early College Credit Options</a:t>
              </a:r>
              <a:endParaRPr>
                <a:solidFill>
                  <a:schemeClr val="dk1"/>
                </a:solidFill>
                <a:latin typeface="Droid Serif"/>
                <a:ea typeface="Droid Serif"/>
                <a:cs typeface="Droid Serif"/>
                <a:sym typeface="Droid Serif"/>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366025" y="143425"/>
            <a:ext cx="56979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Career Awareness</a:t>
            </a:r>
            <a:endParaRPr/>
          </a:p>
        </p:txBody>
      </p:sp>
      <p:sp>
        <p:nvSpPr>
          <p:cNvPr id="261" name="Google Shape;261;p39"/>
          <p:cNvSpPr txBox="1"/>
          <p:nvPr>
            <p:ph idx="1" type="body"/>
          </p:nvPr>
        </p:nvSpPr>
        <p:spPr>
          <a:xfrm>
            <a:off x="366025" y="871225"/>
            <a:ext cx="4550700" cy="362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are you doing at your site to help students answer these questions?</a:t>
            </a:r>
            <a:endParaRPr/>
          </a:p>
          <a:p>
            <a:pPr indent="-317500" lvl="1" marL="914400" rtl="0" algn="l">
              <a:spcBef>
                <a:spcPts val="0"/>
              </a:spcBef>
              <a:spcAft>
                <a:spcPts val="0"/>
              </a:spcAft>
              <a:buSzPts val="1400"/>
              <a:buChar char="○"/>
            </a:pPr>
            <a:r>
              <a:rPr lang="en"/>
              <a:t>Who am I?</a:t>
            </a:r>
            <a:endParaRPr/>
          </a:p>
          <a:p>
            <a:pPr indent="-317500" lvl="1" marL="914400" rtl="0" algn="l">
              <a:spcBef>
                <a:spcPts val="0"/>
              </a:spcBef>
              <a:spcAft>
                <a:spcPts val="0"/>
              </a:spcAft>
              <a:buSzPts val="1400"/>
              <a:buChar char="○"/>
            </a:pPr>
            <a:r>
              <a:rPr lang="en"/>
              <a:t>What do I like to do?</a:t>
            </a:r>
            <a:endParaRPr/>
          </a:p>
          <a:p>
            <a:pPr indent="-317500" lvl="1" marL="914400" rtl="0" algn="l">
              <a:spcBef>
                <a:spcPts val="0"/>
              </a:spcBef>
              <a:spcAft>
                <a:spcPts val="0"/>
              </a:spcAft>
              <a:buSzPts val="1400"/>
              <a:buChar char="○"/>
            </a:pPr>
            <a:r>
              <a:rPr lang="en"/>
              <a:t>Where would like to do it?  (WoW)</a:t>
            </a:r>
            <a:endParaRPr/>
          </a:p>
          <a:p>
            <a:pPr indent="0" lvl="0" marL="914400" rtl="0" algn="l">
              <a:spcBef>
                <a:spcPts val="0"/>
              </a:spcBef>
              <a:spcAft>
                <a:spcPts val="0"/>
              </a:spcAft>
              <a:buNone/>
            </a:pPr>
            <a:r>
              <a:t/>
            </a:r>
            <a:endParaRPr/>
          </a:p>
          <a:p>
            <a:pPr indent="-342900" lvl="0" marL="457200" rtl="0" algn="l">
              <a:spcBef>
                <a:spcPts val="0"/>
              </a:spcBef>
              <a:spcAft>
                <a:spcPts val="0"/>
              </a:spcAft>
              <a:buSzPts val="1800"/>
              <a:buChar char="●"/>
            </a:pPr>
            <a:r>
              <a:rPr lang="en"/>
              <a:t>How is your site helping students progress through the career development </a:t>
            </a:r>
            <a:r>
              <a:rPr lang="en"/>
              <a:t>continuum</a:t>
            </a:r>
            <a:r>
              <a:rPr lang="en"/>
              <a: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62" name="Google Shape;262;p39"/>
          <p:cNvPicPr preferRelativeResize="0"/>
          <p:nvPr/>
        </p:nvPicPr>
        <p:blipFill>
          <a:blip r:embed="rId3">
            <a:alphaModFix/>
          </a:blip>
          <a:stretch>
            <a:fillRect/>
          </a:stretch>
        </p:blipFill>
        <p:spPr>
          <a:xfrm>
            <a:off x="5229625" y="143425"/>
            <a:ext cx="3791452" cy="2843589"/>
          </a:xfrm>
          <a:prstGeom prst="rect">
            <a:avLst/>
          </a:prstGeom>
          <a:noFill/>
          <a:ln>
            <a:noFill/>
          </a:ln>
        </p:spPr>
      </p:pic>
      <p:pic>
        <p:nvPicPr>
          <p:cNvPr id="263" name="Google Shape;263;p39"/>
          <p:cNvPicPr preferRelativeResize="0"/>
          <p:nvPr/>
        </p:nvPicPr>
        <p:blipFill>
          <a:blip r:embed="rId4">
            <a:alphaModFix/>
          </a:blip>
          <a:stretch>
            <a:fillRect/>
          </a:stretch>
        </p:blipFill>
        <p:spPr>
          <a:xfrm>
            <a:off x="4962819" y="2249600"/>
            <a:ext cx="2105399" cy="2807224"/>
          </a:xfrm>
          <a:prstGeom prst="rect">
            <a:avLst/>
          </a:prstGeom>
          <a:noFill/>
          <a:ln>
            <a:noFill/>
          </a:ln>
        </p:spPr>
      </p:pic>
      <p:pic>
        <p:nvPicPr>
          <p:cNvPr id="264" name="Google Shape;264;p39"/>
          <p:cNvPicPr preferRelativeResize="0"/>
          <p:nvPr/>
        </p:nvPicPr>
        <p:blipFill>
          <a:blip r:embed="rId5">
            <a:alphaModFix/>
          </a:blip>
          <a:stretch>
            <a:fillRect/>
          </a:stretch>
        </p:blipFill>
        <p:spPr>
          <a:xfrm>
            <a:off x="7164793" y="2807225"/>
            <a:ext cx="1687200" cy="2249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0"/>
          <p:cNvSpPr txBox="1"/>
          <p:nvPr/>
        </p:nvSpPr>
        <p:spPr>
          <a:xfrm>
            <a:off x="1636800" y="289575"/>
            <a:ext cx="5870400" cy="9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u="sng">
                <a:solidFill>
                  <a:srgbClr val="FFFFFF"/>
                </a:solidFill>
                <a:latin typeface="Pontano Sans"/>
                <a:ea typeface="Pontano Sans"/>
                <a:cs typeface="Pontano Sans"/>
                <a:sym typeface="Pontano Sans"/>
                <a:hlinkClick r:id="rId3"/>
              </a:rPr>
              <a:t>Zevely Zone Video</a:t>
            </a:r>
            <a:endParaRPr b="1" sz="3600">
              <a:solidFill>
                <a:srgbClr val="FFFFFF"/>
              </a:solidFill>
              <a:latin typeface="Pontano Sans"/>
              <a:ea typeface="Pontano Sans"/>
              <a:cs typeface="Pontano Sans"/>
              <a:sym typeface="Pontano Sans"/>
            </a:endParaRPr>
          </a:p>
        </p:txBody>
      </p:sp>
      <p:pic>
        <p:nvPicPr>
          <p:cNvPr id="270" name="Google Shape;270;p40"/>
          <p:cNvPicPr preferRelativeResize="0"/>
          <p:nvPr/>
        </p:nvPicPr>
        <p:blipFill>
          <a:blip r:embed="rId4">
            <a:alphaModFix/>
          </a:blip>
          <a:stretch>
            <a:fillRect/>
          </a:stretch>
        </p:blipFill>
        <p:spPr>
          <a:xfrm>
            <a:off x="1525150" y="1149950"/>
            <a:ext cx="4949041" cy="36221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1"/>
          <p:cNvSpPr txBox="1"/>
          <p:nvPr>
            <p:ph type="ctrTitle"/>
          </p:nvPr>
        </p:nvSpPr>
        <p:spPr>
          <a:xfrm>
            <a:off x="3375275" y="1556700"/>
            <a:ext cx="5154300" cy="14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should be a CTE student?</a:t>
            </a:r>
            <a:endParaRPr/>
          </a:p>
        </p:txBody>
      </p:sp>
      <p:sp>
        <p:nvSpPr>
          <p:cNvPr id="276" name="Google Shape;276;p41"/>
          <p:cNvSpPr/>
          <p:nvPr/>
        </p:nvSpPr>
        <p:spPr>
          <a:xfrm>
            <a:off x="709450" y="2151150"/>
            <a:ext cx="568216" cy="859945"/>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3</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2"/>
          <p:cNvSpPr txBox="1"/>
          <p:nvPr>
            <p:ph idx="1" type="body"/>
          </p:nvPr>
        </p:nvSpPr>
        <p:spPr>
          <a:xfrm>
            <a:off x="457200" y="1198950"/>
            <a:ext cx="2573100" cy="33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Case Study #1</a:t>
            </a:r>
            <a:endParaRPr b="1"/>
          </a:p>
          <a:p>
            <a:pPr indent="0" lvl="0" marL="0" rtl="0" algn="l">
              <a:spcBef>
                <a:spcPts val="1600"/>
              </a:spcBef>
              <a:spcAft>
                <a:spcPts val="0"/>
              </a:spcAft>
              <a:buNone/>
            </a:pPr>
            <a:r>
              <a:rPr b="1" lang="en"/>
              <a:t>AP/Honor student enrolled in two-year Sports Medicine Pathway. Will be attending Drexel University to complete PA School.</a:t>
            </a:r>
            <a:endParaRPr b="1"/>
          </a:p>
          <a:p>
            <a:pPr indent="0" lvl="0" marL="0" rtl="0" algn="l">
              <a:spcBef>
                <a:spcPts val="1600"/>
              </a:spcBef>
              <a:spcAft>
                <a:spcPts val="0"/>
              </a:spcAft>
              <a:buNone/>
            </a:pPr>
            <a:r>
              <a:rPr b="1" lang="en"/>
              <a:t>“Sports Medicine taught me about rehab which I really loved and helped me find my career path as a </a:t>
            </a:r>
            <a:r>
              <a:rPr b="1" lang="en"/>
              <a:t>physician</a:t>
            </a:r>
            <a:r>
              <a:rPr b="1" lang="en"/>
              <a:t> assistant.” </a:t>
            </a:r>
            <a:endParaRPr b="1"/>
          </a:p>
          <a:p>
            <a:pPr indent="0" lvl="0" marL="0" rtl="0" algn="l">
              <a:spcBef>
                <a:spcPts val="0"/>
              </a:spcBef>
              <a:spcAft>
                <a:spcPts val="0"/>
              </a:spcAft>
              <a:buNone/>
            </a:pPr>
            <a:r>
              <a:rPr b="1" lang="en"/>
              <a:t>- Morgan</a:t>
            </a:r>
            <a:endParaRPr b="1"/>
          </a:p>
        </p:txBody>
      </p:sp>
      <p:sp>
        <p:nvSpPr>
          <p:cNvPr id="282" name="Google Shape;282;p42"/>
          <p:cNvSpPr txBox="1"/>
          <p:nvPr>
            <p:ph type="title"/>
          </p:nvPr>
        </p:nvSpPr>
        <p:spPr>
          <a:xfrm>
            <a:off x="457200" y="199800"/>
            <a:ext cx="53013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CTE is for EVERYONE!!!</a:t>
            </a:r>
            <a:endParaRPr b="1" i="1"/>
          </a:p>
        </p:txBody>
      </p:sp>
      <p:sp>
        <p:nvSpPr>
          <p:cNvPr id="283" name="Google Shape;283;p42"/>
          <p:cNvSpPr txBox="1"/>
          <p:nvPr>
            <p:ph idx="2" type="body"/>
          </p:nvPr>
        </p:nvSpPr>
        <p:spPr>
          <a:xfrm>
            <a:off x="3896550" y="1198950"/>
            <a:ext cx="2749200" cy="415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Case Study #2</a:t>
            </a:r>
            <a:endParaRPr b="1"/>
          </a:p>
          <a:p>
            <a:pPr indent="0" lvl="0" marL="0" rtl="0" algn="l">
              <a:spcBef>
                <a:spcPts val="1600"/>
              </a:spcBef>
              <a:spcAft>
                <a:spcPts val="0"/>
              </a:spcAft>
              <a:buNone/>
            </a:pPr>
            <a:r>
              <a:rPr b="1" lang="en"/>
              <a:t>Average 2.5 GPA students in Teaching and Learning Pathway. Completed 32 units toward her AA degree at Grossmont in Child Development. </a:t>
            </a:r>
            <a:endParaRPr b="1"/>
          </a:p>
          <a:p>
            <a:pPr indent="0" lvl="0" marL="0" rtl="0" algn="l">
              <a:lnSpc>
                <a:spcPct val="100000"/>
              </a:lnSpc>
              <a:spcBef>
                <a:spcPts val="1600"/>
              </a:spcBef>
              <a:spcAft>
                <a:spcPts val="0"/>
              </a:spcAft>
              <a:buNone/>
            </a:pPr>
            <a:r>
              <a:rPr b="1" lang="en"/>
              <a:t>“Without CTE I would have never found my calling working with children, I have applied for a position at the Grossmont Child Development Center.”     </a:t>
            </a:r>
            <a:endParaRPr b="1"/>
          </a:p>
          <a:p>
            <a:pPr indent="0" lvl="0" marL="0" rtl="0" algn="l">
              <a:lnSpc>
                <a:spcPct val="100000"/>
              </a:lnSpc>
              <a:spcBef>
                <a:spcPts val="0"/>
              </a:spcBef>
              <a:spcAft>
                <a:spcPts val="0"/>
              </a:spcAft>
              <a:buNone/>
            </a:pPr>
            <a:r>
              <a:rPr b="1" lang="en"/>
              <a:t>- Tessa</a:t>
            </a:r>
            <a:endParaRPr b="1"/>
          </a:p>
          <a:p>
            <a:pPr indent="0" lvl="0" marL="0" rtl="0" algn="l">
              <a:spcBef>
                <a:spcPts val="0"/>
              </a:spcBef>
              <a:spcAft>
                <a:spcPts val="1600"/>
              </a:spcAft>
              <a:buNone/>
            </a:pPr>
            <a:r>
              <a:t/>
            </a:r>
            <a:endParaRPr b="1"/>
          </a:p>
        </p:txBody>
      </p:sp>
      <p:pic>
        <p:nvPicPr>
          <p:cNvPr id="284" name="Google Shape;284;p42"/>
          <p:cNvPicPr preferRelativeResize="0"/>
          <p:nvPr/>
        </p:nvPicPr>
        <p:blipFill rotWithShape="1">
          <a:blip r:embed="rId3">
            <a:alphaModFix/>
          </a:blip>
          <a:srcRect b="1300" l="21773" r="16804" t="-1300"/>
          <a:stretch/>
        </p:blipFill>
        <p:spPr>
          <a:xfrm>
            <a:off x="7169200" y="1064625"/>
            <a:ext cx="1974797" cy="4078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457200" y="268275"/>
            <a:ext cx="53013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t>CTE is for EVERYONE!!!</a:t>
            </a:r>
            <a:endParaRPr b="1" i="1"/>
          </a:p>
          <a:p>
            <a:pPr indent="0" lvl="0" marL="0" rtl="0" algn="l">
              <a:spcBef>
                <a:spcPts val="0"/>
              </a:spcBef>
              <a:spcAft>
                <a:spcPts val="0"/>
              </a:spcAft>
              <a:buNone/>
            </a:pPr>
            <a:r>
              <a:t/>
            </a:r>
            <a:endParaRPr/>
          </a:p>
        </p:txBody>
      </p:sp>
      <p:pic>
        <p:nvPicPr>
          <p:cNvPr descr="create_0009__lzctgpjyge-gaelle-marcel.jpg" id="290" name="Google Shape;290;p43"/>
          <p:cNvPicPr preferRelativeResize="0"/>
          <p:nvPr/>
        </p:nvPicPr>
        <p:blipFill rotWithShape="1">
          <a:blip r:embed="rId3">
            <a:alphaModFix/>
          </a:blip>
          <a:srcRect b="0" l="36941" r="41461" t="0"/>
          <a:stretch/>
        </p:blipFill>
        <p:spPr>
          <a:xfrm>
            <a:off x="7169200" y="0"/>
            <a:ext cx="1974800" cy="5143500"/>
          </a:xfrm>
          <a:prstGeom prst="rect">
            <a:avLst/>
          </a:prstGeom>
          <a:noFill/>
          <a:ln>
            <a:noFill/>
          </a:ln>
        </p:spPr>
      </p:pic>
      <p:sp>
        <p:nvSpPr>
          <p:cNvPr id="291" name="Google Shape;291;p43"/>
          <p:cNvSpPr txBox="1"/>
          <p:nvPr>
            <p:ph idx="1" type="body"/>
          </p:nvPr>
        </p:nvSpPr>
        <p:spPr>
          <a:xfrm>
            <a:off x="457200" y="904650"/>
            <a:ext cx="3144900" cy="40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Case Study #3</a:t>
            </a:r>
            <a:endParaRPr b="1"/>
          </a:p>
          <a:p>
            <a:pPr indent="0" lvl="0" marL="0" rtl="0" algn="l">
              <a:spcBef>
                <a:spcPts val="1600"/>
              </a:spcBef>
              <a:spcAft>
                <a:spcPts val="0"/>
              </a:spcAft>
              <a:buNone/>
            </a:pPr>
            <a:r>
              <a:rPr b="1" lang="en"/>
              <a:t>At-risk student, credit deficient. Dropping pathway to recover credits at the end of the semester. Now completing Diesel Technician program at Miramar College</a:t>
            </a:r>
            <a:endParaRPr b="1"/>
          </a:p>
          <a:p>
            <a:pPr indent="0" lvl="0" marL="0" rtl="0" algn="l">
              <a:spcBef>
                <a:spcPts val="1600"/>
              </a:spcBef>
              <a:spcAft>
                <a:spcPts val="0"/>
              </a:spcAft>
              <a:buNone/>
            </a:pPr>
            <a:r>
              <a:rPr b="1" lang="en"/>
              <a:t>“I really saw a change in Noah after he took part in the SkillsUSA competition, it changed his life” </a:t>
            </a:r>
            <a:endParaRPr b="1"/>
          </a:p>
          <a:p>
            <a:pPr indent="0" lvl="0" marL="0" rtl="0" algn="l">
              <a:spcBef>
                <a:spcPts val="1600"/>
              </a:spcBef>
              <a:spcAft>
                <a:spcPts val="0"/>
              </a:spcAft>
              <a:buNone/>
            </a:pPr>
            <a:r>
              <a:rPr b="1" lang="en"/>
              <a:t>Mike Fleming, Monte Vista </a:t>
            </a:r>
            <a:endParaRPr b="1"/>
          </a:p>
          <a:p>
            <a:pPr indent="0" lvl="0" marL="0" rtl="0" algn="l">
              <a:spcBef>
                <a:spcPts val="0"/>
              </a:spcBef>
              <a:spcAft>
                <a:spcPts val="0"/>
              </a:spcAft>
              <a:buNone/>
            </a:pPr>
            <a:r>
              <a:rPr b="1" lang="en"/>
              <a:t>CTE Pathway Teacher </a:t>
            </a:r>
            <a:endParaRPr b="1"/>
          </a:p>
          <a:p>
            <a:pPr indent="0" lvl="0" marL="0" rtl="0" algn="l">
              <a:spcBef>
                <a:spcPts val="0"/>
              </a:spcBef>
              <a:spcAft>
                <a:spcPts val="1600"/>
              </a:spcAft>
              <a:buNone/>
            </a:pPr>
            <a:r>
              <a:t/>
            </a:r>
            <a:endParaRPr b="1"/>
          </a:p>
        </p:txBody>
      </p:sp>
      <p:pic>
        <p:nvPicPr>
          <p:cNvPr id="292" name="Google Shape;292;p43"/>
          <p:cNvPicPr preferRelativeResize="0"/>
          <p:nvPr/>
        </p:nvPicPr>
        <p:blipFill rotWithShape="1">
          <a:blip r:embed="rId4">
            <a:alphaModFix/>
          </a:blip>
          <a:srcRect b="0" l="9170" r="31089" t="0"/>
          <a:stretch/>
        </p:blipFill>
        <p:spPr>
          <a:xfrm>
            <a:off x="6241725" y="1388175"/>
            <a:ext cx="2902274" cy="36435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44" title="Monte Vista Automotive Technology.mp4">
            <a:hlinkClick r:id="rId3"/>
          </p:cNvPr>
          <p:cNvPicPr preferRelativeResize="0"/>
          <p:nvPr/>
        </p:nvPicPr>
        <p:blipFill>
          <a:blip r:embed="rId4">
            <a:alphaModFix/>
          </a:blip>
          <a:stretch>
            <a:fillRect/>
          </a:stretch>
        </p:blipFill>
        <p:spPr>
          <a:xfrm>
            <a:off x="1420525" y="1476550"/>
            <a:ext cx="4432675" cy="2493374"/>
          </a:xfrm>
          <a:prstGeom prst="rect">
            <a:avLst/>
          </a:prstGeom>
          <a:noFill/>
          <a:ln>
            <a:noFill/>
          </a:ln>
        </p:spPr>
      </p:pic>
      <p:sp>
        <p:nvSpPr>
          <p:cNvPr id="298" name="Google Shape;298;p44"/>
          <p:cNvSpPr txBox="1"/>
          <p:nvPr/>
        </p:nvSpPr>
        <p:spPr>
          <a:xfrm>
            <a:off x="346125" y="263075"/>
            <a:ext cx="5897400" cy="10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t>Monte Vista Transportation</a:t>
            </a:r>
            <a:endParaRPr sz="3600"/>
          </a:p>
        </p:txBody>
      </p:sp>
      <p:pic>
        <p:nvPicPr>
          <p:cNvPr id="299" name="Google Shape;299;p44"/>
          <p:cNvPicPr preferRelativeResize="0"/>
          <p:nvPr/>
        </p:nvPicPr>
        <p:blipFill>
          <a:blip r:embed="rId5">
            <a:alphaModFix/>
          </a:blip>
          <a:stretch>
            <a:fillRect/>
          </a:stretch>
        </p:blipFill>
        <p:spPr>
          <a:xfrm>
            <a:off x="81725" y="3969924"/>
            <a:ext cx="1293752" cy="11219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5"/>
          <p:cNvSpPr txBox="1"/>
          <p:nvPr>
            <p:ph idx="4294967295" type="title"/>
          </p:nvPr>
        </p:nvSpPr>
        <p:spPr>
          <a:xfrm>
            <a:off x="367300" y="2031925"/>
            <a:ext cx="5068800" cy="8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16A3E0"/>
                </a:solidFill>
              </a:rPr>
              <a:t>Thanks</a:t>
            </a:r>
            <a:r>
              <a:rPr lang="en" sz="6000">
                <a:solidFill>
                  <a:srgbClr val="16A3E0"/>
                </a:solidFill>
              </a:rPr>
              <a:t>!</a:t>
            </a:r>
            <a:endParaRPr sz="6000">
              <a:solidFill>
                <a:srgbClr val="16A3E0"/>
              </a:solidFill>
            </a:endParaRPr>
          </a:p>
        </p:txBody>
      </p:sp>
      <p:sp>
        <p:nvSpPr>
          <p:cNvPr id="305" name="Google Shape;305;p45"/>
          <p:cNvSpPr txBox="1"/>
          <p:nvPr>
            <p:ph idx="4294967295" type="body"/>
          </p:nvPr>
        </p:nvSpPr>
        <p:spPr>
          <a:xfrm>
            <a:off x="367300" y="2908825"/>
            <a:ext cx="5262000" cy="20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Any questions?</a:t>
            </a:r>
            <a:endParaRPr/>
          </a:p>
          <a:p>
            <a:pPr indent="0" lvl="0" marL="0" rtl="0" algn="l">
              <a:spcBef>
                <a:spcPts val="1600"/>
              </a:spcBef>
              <a:spcAft>
                <a:spcPts val="0"/>
              </a:spcAft>
              <a:buClr>
                <a:schemeClr val="dk1"/>
              </a:buClr>
              <a:buSzPts val="1100"/>
              <a:buFont typeface="Arial"/>
              <a:buNone/>
            </a:pPr>
            <a:r>
              <a:rPr lang="en"/>
              <a:t>Please feel free to contact us at:</a:t>
            </a:r>
            <a:endParaRPr/>
          </a:p>
          <a:p>
            <a:pPr indent="-342900" lvl="0" marL="457200" rtl="0" algn="l">
              <a:spcBef>
                <a:spcPts val="0"/>
              </a:spcBef>
              <a:spcAft>
                <a:spcPts val="0"/>
              </a:spcAft>
              <a:buSzPts val="1800"/>
              <a:buChar char="●"/>
            </a:pPr>
            <a:r>
              <a:rPr lang="en"/>
              <a:t>emonge@guhsd.net</a:t>
            </a:r>
            <a:endParaRPr/>
          </a:p>
          <a:p>
            <a:pPr indent="-342900" lvl="0" marL="457200" rtl="0" algn="l">
              <a:spcBef>
                <a:spcPts val="0"/>
              </a:spcBef>
              <a:spcAft>
                <a:spcPts val="0"/>
              </a:spcAft>
              <a:buSzPts val="1800"/>
              <a:buChar char="●"/>
            </a:pPr>
            <a:r>
              <a:rPr lang="en"/>
              <a:t>jndavenport@guhsd.net</a:t>
            </a:r>
            <a:endParaRPr/>
          </a:p>
        </p:txBody>
      </p:sp>
      <p:pic>
        <p:nvPicPr>
          <p:cNvPr id="306" name="Google Shape;306;p45"/>
          <p:cNvPicPr preferRelativeResize="0"/>
          <p:nvPr/>
        </p:nvPicPr>
        <p:blipFill rotWithShape="1">
          <a:blip r:embed="rId3">
            <a:alphaModFix/>
          </a:blip>
          <a:srcRect b="0" l="32340" r="32340" t="0"/>
          <a:stretch/>
        </p:blipFill>
        <p:spPr>
          <a:xfrm>
            <a:off x="5914550" y="0"/>
            <a:ext cx="3229450" cy="5143499"/>
          </a:xfrm>
          <a:prstGeom prst="rect">
            <a:avLst/>
          </a:prstGeom>
          <a:noFill/>
          <a:ln>
            <a:noFill/>
          </a:ln>
        </p:spPr>
      </p:pic>
      <p:sp>
        <p:nvSpPr>
          <p:cNvPr id="307" name="Google Shape;307;p45"/>
          <p:cNvSpPr txBox="1"/>
          <p:nvPr/>
        </p:nvSpPr>
        <p:spPr>
          <a:xfrm>
            <a:off x="367300" y="463850"/>
            <a:ext cx="5003400" cy="1413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i="1" lang="en" sz="1800">
                <a:solidFill>
                  <a:schemeClr val="dk2"/>
                </a:solidFill>
              </a:rPr>
              <a:t>Remember to ask your students</a:t>
            </a:r>
            <a:endParaRPr b="1" i="1" sz="1800">
              <a:solidFill>
                <a:schemeClr val="dk2"/>
              </a:solidFill>
            </a:endParaRPr>
          </a:p>
          <a:p>
            <a:pPr indent="-317500" lvl="1" marL="914400" rtl="0" algn="l">
              <a:lnSpc>
                <a:spcPct val="115000"/>
              </a:lnSpc>
              <a:spcBef>
                <a:spcPts val="1600"/>
              </a:spcBef>
              <a:spcAft>
                <a:spcPts val="0"/>
              </a:spcAft>
              <a:buClr>
                <a:schemeClr val="dk2"/>
              </a:buClr>
              <a:buSzPts val="1400"/>
              <a:buChar char="○"/>
            </a:pPr>
            <a:r>
              <a:rPr lang="en">
                <a:solidFill>
                  <a:schemeClr val="dk2"/>
                </a:solidFill>
              </a:rPr>
              <a:t>Who are you?</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What do you like to do?</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Where would you like to do it?  (WoW)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449175" y="97900"/>
            <a:ext cx="53013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 Context of CTE</a:t>
            </a:r>
            <a:endParaRPr/>
          </a:p>
        </p:txBody>
      </p:sp>
      <p:sp>
        <p:nvSpPr>
          <p:cNvPr id="116" name="Google Shape;116;p20"/>
          <p:cNvSpPr txBox="1"/>
          <p:nvPr>
            <p:ph idx="1" type="body"/>
          </p:nvPr>
        </p:nvSpPr>
        <p:spPr>
          <a:xfrm>
            <a:off x="264950" y="723325"/>
            <a:ext cx="8501100" cy="4118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Federal funding for </a:t>
            </a:r>
            <a:r>
              <a:rPr b="1" lang="en"/>
              <a:t>Vocational Education</a:t>
            </a:r>
            <a:r>
              <a:rPr lang="en"/>
              <a:t> goes all the way back to 1917; </a:t>
            </a:r>
            <a:endParaRPr sz="1400"/>
          </a:p>
          <a:p>
            <a:pPr indent="-342900" lvl="0" marL="457200" rtl="0" algn="l">
              <a:spcBef>
                <a:spcPts val="0"/>
              </a:spcBef>
              <a:spcAft>
                <a:spcPts val="0"/>
              </a:spcAft>
              <a:buSzPts val="1800"/>
              <a:buChar char="●"/>
            </a:pPr>
            <a:r>
              <a:rPr lang="en"/>
              <a:t>1960s - </a:t>
            </a:r>
            <a:r>
              <a:rPr b="1" lang="en"/>
              <a:t>Regional Occupational Centers and Programs (ROCP)</a:t>
            </a:r>
            <a:r>
              <a:rPr lang="en"/>
              <a:t> began in California; </a:t>
            </a:r>
            <a:endParaRPr/>
          </a:p>
          <a:p>
            <a:pPr indent="-342900" lvl="0" marL="457200" rtl="0" algn="l">
              <a:spcBef>
                <a:spcPts val="0"/>
              </a:spcBef>
              <a:spcAft>
                <a:spcPts val="0"/>
              </a:spcAft>
              <a:buSzPts val="1800"/>
              <a:buChar char="●"/>
            </a:pPr>
            <a:r>
              <a:rPr lang="en"/>
              <a:t>1976 -  CA passes laws </a:t>
            </a:r>
            <a:r>
              <a:rPr lang="en"/>
              <a:t>establishing</a:t>
            </a:r>
            <a:r>
              <a:rPr lang="en"/>
              <a:t> specific structures and outcomes  for ROCPs.</a:t>
            </a:r>
            <a:endParaRPr/>
          </a:p>
          <a:p>
            <a:pPr indent="-342900" lvl="0" marL="457200" rtl="0" algn="l">
              <a:spcBef>
                <a:spcPts val="0"/>
              </a:spcBef>
              <a:spcAft>
                <a:spcPts val="0"/>
              </a:spcAft>
              <a:buSzPts val="1800"/>
              <a:buChar char="●"/>
            </a:pPr>
            <a:r>
              <a:rPr lang="en"/>
              <a:t>1984 - </a:t>
            </a:r>
            <a:r>
              <a:rPr lang="en"/>
              <a:t>Vocational </a:t>
            </a:r>
            <a:r>
              <a:rPr lang="en"/>
              <a:t>legislation</a:t>
            </a:r>
            <a:r>
              <a:rPr lang="en"/>
              <a:t> was renamed after Carl D. Perkins with the </a:t>
            </a:r>
            <a:r>
              <a:rPr b="1" lang="en"/>
              <a:t>Carl D. Perkins Vocational Education Act</a:t>
            </a:r>
            <a:r>
              <a:rPr lang="en"/>
              <a:t>;</a:t>
            </a:r>
            <a:endParaRPr/>
          </a:p>
          <a:p>
            <a:pPr indent="-342900" lvl="0" marL="457200" rtl="0" algn="l">
              <a:spcBef>
                <a:spcPts val="0"/>
              </a:spcBef>
              <a:spcAft>
                <a:spcPts val="0"/>
              </a:spcAft>
              <a:buSzPts val="1800"/>
              <a:buChar char="●"/>
            </a:pPr>
            <a:r>
              <a:rPr lang="en"/>
              <a:t>2006 - </a:t>
            </a:r>
            <a:r>
              <a:rPr b="1" lang="en"/>
              <a:t>Carl D. Perkins Career and Technical Education Act (Perkins IV)</a:t>
            </a:r>
            <a:r>
              <a:rPr lang="en"/>
              <a:t> introduced “</a:t>
            </a:r>
            <a:r>
              <a:rPr b="1" lang="en"/>
              <a:t>Programs of Study</a:t>
            </a:r>
            <a:r>
              <a:rPr lang="en"/>
              <a:t>” and required many programs to increase their focus on academic rigor and achievement.</a:t>
            </a:r>
            <a:endParaRPr/>
          </a:p>
          <a:p>
            <a:pPr indent="-317500" lvl="1" marL="914400" rtl="0" algn="l">
              <a:spcBef>
                <a:spcPts val="0"/>
              </a:spcBef>
              <a:spcAft>
                <a:spcPts val="0"/>
              </a:spcAft>
              <a:buSzPts val="1400"/>
              <a:buChar char="○"/>
            </a:pPr>
            <a:r>
              <a:rPr b="1" lang="en" sz="1400"/>
              <a:t>CTE Model Curriculum Standards</a:t>
            </a:r>
            <a:r>
              <a:rPr lang="en" sz="1400"/>
              <a:t> adopted in CA in </a:t>
            </a:r>
            <a:r>
              <a:rPr b="1" lang="en" sz="1400"/>
              <a:t>2005</a:t>
            </a:r>
            <a:r>
              <a:rPr lang="en" sz="1400"/>
              <a:t>; </a:t>
            </a:r>
            <a:endParaRPr sz="1400"/>
          </a:p>
          <a:p>
            <a:pPr indent="-317500" lvl="1" marL="914400" rtl="0" algn="l">
              <a:spcBef>
                <a:spcPts val="0"/>
              </a:spcBef>
              <a:spcAft>
                <a:spcPts val="0"/>
              </a:spcAft>
              <a:buSzPts val="1400"/>
              <a:buChar char="○"/>
            </a:pPr>
            <a:r>
              <a:rPr lang="en"/>
              <a:t>CTE </a:t>
            </a:r>
            <a:r>
              <a:rPr lang="en" sz="1400"/>
              <a:t>Standards </a:t>
            </a:r>
            <a:r>
              <a:rPr b="1" lang="en" sz="1400"/>
              <a:t>revised</a:t>
            </a:r>
            <a:r>
              <a:rPr b="1" lang="en" sz="1400"/>
              <a:t> </a:t>
            </a:r>
            <a:r>
              <a:rPr lang="en" sz="1400"/>
              <a:t>to align with CCSS / NGSS / HSSS in </a:t>
            </a:r>
            <a:r>
              <a:rPr b="1" lang="en" sz="1400"/>
              <a:t>2013</a:t>
            </a:r>
            <a:r>
              <a:rPr lang="en" sz="1400"/>
              <a:t>.</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449175" y="97900"/>
            <a:ext cx="53013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Historical Context of CTE cont.</a:t>
            </a:r>
            <a:endParaRPr/>
          </a:p>
        </p:txBody>
      </p:sp>
      <p:sp>
        <p:nvSpPr>
          <p:cNvPr id="122" name="Google Shape;122;p21"/>
          <p:cNvSpPr txBox="1"/>
          <p:nvPr>
            <p:ph idx="1" type="body"/>
          </p:nvPr>
        </p:nvSpPr>
        <p:spPr>
          <a:xfrm>
            <a:off x="38025" y="784025"/>
            <a:ext cx="5772000" cy="4359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Currently in California:</a:t>
            </a:r>
            <a:endParaRPr sz="600"/>
          </a:p>
          <a:p>
            <a:pPr indent="-330200" lvl="1" marL="914400" rtl="0" algn="l">
              <a:spcBef>
                <a:spcPts val="0"/>
              </a:spcBef>
              <a:spcAft>
                <a:spcPts val="0"/>
              </a:spcAft>
              <a:buSzPts val="1600"/>
              <a:buChar char="○"/>
            </a:pPr>
            <a:r>
              <a:rPr b="1" lang="en" sz="1600"/>
              <a:t>71 ROCPs</a:t>
            </a:r>
            <a:r>
              <a:rPr lang="en" sz="1600"/>
              <a:t> across the state;</a:t>
            </a:r>
            <a:endParaRPr sz="1600"/>
          </a:p>
          <a:p>
            <a:pPr indent="-330200" lvl="1" marL="914400" rtl="0" algn="l">
              <a:spcBef>
                <a:spcPts val="0"/>
              </a:spcBef>
              <a:spcAft>
                <a:spcPts val="0"/>
              </a:spcAft>
              <a:buSzPts val="1600"/>
              <a:buChar char="○"/>
            </a:pPr>
            <a:r>
              <a:rPr lang="en" sz="1600"/>
              <a:t>ROCPS enroll an average of </a:t>
            </a:r>
            <a:r>
              <a:rPr b="1" lang="en" sz="1600"/>
              <a:t>1,757 high school students </a:t>
            </a:r>
            <a:r>
              <a:rPr lang="en" sz="1600"/>
              <a:t>each year. </a:t>
            </a:r>
            <a:endParaRPr sz="1600"/>
          </a:p>
          <a:p>
            <a:pPr indent="-317500" lvl="2" marL="1371600" rtl="0" algn="l">
              <a:spcBef>
                <a:spcPts val="0"/>
              </a:spcBef>
              <a:spcAft>
                <a:spcPts val="0"/>
              </a:spcAft>
              <a:buSzPts val="1400"/>
              <a:buChar char="■"/>
            </a:pPr>
            <a:r>
              <a:rPr b="1" lang="en" sz="1400"/>
              <a:t>22%</a:t>
            </a:r>
            <a:r>
              <a:rPr lang="en" sz="1400"/>
              <a:t> of students are enrolled in</a:t>
            </a:r>
            <a:r>
              <a:rPr b="1" lang="en" sz="1400"/>
              <a:t> UC “a-g”</a:t>
            </a:r>
            <a:r>
              <a:rPr lang="en" sz="1400"/>
              <a:t> approved courses;</a:t>
            </a:r>
            <a:endParaRPr sz="1400"/>
          </a:p>
          <a:p>
            <a:pPr indent="-317500" lvl="2" marL="1371600" rtl="0" algn="l">
              <a:spcBef>
                <a:spcPts val="0"/>
              </a:spcBef>
              <a:spcAft>
                <a:spcPts val="0"/>
              </a:spcAft>
              <a:buSzPts val="1400"/>
              <a:buChar char="■"/>
            </a:pPr>
            <a:r>
              <a:rPr b="1" lang="en" sz="1400"/>
              <a:t>78%</a:t>
            </a:r>
            <a:r>
              <a:rPr lang="en" sz="1400"/>
              <a:t> of ROCP courses offered are part of a </a:t>
            </a:r>
            <a:r>
              <a:rPr b="1" lang="en" sz="1400"/>
              <a:t>sequenced pathway</a:t>
            </a:r>
            <a:r>
              <a:rPr lang="en" sz="1400"/>
              <a:t>;</a:t>
            </a:r>
            <a:endParaRPr sz="1400"/>
          </a:p>
          <a:p>
            <a:pPr indent="-317500" lvl="2" marL="1371600" rtl="0" algn="l">
              <a:spcBef>
                <a:spcPts val="0"/>
              </a:spcBef>
              <a:spcAft>
                <a:spcPts val="0"/>
              </a:spcAft>
              <a:buSzPts val="1400"/>
              <a:buChar char="■"/>
            </a:pPr>
            <a:r>
              <a:rPr b="1" lang="en" sz="1400"/>
              <a:t>42%</a:t>
            </a:r>
            <a:r>
              <a:rPr lang="en" sz="1400"/>
              <a:t> of all ROCP courses are </a:t>
            </a:r>
            <a:r>
              <a:rPr b="1" lang="en" sz="1400"/>
              <a:t>articulated </a:t>
            </a:r>
            <a:r>
              <a:rPr lang="en" sz="1400"/>
              <a:t>with a local community college;</a:t>
            </a:r>
            <a:endParaRPr sz="1400"/>
          </a:p>
          <a:p>
            <a:pPr indent="-317500" lvl="2" marL="1371600" rtl="0" algn="l">
              <a:spcBef>
                <a:spcPts val="0"/>
              </a:spcBef>
              <a:spcAft>
                <a:spcPts val="0"/>
              </a:spcAft>
              <a:buSzPts val="1400"/>
              <a:buChar char="■"/>
            </a:pPr>
            <a:r>
              <a:rPr b="1" lang="en" sz="1400"/>
              <a:t>22%</a:t>
            </a:r>
            <a:r>
              <a:rPr lang="en" sz="1400"/>
              <a:t> of all classes lead to an </a:t>
            </a:r>
            <a:r>
              <a:rPr b="1" lang="en" sz="1400"/>
              <a:t>industry certification</a:t>
            </a:r>
            <a:r>
              <a:rPr lang="en" sz="1400"/>
              <a:t>.</a:t>
            </a:r>
            <a:endParaRPr sz="1400"/>
          </a:p>
          <a:p>
            <a:pPr indent="0" lvl="0" marL="1371600" rtl="0" algn="l">
              <a:spcBef>
                <a:spcPts val="0"/>
              </a:spcBef>
              <a:spcAft>
                <a:spcPts val="0"/>
              </a:spcAft>
              <a:buNone/>
            </a:pPr>
            <a:r>
              <a:t/>
            </a:r>
            <a:endParaRPr sz="800"/>
          </a:p>
          <a:p>
            <a:pPr indent="-342900" lvl="0" marL="457200" rtl="0" algn="l">
              <a:lnSpc>
                <a:spcPct val="100000"/>
              </a:lnSpc>
              <a:spcBef>
                <a:spcPts val="600"/>
              </a:spcBef>
              <a:spcAft>
                <a:spcPts val="0"/>
              </a:spcAft>
              <a:buClr>
                <a:srgbClr val="97ABBC"/>
              </a:buClr>
              <a:buSzPts val="1800"/>
              <a:buFont typeface="Lato"/>
              <a:buChar char="●"/>
            </a:pPr>
            <a:r>
              <a:rPr b="1" lang="en">
                <a:solidFill>
                  <a:srgbClr val="677480"/>
                </a:solidFill>
              </a:rPr>
              <a:t>Strong Workforce Program</a:t>
            </a:r>
            <a:r>
              <a:rPr lang="en">
                <a:solidFill>
                  <a:srgbClr val="677480"/>
                </a:solidFill>
              </a:rPr>
              <a:t> provides annual, ongoing funding to a</a:t>
            </a:r>
            <a:r>
              <a:rPr lang="en" sz="1800">
                <a:solidFill>
                  <a:srgbClr val="677480"/>
                </a:solidFill>
              </a:rPr>
              <a:t>ddress the middle skills job gap in CA by providing </a:t>
            </a:r>
            <a:r>
              <a:rPr b="1" i="1" lang="en" sz="1800">
                <a:solidFill>
                  <a:srgbClr val="677480"/>
                </a:solidFill>
              </a:rPr>
              <a:t>MORE</a:t>
            </a:r>
            <a:r>
              <a:rPr i="1" lang="en" sz="1800">
                <a:solidFill>
                  <a:srgbClr val="677480"/>
                </a:solidFill>
              </a:rPr>
              <a:t> </a:t>
            </a:r>
            <a:r>
              <a:rPr lang="en" sz="1800">
                <a:solidFill>
                  <a:srgbClr val="677480"/>
                </a:solidFill>
              </a:rPr>
              <a:t>and </a:t>
            </a:r>
            <a:r>
              <a:rPr b="1" i="1" lang="en" sz="1800">
                <a:solidFill>
                  <a:srgbClr val="677480"/>
                </a:solidFill>
              </a:rPr>
              <a:t>BETTER</a:t>
            </a:r>
            <a:r>
              <a:rPr i="1" lang="en" sz="1800">
                <a:solidFill>
                  <a:srgbClr val="677480"/>
                </a:solidFill>
              </a:rPr>
              <a:t> </a:t>
            </a:r>
            <a:r>
              <a:rPr lang="en" sz="1800">
                <a:solidFill>
                  <a:srgbClr val="677480"/>
                </a:solidFill>
              </a:rPr>
              <a:t>CTE.</a:t>
            </a:r>
            <a:endParaRPr sz="1800"/>
          </a:p>
          <a:p>
            <a:pPr indent="0" lvl="0" marL="45720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3" name="Google Shape;123;p21"/>
          <p:cNvPicPr preferRelativeResize="0"/>
          <p:nvPr/>
        </p:nvPicPr>
        <p:blipFill rotWithShape="1">
          <a:blip r:embed="rId3">
            <a:alphaModFix/>
          </a:blip>
          <a:srcRect b="0" l="25434" r="23951" t="0"/>
          <a:stretch/>
        </p:blipFill>
        <p:spPr>
          <a:xfrm>
            <a:off x="5883175" y="0"/>
            <a:ext cx="3471027"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ctrTitle"/>
          </p:nvPr>
        </p:nvSpPr>
        <p:spPr>
          <a:xfrm>
            <a:off x="3481050" y="2151150"/>
            <a:ext cx="5154300" cy="6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CTE in 2019?</a:t>
            </a:r>
            <a:endParaRPr/>
          </a:p>
        </p:txBody>
      </p:sp>
      <p:sp>
        <p:nvSpPr>
          <p:cNvPr id="129" name="Google Shape;129;p22"/>
          <p:cNvSpPr/>
          <p:nvPr/>
        </p:nvSpPr>
        <p:spPr>
          <a:xfrm>
            <a:off x="709450" y="2151150"/>
            <a:ext cx="548299" cy="841200"/>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idx="4294967295" type="ctrTitle"/>
          </p:nvPr>
        </p:nvSpPr>
        <p:spPr>
          <a:xfrm>
            <a:off x="298075" y="111400"/>
            <a:ext cx="5154300" cy="6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Programs of Study</a:t>
            </a:r>
            <a:endParaRPr>
              <a:solidFill>
                <a:srgbClr val="FFFFFF"/>
              </a:solidFill>
            </a:endParaRPr>
          </a:p>
        </p:txBody>
      </p:sp>
      <p:sp>
        <p:nvSpPr>
          <p:cNvPr id="135" name="Google Shape;135;p23"/>
          <p:cNvSpPr txBox="1"/>
          <p:nvPr>
            <p:ph idx="4294967295" type="subTitle"/>
          </p:nvPr>
        </p:nvSpPr>
        <p:spPr>
          <a:xfrm>
            <a:off x="298075" y="802300"/>
            <a:ext cx="7816500" cy="39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Arial"/>
                <a:ea typeface="Arial"/>
                <a:cs typeface="Arial"/>
                <a:sym typeface="Arial"/>
              </a:rPr>
              <a:t>California Department of Education </a:t>
            </a:r>
            <a:r>
              <a:rPr lang="en" sz="1800">
                <a:solidFill>
                  <a:srgbClr val="FFFFFF"/>
                </a:solidFill>
                <a:latin typeface="Arial"/>
                <a:ea typeface="Arial"/>
                <a:cs typeface="Arial"/>
                <a:sym typeface="Arial"/>
              </a:rPr>
              <a:t>definition:</a:t>
            </a:r>
            <a:endParaRPr sz="1800">
              <a:solidFill>
                <a:srgbClr val="FFFFFF"/>
              </a:solidFill>
              <a:latin typeface="Arial"/>
              <a:ea typeface="Arial"/>
              <a:cs typeface="Arial"/>
              <a:sym typeface="Arial"/>
            </a:endParaRPr>
          </a:p>
          <a:p>
            <a:pPr indent="0" lvl="0" marL="0" rtl="0" algn="l">
              <a:spcBef>
                <a:spcPts val="1600"/>
              </a:spcBef>
              <a:spcAft>
                <a:spcPts val="0"/>
              </a:spcAft>
              <a:buNone/>
            </a:pPr>
            <a:r>
              <a:rPr lang="en" sz="1500">
                <a:solidFill>
                  <a:srgbClr val="FFFFFF"/>
                </a:solidFill>
                <a:latin typeface="Arial"/>
                <a:ea typeface="Arial"/>
                <a:cs typeface="Arial"/>
                <a:sym typeface="Arial"/>
              </a:rPr>
              <a:t>“A program of study... involves a </a:t>
            </a:r>
            <a:r>
              <a:rPr b="1" i="1" lang="en" sz="1500" u="sng">
                <a:solidFill>
                  <a:srgbClr val="FFFFFF"/>
                </a:solidFill>
                <a:latin typeface="Arial"/>
                <a:ea typeface="Arial"/>
                <a:cs typeface="Arial"/>
                <a:sym typeface="Arial"/>
              </a:rPr>
              <a:t>multiyear sequence of courses</a:t>
            </a:r>
            <a:r>
              <a:rPr lang="en" sz="1500">
                <a:solidFill>
                  <a:srgbClr val="FFFFFF"/>
                </a:solidFill>
                <a:latin typeface="Arial"/>
                <a:ea typeface="Arial"/>
                <a:cs typeface="Arial"/>
                <a:sym typeface="Arial"/>
              </a:rPr>
              <a:t> that integrates </a:t>
            </a:r>
            <a:r>
              <a:rPr b="1" i="1" lang="en" sz="1500" u="sng">
                <a:solidFill>
                  <a:srgbClr val="FFFFFF"/>
                </a:solidFill>
                <a:latin typeface="Arial"/>
                <a:ea typeface="Arial"/>
                <a:cs typeface="Arial"/>
                <a:sym typeface="Arial"/>
              </a:rPr>
              <a:t>core academic knowledge</a:t>
            </a:r>
            <a:r>
              <a:rPr lang="en" sz="1500">
                <a:solidFill>
                  <a:srgbClr val="FFFFFF"/>
                </a:solidFill>
                <a:latin typeface="Arial"/>
                <a:ea typeface="Arial"/>
                <a:cs typeface="Arial"/>
                <a:sym typeface="Arial"/>
              </a:rPr>
              <a:t> with </a:t>
            </a:r>
            <a:r>
              <a:rPr b="1" i="1" lang="en" sz="1500" u="sng">
                <a:solidFill>
                  <a:srgbClr val="FFFFFF"/>
                </a:solidFill>
                <a:latin typeface="Arial"/>
                <a:ea typeface="Arial"/>
                <a:cs typeface="Arial"/>
                <a:sym typeface="Arial"/>
              </a:rPr>
              <a:t>technical and occupational knowledge</a:t>
            </a:r>
            <a:r>
              <a:rPr lang="en" sz="1500">
                <a:solidFill>
                  <a:srgbClr val="FFFFFF"/>
                </a:solidFill>
                <a:latin typeface="Arial"/>
                <a:ea typeface="Arial"/>
                <a:cs typeface="Arial"/>
                <a:sym typeface="Arial"/>
              </a:rPr>
              <a:t> to provide students with a </a:t>
            </a:r>
            <a:r>
              <a:rPr b="1" i="1" lang="en" sz="1500" u="sng">
                <a:solidFill>
                  <a:srgbClr val="FFFFFF"/>
                </a:solidFill>
                <a:latin typeface="Arial"/>
                <a:ea typeface="Arial"/>
                <a:cs typeface="Arial"/>
                <a:sym typeface="Arial"/>
              </a:rPr>
              <a:t>pathway</a:t>
            </a:r>
            <a:r>
              <a:rPr b="1" i="1" lang="en" sz="1500">
                <a:solidFill>
                  <a:srgbClr val="FFFFFF"/>
                </a:solidFill>
                <a:latin typeface="Arial"/>
                <a:ea typeface="Arial"/>
                <a:cs typeface="Arial"/>
                <a:sym typeface="Arial"/>
              </a:rPr>
              <a:t> </a:t>
            </a:r>
            <a:r>
              <a:rPr lang="en" sz="1500">
                <a:solidFill>
                  <a:srgbClr val="FFFFFF"/>
                </a:solidFill>
                <a:latin typeface="Arial"/>
                <a:ea typeface="Arial"/>
                <a:cs typeface="Arial"/>
                <a:sym typeface="Arial"/>
              </a:rPr>
              <a:t>to postsecondary education and careers.”</a:t>
            </a:r>
            <a:r>
              <a:rPr lang="en" sz="1800">
                <a:solidFill>
                  <a:srgbClr val="FFFFFF"/>
                </a:solidFill>
                <a:latin typeface="Arial"/>
                <a:ea typeface="Arial"/>
                <a:cs typeface="Arial"/>
                <a:sym typeface="Arial"/>
              </a:rPr>
              <a:t> </a:t>
            </a:r>
            <a:endParaRPr sz="1800">
              <a:solidFill>
                <a:srgbClr val="FFFFFF"/>
              </a:solidFill>
              <a:latin typeface="Arial"/>
              <a:ea typeface="Arial"/>
              <a:cs typeface="Arial"/>
              <a:sym typeface="Arial"/>
            </a:endParaRPr>
          </a:p>
          <a:p>
            <a:pPr indent="0" lvl="0" marL="0" rtl="0" algn="l">
              <a:spcBef>
                <a:spcPts val="1600"/>
              </a:spcBef>
              <a:spcAft>
                <a:spcPts val="0"/>
              </a:spcAft>
              <a:buNone/>
            </a:pPr>
            <a:r>
              <a:t/>
            </a:r>
            <a:endParaRPr b="1" i="1">
              <a:solidFill>
                <a:srgbClr val="FFFFFF"/>
              </a:solidFill>
            </a:endParaRPr>
          </a:p>
          <a:p>
            <a:pPr indent="0" lvl="0" marL="0" rtl="0" algn="l">
              <a:spcBef>
                <a:spcPts val="1600"/>
              </a:spcBef>
              <a:spcAft>
                <a:spcPts val="0"/>
              </a:spcAft>
              <a:buNone/>
            </a:pPr>
            <a:r>
              <a:rPr b="1" i="1" lang="en" sz="1800">
                <a:solidFill>
                  <a:srgbClr val="FFFFFF"/>
                </a:solidFill>
                <a:latin typeface="Arial"/>
                <a:ea typeface="Arial"/>
                <a:cs typeface="Arial"/>
                <a:sym typeface="Arial"/>
              </a:rPr>
              <a:t>Perkins </a:t>
            </a:r>
            <a:r>
              <a:rPr b="1" lang="en" sz="1800">
                <a:solidFill>
                  <a:srgbClr val="FFFFFF"/>
                </a:solidFill>
                <a:latin typeface="Arial"/>
                <a:ea typeface="Arial"/>
                <a:cs typeface="Arial"/>
                <a:sym typeface="Arial"/>
              </a:rPr>
              <a:t>Program of Study Requirements:</a:t>
            </a:r>
            <a:endParaRPr b="1" sz="1800">
              <a:solidFill>
                <a:srgbClr val="FFFFFF"/>
              </a:solidFill>
              <a:latin typeface="Arial"/>
              <a:ea typeface="Arial"/>
              <a:cs typeface="Arial"/>
              <a:sym typeface="Arial"/>
            </a:endParaRPr>
          </a:p>
          <a:p>
            <a:pPr indent="-323850" lvl="0" marL="457200" rtl="0" algn="l">
              <a:spcBef>
                <a:spcPts val="1600"/>
              </a:spcBef>
              <a:spcAft>
                <a:spcPts val="0"/>
              </a:spcAft>
              <a:buClr>
                <a:srgbClr val="FFFFFF"/>
              </a:buClr>
              <a:buSzPts val="1500"/>
              <a:buFont typeface="Arial"/>
              <a:buChar char="●"/>
            </a:pPr>
            <a:r>
              <a:rPr lang="en" sz="1500">
                <a:solidFill>
                  <a:srgbClr val="FFFFFF"/>
                </a:solidFill>
                <a:latin typeface="Arial"/>
                <a:ea typeface="Arial"/>
                <a:cs typeface="Arial"/>
                <a:sym typeface="Arial"/>
              </a:rPr>
              <a:t>Sequenced courses that integrate academic and CTE content;</a:t>
            </a:r>
            <a:endParaRPr sz="1500">
              <a:solidFill>
                <a:srgbClr val="FFFFFF"/>
              </a:solidFill>
              <a:latin typeface="Arial"/>
              <a:ea typeface="Arial"/>
              <a:cs typeface="Arial"/>
              <a:sym typeface="Arial"/>
            </a:endParaRPr>
          </a:p>
          <a:p>
            <a:pPr indent="-323850" lvl="0" marL="457200" rtl="0" algn="l">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Incorporate and align secondary / postsecondary educational elements;</a:t>
            </a:r>
            <a:endParaRPr sz="1500">
              <a:solidFill>
                <a:srgbClr val="FFFFFF"/>
              </a:solidFill>
              <a:latin typeface="Arial"/>
              <a:ea typeface="Arial"/>
              <a:cs typeface="Arial"/>
              <a:sym typeface="Arial"/>
            </a:endParaRPr>
          </a:p>
          <a:p>
            <a:pPr indent="-323850" lvl="0" marL="457200" rtl="0" algn="l">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Opportunities for postsecondary credit;</a:t>
            </a:r>
            <a:endParaRPr sz="1500">
              <a:solidFill>
                <a:srgbClr val="FFFFFF"/>
              </a:solidFill>
              <a:latin typeface="Arial"/>
              <a:ea typeface="Arial"/>
              <a:cs typeface="Arial"/>
              <a:sym typeface="Arial"/>
            </a:endParaRPr>
          </a:p>
          <a:p>
            <a:pPr indent="-323850" lvl="0" marL="457200" rtl="0" algn="l">
              <a:spcBef>
                <a:spcPts val="0"/>
              </a:spcBef>
              <a:spcAft>
                <a:spcPts val="0"/>
              </a:spcAft>
              <a:buClr>
                <a:srgbClr val="FFFFFF"/>
              </a:buClr>
              <a:buSzPts val="1500"/>
              <a:buFont typeface="Arial"/>
              <a:buChar char="●"/>
            </a:pPr>
            <a:r>
              <a:rPr lang="en" sz="1500">
                <a:solidFill>
                  <a:srgbClr val="FFFFFF"/>
                </a:solidFill>
                <a:latin typeface="Arial"/>
                <a:ea typeface="Arial"/>
                <a:cs typeface="Arial"/>
                <a:sym typeface="Arial"/>
              </a:rPr>
              <a:t>Lead to an industry recognized credential or certificate at post-secondary level; or an AA or BA/BS</a:t>
            </a:r>
            <a:endParaRPr sz="1500">
              <a:solidFill>
                <a:srgbClr val="FFFFFF"/>
              </a:solidFill>
              <a:latin typeface="Arial"/>
              <a:ea typeface="Arial"/>
              <a:cs typeface="Arial"/>
              <a:sym typeface="Arial"/>
            </a:endParaRPr>
          </a:p>
          <a:p>
            <a:pPr indent="0" lvl="0" marL="914400" rtl="0" algn="l">
              <a:spcBef>
                <a:spcPts val="1600"/>
              </a:spcBef>
              <a:spcAft>
                <a:spcPts val="160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idx="4294967295" type="ctrTitle"/>
          </p:nvPr>
        </p:nvSpPr>
        <p:spPr>
          <a:xfrm>
            <a:off x="685800" y="571800"/>
            <a:ext cx="7428600" cy="8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33CCFF"/>
                </a:solidFill>
              </a:rPr>
              <a:t>Introductory Courses</a:t>
            </a:r>
            <a:endParaRPr sz="4800">
              <a:solidFill>
                <a:srgbClr val="33CCFF"/>
              </a:solidFill>
            </a:endParaRPr>
          </a:p>
        </p:txBody>
      </p:sp>
      <p:sp>
        <p:nvSpPr>
          <p:cNvPr id="141" name="Google Shape;141;p24"/>
          <p:cNvSpPr txBox="1"/>
          <p:nvPr>
            <p:ph idx="4294967295" type="subTitle"/>
          </p:nvPr>
        </p:nvSpPr>
        <p:spPr>
          <a:xfrm>
            <a:off x="685800" y="1135150"/>
            <a:ext cx="6737700" cy="72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Not required; Do not figure into CCI data; Good way to let students try-out a pathway.</a:t>
            </a:r>
            <a:endParaRPr sz="2000"/>
          </a:p>
        </p:txBody>
      </p:sp>
      <p:sp>
        <p:nvSpPr>
          <p:cNvPr id="142" name="Google Shape;142;p24"/>
          <p:cNvSpPr txBox="1"/>
          <p:nvPr>
            <p:ph idx="4294967295" type="ctrTitle"/>
          </p:nvPr>
        </p:nvSpPr>
        <p:spPr>
          <a:xfrm>
            <a:off x="685800" y="3353100"/>
            <a:ext cx="7428600" cy="8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A7EA52"/>
                </a:solidFill>
              </a:rPr>
              <a:t>Capstone Course</a:t>
            </a:r>
            <a:endParaRPr sz="4800">
              <a:solidFill>
                <a:srgbClr val="A7EA52"/>
              </a:solidFill>
            </a:endParaRPr>
          </a:p>
        </p:txBody>
      </p:sp>
      <p:sp>
        <p:nvSpPr>
          <p:cNvPr id="143" name="Google Shape;143;p24"/>
          <p:cNvSpPr txBox="1"/>
          <p:nvPr>
            <p:ph idx="4294967295" type="subTitle"/>
          </p:nvPr>
        </p:nvSpPr>
        <p:spPr>
          <a:xfrm>
            <a:off x="685800" y="3964001"/>
            <a:ext cx="6737700" cy="46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Required; S</a:t>
            </a:r>
            <a:r>
              <a:rPr lang="en" sz="2000"/>
              <a:t>tudents must complete with a C or higher; Most important number reported to the state.</a:t>
            </a:r>
            <a:endParaRPr sz="2000"/>
          </a:p>
        </p:txBody>
      </p:sp>
      <p:sp>
        <p:nvSpPr>
          <p:cNvPr id="144" name="Google Shape;144;p24"/>
          <p:cNvSpPr txBox="1"/>
          <p:nvPr>
            <p:ph idx="4294967295" type="ctrTitle"/>
          </p:nvPr>
        </p:nvSpPr>
        <p:spPr>
          <a:xfrm>
            <a:off x="685800" y="1962450"/>
            <a:ext cx="7428600" cy="8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33CCCC"/>
                </a:solidFill>
              </a:rPr>
              <a:t>Concentrator Courses</a:t>
            </a:r>
            <a:endParaRPr sz="4800">
              <a:solidFill>
                <a:srgbClr val="33CCCC"/>
              </a:solidFill>
            </a:endParaRPr>
          </a:p>
        </p:txBody>
      </p:sp>
      <p:sp>
        <p:nvSpPr>
          <p:cNvPr id="145" name="Google Shape;145;p24"/>
          <p:cNvSpPr txBox="1"/>
          <p:nvPr>
            <p:ph idx="4294967295" type="subTitle"/>
          </p:nvPr>
        </p:nvSpPr>
        <p:spPr>
          <a:xfrm>
            <a:off x="685800" y="2573355"/>
            <a:ext cx="6737700" cy="46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Required; Enrollment numbers reported to state;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3">
            <a:alphaModFix/>
          </a:blip>
          <a:stretch>
            <a:fillRect/>
          </a:stretch>
        </p:blipFill>
        <p:spPr>
          <a:xfrm>
            <a:off x="931425" y="163712"/>
            <a:ext cx="7281151" cy="4816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6"/>
          <p:cNvPicPr preferRelativeResize="0"/>
          <p:nvPr/>
        </p:nvPicPr>
        <p:blipFill>
          <a:blip r:embed="rId3">
            <a:alphaModFix/>
          </a:blip>
          <a:stretch>
            <a:fillRect/>
          </a:stretch>
        </p:blipFill>
        <p:spPr>
          <a:xfrm>
            <a:off x="961500" y="152400"/>
            <a:ext cx="6544953"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