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sldIdLst>
    <p:sldId id="256" r:id="rId2"/>
    <p:sldId id="327" r:id="rId3"/>
    <p:sldId id="333" r:id="rId4"/>
    <p:sldId id="288" r:id="rId5"/>
    <p:sldId id="328" r:id="rId6"/>
    <p:sldId id="329" r:id="rId7"/>
    <p:sldId id="330" r:id="rId8"/>
    <p:sldId id="302" r:id="rId9"/>
    <p:sldId id="331" r:id="rId10"/>
    <p:sldId id="319" r:id="rId11"/>
    <p:sldId id="320" r:id="rId12"/>
    <p:sldId id="312" r:id="rId13"/>
    <p:sldId id="322" r:id="rId14"/>
    <p:sldId id="323" r:id="rId15"/>
    <p:sldId id="304" r:id="rId16"/>
    <p:sldId id="313" r:id="rId17"/>
    <p:sldId id="291" r:id="rId18"/>
    <p:sldId id="292" r:id="rId19"/>
    <p:sldId id="305" r:id="rId20"/>
    <p:sldId id="297" r:id="rId21"/>
    <p:sldId id="298" r:id="rId22"/>
    <p:sldId id="300" r:id="rId23"/>
    <p:sldId id="301" r:id="rId24"/>
    <p:sldId id="308" r:id="rId25"/>
    <p:sldId id="326" r:id="rId26"/>
    <p:sldId id="324" r:id="rId27"/>
    <p:sldId id="285" r:id="rId28"/>
    <p:sldId id="287" r:id="rId29"/>
    <p:sldId id="309" r:id="rId30"/>
    <p:sldId id="264" r:id="rId31"/>
  </p:sldIdLst>
  <p:sldSz cx="12192000" cy="6858000"/>
  <p:notesSz cx="6950075" cy="9236075"/>
  <p:defaultTextStyle>
    <a:defPPr>
      <a:defRPr lang="en-US"/>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365"/>
    <a:srgbClr val="050A28"/>
    <a:srgbClr val="F6B33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87"/>
    <p:restoredTop sz="77415" autoAdjust="0"/>
  </p:normalViewPr>
  <p:slideViewPr>
    <p:cSldViewPr snapToGrid="0" snapToObjects="1" showGuides="1">
      <p:cViewPr varScale="1">
        <p:scale>
          <a:sx n="102" d="100"/>
          <a:sy n="102" d="100"/>
        </p:scale>
        <p:origin x="372" y="96"/>
      </p:cViewPr>
      <p:guideLst/>
    </p:cSldViewPr>
  </p:slideViewPr>
  <p:notesTextViewPr>
    <p:cViewPr>
      <p:scale>
        <a:sx n="1" d="1"/>
        <a:sy n="1" d="1"/>
      </p:scale>
      <p:origin x="0" y="0"/>
    </p:cViewPr>
  </p:notesTextViewPr>
  <p:sorterViewPr>
    <p:cViewPr>
      <p:scale>
        <a:sx n="126" d="100"/>
        <a:sy n="12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jlewis\Downloads\DataColl_Draft07221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gutier2\Desktop\SDIC%20Data%20Collection%20\DataColl_Draft07221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gutier2\Desktop\SDIC%20Data%20Collection%20\DataColl_Draft0828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jlewis\Desktop\CEO%20Report\CEOsupporting_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gutier2\Desktop\SDIC%20Data%20Collection%20\DataColl_Draft07221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jlewis\Desktop\CEO%20Report\Programs%20designed%20and%20approve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jlewis\Desktop\CEO%20Report\Programs%20designed%20and%20approve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jlewis\Downloads\DataColl_Draft07221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pgutier2\Desktop\Degrees%20and%20certificates%20awarded.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r>
              <a:rPr lang="en-US" sz="1800" dirty="0">
                <a:latin typeface="Trebuchet MS" charset="0"/>
                <a:ea typeface="Trebuchet MS" charset="0"/>
                <a:cs typeface="Trebuchet MS" charset="0"/>
              </a:rPr>
              <a:t>Number of requests</a:t>
            </a:r>
            <a:r>
              <a:rPr lang="en-US" sz="1800" baseline="0" dirty="0">
                <a:latin typeface="Trebuchet MS" charset="0"/>
                <a:ea typeface="Trebuchet MS" charset="0"/>
                <a:cs typeface="Trebuchet MS" charset="0"/>
              </a:rPr>
              <a:t> for LMI </a:t>
            </a:r>
          </a:p>
          <a:p>
            <a:pPr>
              <a:defRPr>
                <a:latin typeface="Trebuchet MS" charset="0"/>
                <a:ea typeface="Trebuchet MS" charset="0"/>
                <a:cs typeface="Trebuchet MS" charset="0"/>
              </a:defRPr>
            </a:pPr>
            <a:r>
              <a:rPr lang="en-US" sz="1800" baseline="0" dirty="0">
                <a:latin typeface="Trebuchet MS" charset="0"/>
                <a:ea typeface="Trebuchet MS" charset="0"/>
                <a:cs typeface="Trebuchet MS" charset="0"/>
              </a:rPr>
              <a:t>(Reports Released by Year) </a:t>
            </a:r>
          </a:p>
          <a:p>
            <a:pPr>
              <a:defRPr>
                <a:latin typeface="Trebuchet MS" charset="0"/>
                <a:ea typeface="Trebuchet MS" charset="0"/>
                <a:cs typeface="Trebuchet MS" charset="0"/>
              </a:defRPr>
            </a:pPr>
            <a:r>
              <a:rPr lang="en-US" sz="1800" b="0" i="1" baseline="0" dirty="0">
                <a:latin typeface="Trebuchet MS" charset="0"/>
                <a:ea typeface="Trebuchet MS" charset="0"/>
                <a:cs typeface="Trebuchet MS" charset="0"/>
              </a:rPr>
              <a:t>Source: COE Data Request Form</a:t>
            </a:r>
            <a:endParaRPr lang="en-US" sz="1800" b="0" i="1" dirty="0">
              <a:latin typeface="Trebuchet MS" charset="0"/>
              <a:ea typeface="Trebuchet MS" charset="0"/>
              <a:cs typeface="Trebuchet MS"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autoTitleDeleted val="0"/>
    <c:plotArea>
      <c:layout/>
      <c:barChart>
        <c:barDir val="col"/>
        <c:grouping val="clustered"/>
        <c:varyColors val="0"/>
        <c:ser>
          <c:idx val="0"/>
          <c:order val="0"/>
          <c:tx>
            <c:strRef>
              <c:f>'2a 2c Req for LMI'!$B$7</c:f>
              <c:strCache>
                <c:ptCount val="1"/>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charset="0"/>
                    <a:ea typeface="Trebuchet MS" charset="0"/>
                    <a:cs typeface="Trebuchet M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'2a 2c Req for LMI'!$A$8:$A$12</c:f>
              <c:strCache>
                <c:ptCount val="5"/>
                <c:pt idx="0">
                  <c:v>2014-15</c:v>
                </c:pt>
                <c:pt idx="1">
                  <c:v>2015-16</c:v>
                </c:pt>
                <c:pt idx="2">
                  <c:v>2016-17</c:v>
                </c:pt>
                <c:pt idx="3">
                  <c:v>2017-18</c:v>
                </c:pt>
                <c:pt idx="4">
                  <c:v>2018-19</c:v>
                </c:pt>
              </c:strCache>
            </c:strRef>
          </c:cat>
          <c:val>
            <c:numRef>
              <c:f>'2a 2c Req for LMI'!$B$8:$B$12</c:f>
              <c:numCache>
                <c:formatCode>General</c:formatCode>
                <c:ptCount val="5"/>
                <c:pt idx="0">
                  <c:v>31</c:v>
                </c:pt>
                <c:pt idx="1">
                  <c:v>16</c:v>
                </c:pt>
                <c:pt idx="2">
                  <c:v>25</c:v>
                </c:pt>
                <c:pt idx="3">
                  <c:v>63</c:v>
                </c:pt>
                <c:pt idx="4">
                  <c:v>64</c:v>
                </c:pt>
              </c:numCache>
            </c:numRef>
          </c:val>
          <c:extLst>
            <c:ext xmlns:c16="http://schemas.microsoft.com/office/drawing/2014/chart" uri="{C3380CC4-5D6E-409C-BE32-E72D297353CC}">
              <c16:uniqueId val="{00000000-7868-A840-B32B-9F43E2356120}"/>
            </c:ext>
          </c:extLst>
        </c:ser>
        <c:dLbls>
          <c:dLblPos val="inEnd"/>
          <c:showLegendKey val="0"/>
          <c:showVal val="1"/>
          <c:showCatName val="0"/>
          <c:showSerName val="0"/>
          <c:showPercent val="0"/>
          <c:showBubbleSize val="0"/>
        </c:dLbls>
        <c:gapWidth val="65"/>
        <c:axId val="1797005520"/>
        <c:axId val="1785688832"/>
      </c:barChart>
      <c:catAx>
        <c:axId val="17970055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rebuchet MS" charset="0"/>
                <a:ea typeface="Trebuchet MS" charset="0"/>
                <a:cs typeface="Trebuchet MS" charset="0"/>
              </a:defRPr>
            </a:pPr>
            <a:endParaRPr lang="en-US"/>
          </a:p>
        </c:txPr>
        <c:crossAx val="1785688832"/>
        <c:crosses val="autoZero"/>
        <c:auto val="1"/>
        <c:lblAlgn val="ctr"/>
        <c:lblOffset val="100"/>
        <c:noMultiLvlLbl val="0"/>
      </c:catAx>
      <c:valAx>
        <c:axId val="178568883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970055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Number who have </a:t>
            </a:r>
            <a:r>
              <a:rPr lang="en-US" dirty="0">
                <a:latin typeface="Trebuchet MS" charset="0"/>
                <a:ea typeface="Trebuchet MS" charset="0"/>
                <a:cs typeface="Trebuchet MS" charset="0"/>
              </a:rPr>
              <a:t>Accessed</a:t>
            </a:r>
            <a:r>
              <a:rPr lang="en-US" dirty="0"/>
              <a:t> COE Data,</a:t>
            </a:r>
            <a:r>
              <a:rPr lang="en-US" baseline="0" dirty="0"/>
              <a:t> Report, and Research</a:t>
            </a:r>
          </a:p>
          <a:p>
            <a:pPr>
              <a:defRPr/>
            </a:pPr>
            <a:r>
              <a:rPr lang="en-US" b="0" i="1" baseline="0" dirty="0"/>
              <a:t>Source: COE Constant Contact</a:t>
            </a:r>
            <a:endParaRPr lang="en-US" b="0" i="1"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Unique Reviewers</c:v>
                </c:pt>
              </c:strCache>
            </c:strRef>
          </c:tx>
          <c:spPr>
            <a:solidFill>
              <a:schemeClr val="accent1">
                <a:alpha val="85000"/>
              </a:schemeClr>
            </a:solidFill>
            <a:ln w="9525" cap="flat" cmpd="sng" algn="ctr">
              <a:solidFill>
                <a:schemeClr val="lt1">
                  <a:alpha val="50000"/>
                </a:schemeClr>
              </a:solidFill>
              <a:round/>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panose="020B070302020209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Sheet1!$C$2:$D$2</c:f>
              <c:strCache>
                <c:ptCount val="2"/>
                <c:pt idx="0">
                  <c:v>2017-2018</c:v>
                </c:pt>
                <c:pt idx="1">
                  <c:v>2018-19</c:v>
                </c:pt>
              </c:strCache>
            </c:strRef>
          </c:cat>
          <c:val>
            <c:numRef>
              <c:f>Sheet1!$C$3:$D$3</c:f>
              <c:numCache>
                <c:formatCode>General</c:formatCode>
                <c:ptCount val="2"/>
                <c:pt idx="0">
                  <c:v>1483</c:v>
                </c:pt>
                <c:pt idx="1">
                  <c:v>2123</c:v>
                </c:pt>
              </c:numCache>
            </c:numRef>
          </c:val>
          <c:extLst>
            <c:ext xmlns:c16="http://schemas.microsoft.com/office/drawing/2014/chart" uri="{C3380CC4-5D6E-409C-BE32-E72D297353CC}">
              <c16:uniqueId val="{00000000-AA16-B14C-B2B1-7944C2BE0DAC}"/>
            </c:ext>
          </c:extLst>
        </c:ser>
        <c:dLbls>
          <c:dLblPos val="inEnd"/>
          <c:showLegendKey val="0"/>
          <c:showVal val="1"/>
          <c:showCatName val="0"/>
          <c:showSerName val="0"/>
          <c:showPercent val="0"/>
          <c:showBubbleSize val="0"/>
        </c:dLbls>
        <c:gapWidth val="65"/>
        <c:axId val="1799627424"/>
        <c:axId val="1800342944"/>
      </c:barChart>
      <c:catAx>
        <c:axId val="17996274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Trebuchet MS" panose="020B0703020202090204" pitchFamily="34" charset="0"/>
                <a:ea typeface="+mn-ea"/>
                <a:cs typeface="+mn-cs"/>
              </a:defRPr>
            </a:pPr>
            <a:endParaRPr lang="en-US"/>
          </a:p>
        </c:txPr>
        <c:crossAx val="1800342944"/>
        <c:crosses val="autoZero"/>
        <c:auto val="1"/>
        <c:lblAlgn val="ctr"/>
        <c:lblOffset val="100"/>
        <c:noMultiLvlLbl val="0"/>
      </c:catAx>
      <c:valAx>
        <c:axId val="180034294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99627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latin typeface="Trebuchet MS" panose="020B0703020202090204" pitchFamily="34" charset="0"/>
              </a:rPr>
              <a:t>CTE Course</a:t>
            </a:r>
            <a:r>
              <a:rPr lang="en-US" baseline="0" dirty="0">
                <a:latin typeface="Trebuchet MS" panose="020B0703020202090204" pitchFamily="34" charset="0"/>
              </a:rPr>
              <a:t> Enrollments between 2015-16 to 2017-18</a:t>
            </a:r>
          </a:p>
          <a:p>
            <a:pPr>
              <a:defRPr/>
            </a:pPr>
            <a:r>
              <a:rPr lang="en-US" b="0" i="1" baseline="0" dirty="0">
                <a:latin typeface="Trebuchet MS" panose="020B0703020202090204" pitchFamily="34" charset="0"/>
              </a:rPr>
              <a:t>Source: DataMart</a:t>
            </a:r>
            <a:endParaRPr lang="en-US" b="0" i="1" dirty="0">
              <a:latin typeface="Trebuchet MS" panose="020B0703020202090204" pitchFamily="34"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'1A Marketing'!$K$9</c:f>
              <c:strCache>
                <c:ptCount val="1"/>
              </c:strCache>
            </c:strRef>
          </c:tx>
          <c:spPr>
            <a:ln w="31750" cap="rnd">
              <a:solidFill>
                <a:schemeClr val="accent1"/>
              </a:solidFill>
              <a:round/>
            </a:ln>
            <a:effectLst/>
          </c:spPr>
          <c:marker>
            <c:symbol val="circle"/>
            <c:size val="17"/>
            <c:spPr>
              <a:solidFill>
                <a:schemeClr val="accent1"/>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70302020209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'1A Marketing'!$L$5:$N$5</c:f>
              <c:strCache>
                <c:ptCount val="3"/>
                <c:pt idx="0">
                  <c:v>2015-16</c:v>
                </c:pt>
                <c:pt idx="1">
                  <c:v>2016-17</c:v>
                </c:pt>
                <c:pt idx="2">
                  <c:v>2017-18</c:v>
                </c:pt>
              </c:strCache>
            </c:strRef>
          </c:cat>
          <c:val>
            <c:numRef>
              <c:f>'1A Marketing'!$L$9:$N$9</c:f>
              <c:numCache>
                <c:formatCode>General</c:formatCode>
                <c:ptCount val="3"/>
              </c:numCache>
            </c:numRef>
          </c:val>
          <c:smooth val="0"/>
          <c:extLst>
            <c:ext xmlns:c16="http://schemas.microsoft.com/office/drawing/2014/chart" uri="{C3380CC4-5D6E-409C-BE32-E72D297353CC}">
              <c16:uniqueId val="{00000000-9F2E-4F4C-9997-38175F954402}"/>
            </c:ext>
          </c:extLst>
        </c:ser>
        <c:ser>
          <c:idx val="1"/>
          <c:order val="1"/>
          <c:tx>
            <c:strRef>
              <c:f>'1A Marketing'!$K$6</c:f>
              <c:strCache>
                <c:ptCount val="1"/>
                <c:pt idx="0">
                  <c:v>CTE Enrollments</c:v>
                </c:pt>
              </c:strCache>
            </c:strRef>
          </c:tx>
          <c:spPr>
            <a:ln w="31750" cap="rnd">
              <a:solidFill>
                <a:schemeClr val="accent2"/>
              </a:solidFill>
              <a:round/>
            </a:ln>
            <a:effectLst/>
          </c:spPr>
          <c:marker>
            <c:symbol val="circle"/>
            <c:size val="17"/>
            <c:spPr>
              <a:solidFill>
                <a:schemeClr val="accent2"/>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panose="020B070302020209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'1A Marketing'!$L$5:$N$5</c:f>
              <c:strCache>
                <c:ptCount val="3"/>
                <c:pt idx="0">
                  <c:v>2015-16</c:v>
                </c:pt>
                <c:pt idx="1">
                  <c:v>2016-17</c:v>
                </c:pt>
                <c:pt idx="2">
                  <c:v>2017-18</c:v>
                </c:pt>
              </c:strCache>
            </c:strRef>
          </c:cat>
          <c:val>
            <c:numRef>
              <c:f>'1A Marketing'!$L$6:$N$6</c:f>
              <c:numCache>
                <c:formatCode>#,##0</c:formatCode>
                <c:ptCount val="3"/>
                <c:pt idx="0">
                  <c:v>262902</c:v>
                </c:pt>
                <c:pt idx="1">
                  <c:v>263897</c:v>
                </c:pt>
                <c:pt idx="2">
                  <c:v>265956</c:v>
                </c:pt>
              </c:numCache>
            </c:numRef>
          </c:val>
          <c:smooth val="0"/>
          <c:extLst>
            <c:ext xmlns:c16="http://schemas.microsoft.com/office/drawing/2014/chart" uri="{C3380CC4-5D6E-409C-BE32-E72D297353CC}">
              <c16:uniqueId val="{00000001-9F2E-4F4C-9997-38175F954402}"/>
            </c:ext>
          </c:extLst>
        </c:ser>
        <c:dLbls>
          <c:dLblPos val="ctr"/>
          <c:showLegendKey val="0"/>
          <c:showVal val="1"/>
          <c:showCatName val="0"/>
          <c:showSerName val="0"/>
          <c:showPercent val="0"/>
          <c:showBubbleSize val="0"/>
        </c:dLbls>
        <c:marker val="1"/>
        <c:smooth val="0"/>
        <c:axId val="1784208160"/>
        <c:axId val="1784216624"/>
      </c:lineChart>
      <c:catAx>
        <c:axId val="17842081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panose="020B0703020202090204" pitchFamily="34" charset="0"/>
                    <a:ea typeface="+mn-ea"/>
                    <a:cs typeface="+mn-cs"/>
                  </a:defRPr>
                </a:pPr>
                <a:r>
                  <a:rPr lang="en-US" sz="1400" baseline="0">
                    <a:latin typeface="Trebuchet MS" panose="020B0703020202090204" pitchFamily="34" charset="0"/>
                  </a:rPr>
                  <a:t>School Year (Fall to Summer Term)</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panose="020B0703020202090204" pitchFamily="34" charset="0"/>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rebuchet MS" panose="020B0703020202090204" pitchFamily="34" charset="0"/>
                <a:ea typeface="+mn-ea"/>
                <a:cs typeface="+mn-cs"/>
              </a:defRPr>
            </a:pPr>
            <a:endParaRPr lang="en-US"/>
          </a:p>
        </c:txPr>
        <c:crossAx val="1784216624"/>
        <c:crosses val="autoZero"/>
        <c:auto val="1"/>
        <c:lblAlgn val="ctr"/>
        <c:lblOffset val="100"/>
        <c:noMultiLvlLbl val="0"/>
      </c:catAx>
      <c:valAx>
        <c:axId val="178421662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842081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a:p>
            <a:pPr>
              <a:defRPr/>
            </a:pPr>
            <a:r>
              <a:rPr lang="en-US"/>
              <a:t>Number of CP Programs Recommended and Approved</a:t>
            </a:r>
          </a:p>
          <a:p>
            <a:pPr>
              <a:defRPr/>
            </a:pPr>
            <a:r>
              <a:rPr lang="en-US" b="0" i="1"/>
              <a:t>Source:</a:t>
            </a:r>
            <a:r>
              <a:rPr lang="en-US" b="0" i="1" baseline="0"/>
              <a:t> California Regional Consortia CTE Program Recommendations &amp; </a:t>
            </a:r>
          </a:p>
          <a:p>
            <a:pPr>
              <a:defRPr/>
            </a:pPr>
            <a:r>
              <a:rPr lang="en-US" b="0" i="1" baseline="0"/>
              <a:t>WDC Program Recommendations </a:t>
            </a:r>
            <a:endParaRPr lang="en-US" b="0" i="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 Programs Rec and Approved'!$B$6</c:f>
              <c:strCache>
                <c:ptCount val="1"/>
                <c:pt idx="0">
                  <c:v>New Programs Approved</c:v>
                </c:pt>
              </c:strCache>
            </c:strRef>
          </c:tx>
          <c:spPr>
            <a:solidFill>
              <a:schemeClr val="accent1">
                <a:alpha val="85000"/>
              </a:schemeClr>
            </a:solidFill>
            <a:ln w="9525" cap="flat" cmpd="sng" algn="ctr">
              <a:solidFill>
                <a:schemeClr val="lt1">
                  <a:alpha val="50000"/>
                </a:schemeClr>
              </a:solidFill>
              <a:round/>
            </a:ln>
            <a:effectLst/>
          </c:spPr>
          <c:invertIfNegative val="0"/>
          <c:dLbls>
            <c:dLbl>
              <c:idx val="0"/>
              <c:layout>
                <c:manualLayout>
                  <c:x val="3.9473684210525302E-3"/>
                  <c:y val="4.53920603674538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6A-9C43-B11D-AC38D71CD46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 Programs Rec and Approved'!$A$7:$A$11</c:f>
              <c:strCache>
                <c:ptCount val="5"/>
                <c:pt idx="0">
                  <c:v>2014-2015</c:v>
                </c:pt>
                <c:pt idx="1">
                  <c:v>2015-2016</c:v>
                </c:pt>
                <c:pt idx="2">
                  <c:v>2016-2017</c:v>
                </c:pt>
                <c:pt idx="3">
                  <c:v>2017-2018</c:v>
                </c:pt>
                <c:pt idx="4">
                  <c:v>2018-2019</c:v>
                </c:pt>
              </c:strCache>
            </c:strRef>
          </c:cat>
          <c:val>
            <c:numRef>
              <c:f>'# Programs Rec and Approved'!$B$7:$B$11</c:f>
              <c:numCache>
                <c:formatCode>General</c:formatCode>
                <c:ptCount val="5"/>
                <c:pt idx="0">
                  <c:v>14</c:v>
                </c:pt>
                <c:pt idx="1">
                  <c:v>21</c:v>
                </c:pt>
                <c:pt idx="2">
                  <c:v>22</c:v>
                </c:pt>
                <c:pt idx="3">
                  <c:v>196</c:v>
                </c:pt>
                <c:pt idx="4">
                  <c:v>44</c:v>
                </c:pt>
              </c:numCache>
            </c:numRef>
          </c:val>
          <c:extLst>
            <c:ext xmlns:c16="http://schemas.microsoft.com/office/drawing/2014/chart" uri="{C3380CC4-5D6E-409C-BE32-E72D297353CC}">
              <c16:uniqueId val="{00000001-EC6A-9C43-B11D-AC38D71CD46E}"/>
            </c:ext>
          </c:extLst>
        </c:ser>
        <c:ser>
          <c:idx val="1"/>
          <c:order val="1"/>
          <c:tx>
            <c:strRef>
              <c:f>'# Programs Rec and Approved'!$C$6</c:f>
              <c:strCache>
                <c:ptCount val="1"/>
                <c:pt idx="0">
                  <c:v>New Programs Recommended</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 Programs Rec and Approved'!$A$7:$A$11</c:f>
              <c:strCache>
                <c:ptCount val="5"/>
                <c:pt idx="0">
                  <c:v>2014-2015</c:v>
                </c:pt>
                <c:pt idx="1">
                  <c:v>2015-2016</c:v>
                </c:pt>
                <c:pt idx="2">
                  <c:v>2016-2017</c:v>
                </c:pt>
                <c:pt idx="3">
                  <c:v>2017-2018</c:v>
                </c:pt>
                <c:pt idx="4">
                  <c:v>2018-2019</c:v>
                </c:pt>
              </c:strCache>
            </c:strRef>
          </c:cat>
          <c:val>
            <c:numRef>
              <c:f>'# Programs Rec and Approved'!$C$7:$C$11</c:f>
              <c:numCache>
                <c:formatCode>General</c:formatCode>
                <c:ptCount val="5"/>
                <c:pt idx="1">
                  <c:v>18</c:v>
                </c:pt>
                <c:pt idx="2">
                  <c:v>19</c:v>
                </c:pt>
                <c:pt idx="3">
                  <c:v>32</c:v>
                </c:pt>
                <c:pt idx="4">
                  <c:v>37</c:v>
                </c:pt>
              </c:numCache>
            </c:numRef>
          </c:val>
          <c:extLst>
            <c:ext xmlns:c16="http://schemas.microsoft.com/office/drawing/2014/chart" uri="{C3380CC4-5D6E-409C-BE32-E72D297353CC}">
              <c16:uniqueId val="{00000002-EC6A-9C43-B11D-AC38D71CD46E}"/>
            </c:ext>
          </c:extLst>
        </c:ser>
        <c:dLbls>
          <c:dLblPos val="inEnd"/>
          <c:showLegendKey val="0"/>
          <c:showVal val="1"/>
          <c:showCatName val="0"/>
          <c:showSerName val="0"/>
          <c:showPercent val="0"/>
          <c:showBubbleSize val="0"/>
        </c:dLbls>
        <c:gapWidth val="65"/>
        <c:axId val="1801883744"/>
        <c:axId val="1801888272"/>
      </c:barChart>
      <c:catAx>
        <c:axId val="180188374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801888272"/>
        <c:crosses val="autoZero"/>
        <c:auto val="1"/>
        <c:lblAlgn val="ctr"/>
        <c:lblOffset val="100"/>
        <c:noMultiLvlLbl val="0"/>
      </c:catAx>
      <c:valAx>
        <c:axId val="180188827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801883744"/>
        <c:crosses val="autoZero"/>
        <c:crossBetween val="between"/>
      </c:valAx>
      <c:spPr>
        <a:noFill/>
        <a:ln>
          <a:noFill/>
        </a:ln>
        <a:effectLst/>
      </c:spPr>
    </c:plotArea>
    <c:legend>
      <c:legendPos val="b"/>
      <c:layout>
        <c:manualLayout>
          <c:xMode val="edge"/>
          <c:yMode val="edge"/>
          <c:x val="0.18750145047658501"/>
          <c:y val="0.92217978717953097"/>
          <c:w val="0.62109324492333196"/>
          <c:h val="5.6947178477690298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6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panose="020B0703020202090204" pitchFamily="34" charset="0"/>
                <a:ea typeface="+mn-ea"/>
                <a:cs typeface="+mn-cs"/>
              </a:defRPr>
            </a:pPr>
            <a:r>
              <a:rPr lang="en-US" baseline="0">
                <a:latin typeface="Trebuchet MS" panose="020B0703020202090204" pitchFamily="34" charset="0"/>
              </a:rPr>
              <a:t>Number of Special Admit Students Enrolled </a:t>
            </a:r>
          </a:p>
          <a:p>
            <a:pPr>
              <a:defRPr>
                <a:latin typeface="Trebuchet MS" panose="020B0703020202090204" pitchFamily="34" charset="0"/>
              </a:defRPr>
            </a:pPr>
            <a:r>
              <a:rPr lang="en-US" b="0" i="1" baseline="0">
                <a:latin typeface="Trebuchet MS" panose="020B0703020202090204" pitchFamily="34" charset="0"/>
              </a:rPr>
              <a:t>Source: DataMart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panose="020B0703020202090204" pitchFamily="34" charset="0"/>
              <a:ea typeface="+mn-ea"/>
              <a:cs typeface="+mn-cs"/>
            </a:defRPr>
          </a:pPr>
          <a:endParaRPr lang="en-US"/>
        </a:p>
      </c:txPr>
    </c:title>
    <c:autoTitleDeleted val="0"/>
    <c:plotArea>
      <c:layout/>
      <c:barChart>
        <c:barDir val="col"/>
        <c:grouping val="clustered"/>
        <c:varyColors val="0"/>
        <c:ser>
          <c:idx val="0"/>
          <c:order val="0"/>
          <c:tx>
            <c:strRef>
              <c:f>'4B Special Admits'!$B$4</c:f>
              <c:strCache>
                <c:ptCount val="1"/>
                <c:pt idx="0">
                  <c:v>Special Admit Student Enrolled</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panose="020B070302020209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'4B Special Admits'!$C$3:$E$3</c:f>
              <c:strCache>
                <c:ptCount val="3"/>
                <c:pt idx="0">
                  <c:v>2015-16</c:v>
                </c:pt>
                <c:pt idx="1">
                  <c:v>2016-17</c:v>
                </c:pt>
                <c:pt idx="2">
                  <c:v>2017-18</c:v>
                </c:pt>
              </c:strCache>
            </c:strRef>
          </c:cat>
          <c:val>
            <c:numRef>
              <c:f>'4B Special Admits'!$C$4:$E$4</c:f>
              <c:numCache>
                <c:formatCode>#,##0</c:formatCode>
                <c:ptCount val="3"/>
                <c:pt idx="0">
                  <c:v>9833</c:v>
                </c:pt>
                <c:pt idx="1">
                  <c:v>12938</c:v>
                </c:pt>
                <c:pt idx="2">
                  <c:v>15760</c:v>
                </c:pt>
              </c:numCache>
            </c:numRef>
          </c:val>
          <c:extLst>
            <c:ext xmlns:c16="http://schemas.microsoft.com/office/drawing/2014/chart" uri="{C3380CC4-5D6E-409C-BE32-E72D297353CC}">
              <c16:uniqueId val="{00000000-EA99-EF40-9D06-2D67FAE731D1}"/>
            </c:ext>
          </c:extLst>
        </c:ser>
        <c:dLbls>
          <c:dLblPos val="inEnd"/>
          <c:showLegendKey val="0"/>
          <c:showVal val="1"/>
          <c:showCatName val="0"/>
          <c:showSerName val="0"/>
          <c:showPercent val="0"/>
          <c:showBubbleSize val="0"/>
        </c:dLbls>
        <c:gapWidth val="65"/>
        <c:axId val="1784404144"/>
        <c:axId val="1784184240"/>
      </c:barChart>
      <c:catAx>
        <c:axId val="178440414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panose="020B0703020202090204" pitchFamily="34" charset="0"/>
                    <a:ea typeface="+mn-ea"/>
                    <a:cs typeface="+mn-cs"/>
                  </a:defRPr>
                </a:pPr>
                <a:r>
                  <a:rPr lang="en-US" sz="1400" baseline="0">
                    <a:latin typeface="Trebuchet MS" panose="020B0703020202090204" pitchFamily="34" charset="0"/>
                  </a:rPr>
                  <a:t>School Year (Fall to Summer Term)</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panose="020B0703020202090204" pitchFamily="34" charset="0"/>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rebuchet MS" panose="020B0703020202090204" pitchFamily="34" charset="0"/>
                <a:ea typeface="+mn-ea"/>
                <a:cs typeface="+mn-cs"/>
              </a:defRPr>
            </a:pPr>
            <a:endParaRPr lang="en-US"/>
          </a:p>
        </c:txPr>
        <c:crossAx val="1784184240"/>
        <c:crosses val="autoZero"/>
        <c:auto val="1"/>
        <c:lblAlgn val="ctr"/>
        <c:lblOffset val="100"/>
        <c:noMultiLvlLbl val="0"/>
      </c:catAx>
      <c:valAx>
        <c:axId val="178418424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8440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r>
              <a:rPr lang="en-US" baseline="0" dirty="0">
                <a:latin typeface="Trebuchet MS" charset="0"/>
                <a:ea typeface="Trebuchet MS" charset="0"/>
                <a:cs typeface="Trebuchet MS" charset="0"/>
              </a:rPr>
              <a:t>Career Development Opportunities (Students Served)</a:t>
            </a:r>
          </a:p>
          <a:p>
            <a:pPr>
              <a:defRPr>
                <a:latin typeface="Trebuchet MS" charset="0"/>
                <a:ea typeface="Trebuchet MS" charset="0"/>
                <a:cs typeface="Trebuchet MS" charset="0"/>
              </a:defRPr>
            </a:pPr>
            <a:r>
              <a:rPr lang="en-US" b="0" i="1" baseline="0" dirty="0">
                <a:latin typeface="Trebuchet MS" charset="0"/>
                <a:ea typeface="Trebuchet MS" charset="0"/>
                <a:cs typeface="Trebuchet MS" charset="0"/>
              </a:rPr>
              <a:t>Source: Multiple college-level sources reported</a:t>
            </a:r>
          </a:p>
          <a:p>
            <a:pPr>
              <a:defRPr>
                <a:latin typeface="Trebuchet MS" charset="0"/>
                <a:ea typeface="Trebuchet MS" charset="0"/>
                <a:cs typeface="Trebuchet MS" charset="0"/>
              </a:defRPr>
            </a:pPr>
            <a:r>
              <a:rPr lang="en-US" sz="1400" b="0" i="1" baseline="0" dirty="0">
                <a:latin typeface="Trebuchet MS" charset="0"/>
                <a:ea typeface="Trebuchet MS" charset="0"/>
                <a:cs typeface="Trebuchet MS" charset="0"/>
              </a:rPr>
              <a:t>*2018-19 are preliminary estimates</a:t>
            </a:r>
            <a:r>
              <a:rPr lang="en-US" b="0" i="1" baseline="0" dirty="0">
                <a:latin typeface="Trebuchet MS" charset="0"/>
                <a:ea typeface="Trebuchet MS" charset="0"/>
                <a:cs typeface="Trebuchet MS" charset="0"/>
              </a:rPr>
              <a:t>	</a:t>
            </a:r>
            <a:endParaRPr lang="en-US" b="0" i="1" dirty="0">
              <a:latin typeface="Trebuchet MS" charset="0"/>
              <a:ea typeface="Trebuchet MS" charset="0"/>
              <a:cs typeface="Trebuchet MS" charset="0"/>
            </a:endParaRPr>
          </a:p>
        </c:rich>
      </c:tx>
      <c:layout>
        <c:manualLayout>
          <c:xMode val="edge"/>
          <c:yMode val="edge"/>
          <c:x val="0.13122076407115801"/>
          <c:y val="4.531233595800519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autoTitleDeleted val="0"/>
    <c:plotArea>
      <c:layout>
        <c:manualLayout>
          <c:layoutTarget val="inner"/>
          <c:xMode val="edge"/>
          <c:yMode val="edge"/>
          <c:x val="1.8018018018018001E-2"/>
          <c:y val="0.233278320024915"/>
          <c:w val="0.96096096096096095"/>
          <c:h val="0.68797560205674901"/>
        </c:manualLayout>
      </c:layout>
      <c:barChart>
        <c:barDir val="col"/>
        <c:grouping val="clustered"/>
        <c:varyColors val="0"/>
        <c:ser>
          <c:idx val="0"/>
          <c:order val="0"/>
          <c:tx>
            <c:strRef>
              <c:f>'WBL and Career Dev'!$B$2</c:f>
              <c:strCache>
                <c:ptCount val="1"/>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charset="0"/>
                    <a:ea typeface="Trebuchet MS" charset="0"/>
                    <a:cs typeface="Trebuchet M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'WBL and Career Dev'!$A$3:$A$6</c:f>
              <c:strCache>
                <c:ptCount val="4"/>
                <c:pt idx="0">
                  <c:v>2015-16</c:v>
                </c:pt>
                <c:pt idx="1">
                  <c:v>2016-17</c:v>
                </c:pt>
                <c:pt idx="2">
                  <c:v>2017-18</c:v>
                </c:pt>
                <c:pt idx="3">
                  <c:v>2018-19*</c:v>
                </c:pt>
              </c:strCache>
            </c:strRef>
          </c:cat>
          <c:val>
            <c:numRef>
              <c:f>'WBL and Career Dev'!$B$3:$B$6</c:f>
              <c:numCache>
                <c:formatCode>#,##0</c:formatCode>
                <c:ptCount val="4"/>
                <c:pt idx="0">
                  <c:v>9513</c:v>
                </c:pt>
                <c:pt idx="1">
                  <c:v>9957</c:v>
                </c:pt>
                <c:pt idx="2">
                  <c:v>15414</c:v>
                </c:pt>
                <c:pt idx="3">
                  <c:v>18475</c:v>
                </c:pt>
              </c:numCache>
            </c:numRef>
          </c:val>
          <c:extLst>
            <c:ext xmlns:c16="http://schemas.microsoft.com/office/drawing/2014/chart" uri="{C3380CC4-5D6E-409C-BE32-E72D297353CC}">
              <c16:uniqueId val="{00000000-8FB9-1F4B-A9DD-AE615A739238}"/>
            </c:ext>
          </c:extLst>
        </c:ser>
        <c:dLbls>
          <c:dLblPos val="inEnd"/>
          <c:showLegendKey val="0"/>
          <c:showVal val="1"/>
          <c:showCatName val="0"/>
          <c:showSerName val="0"/>
          <c:showPercent val="0"/>
          <c:showBubbleSize val="0"/>
        </c:dLbls>
        <c:gapWidth val="65"/>
        <c:axId val="1797974192"/>
        <c:axId val="1770801952"/>
      </c:barChart>
      <c:catAx>
        <c:axId val="179797419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1770801952"/>
        <c:crosses val="autoZero"/>
        <c:auto val="1"/>
        <c:lblAlgn val="ctr"/>
        <c:lblOffset val="100"/>
        <c:noMultiLvlLbl val="0"/>
      </c:catAx>
      <c:valAx>
        <c:axId val="17708019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0"/>
        <c:majorTickMark val="none"/>
        <c:minorTickMark val="none"/>
        <c:tickLblPos val="nextTo"/>
        <c:crossAx val="179797419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r>
              <a:rPr lang="en-US" dirty="0">
                <a:latin typeface="Trebuchet MS" charset="0"/>
                <a:ea typeface="Trebuchet MS" charset="0"/>
                <a:cs typeface="Trebuchet MS" charset="0"/>
              </a:rPr>
              <a:t>Work-based</a:t>
            </a:r>
            <a:r>
              <a:rPr lang="en-US" baseline="0" dirty="0">
                <a:latin typeface="Trebuchet MS" charset="0"/>
                <a:ea typeface="Trebuchet MS" charset="0"/>
                <a:cs typeface="Trebuchet MS" charset="0"/>
              </a:rPr>
              <a:t> Learning Opportunities (Students Served)</a:t>
            </a:r>
          </a:p>
          <a:p>
            <a:pPr>
              <a:defRPr>
                <a:latin typeface="Trebuchet MS" charset="0"/>
                <a:ea typeface="Trebuchet MS" charset="0"/>
                <a:cs typeface="Trebuchet MS" charset="0"/>
              </a:defRPr>
            </a:pPr>
            <a:r>
              <a:rPr lang="en-US" sz="1800" b="0" i="1" baseline="0" dirty="0">
                <a:effectLst/>
              </a:rPr>
              <a:t>Source: Multiple college-level sources reported</a:t>
            </a:r>
            <a:endParaRPr lang="en-US" dirty="0">
              <a:effectLst/>
            </a:endParaRPr>
          </a:p>
          <a:p>
            <a:pPr>
              <a:defRPr>
                <a:latin typeface="Trebuchet MS" charset="0"/>
                <a:ea typeface="Trebuchet MS" charset="0"/>
                <a:cs typeface="Trebuchet MS" charset="0"/>
              </a:defRPr>
            </a:pPr>
            <a:r>
              <a:rPr lang="en-US" sz="1400" b="0" i="1" baseline="0" dirty="0">
                <a:latin typeface="Trebuchet MS" charset="0"/>
                <a:ea typeface="Trebuchet MS" charset="0"/>
                <a:cs typeface="Trebuchet MS" charset="0"/>
              </a:rPr>
              <a:t>*2018-19 are preliminary estimates</a:t>
            </a:r>
          </a:p>
          <a:p>
            <a:pPr>
              <a:defRPr>
                <a:latin typeface="Trebuchet MS" charset="0"/>
                <a:ea typeface="Trebuchet MS" charset="0"/>
                <a:cs typeface="Trebuchet MS" charset="0"/>
              </a:defRPr>
            </a:pPr>
            <a:endParaRPr lang="en-US" b="0" i="1" dirty="0">
              <a:latin typeface="Trebuchet MS" charset="0"/>
              <a:ea typeface="Trebuchet MS" charset="0"/>
              <a:cs typeface="Trebuchet MS"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autoTitleDeleted val="0"/>
    <c:plotArea>
      <c:layout/>
      <c:barChart>
        <c:barDir val="col"/>
        <c:grouping val="clustered"/>
        <c:varyColors val="0"/>
        <c:ser>
          <c:idx val="0"/>
          <c:order val="0"/>
          <c:tx>
            <c:strRef>
              <c:f>'WBL and Career Dev'!$B$12</c:f>
              <c:strCache>
                <c:ptCount val="1"/>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rebuchet MS" charset="0"/>
                    <a:ea typeface="Trebuchet MS" charset="0"/>
                    <a:cs typeface="Trebuchet M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'WBL and Career Dev'!$A$13:$A$16</c:f>
              <c:strCache>
                <c:ptCount val="4"/>
                <c:pt idx="0">
                  <c:v>2015-16</c:v>
                </c:pt>
                <c:pt idx="1">
                  <c:v>2016-17</c:v>
                </c:pt>
                <c:pt idx="2">
                  <c:v>2017-18</c:v>
                </c:pt>
                <c:pt idx="3">
                  <c:v>2018-19*</c:v>
                </c:pt>
              </c:strCache>
            </c:strRef>
          </c:cat>
          <c:val>
            <c:numRef>
              <c:f>'WBL and Career Dev'!$B$13:$B$16</c:f>
              <c:numCache>
                <c:formatCode>#,##0</c:formatCode>
                <c:ptCount val="4"/>
                <c:pt idx="0">
                  <c:v>5002</c:v>
                </c:pt>
                <c:pt idx="1">
                  <c:v>5277</c:v>
                </c:pt>
                <c:pt idx="2">
                  <c:v>11729</c:v>
                </c:pt>
                <c:pt idx="3">
                  <c:v>13564</c:v>
                </c:pt>
              </c:numCache>
            </c:numRef>
          </c:val>
          <c:extLst>
            <c:ext xmlns:c16="http://schemas.microsoft.com/office/drawing/2014/chart" uri="{C3380CC4-5D6E-409C-BE32-E72D297353CC}">
              <c16:uniqueId val="{00000000-649E-404B-B5E6-AC49253C3494}"/>
            </c:ext>
          </c:extLst>
        </c:ser>
        <c:dLbls>
          <c:dLblPos val="inEnd"/>
          <c:showLegendKey val="0"/>
          <c:showVal val="1"/>
          <c:showCatName val="0"/>
          <c:showSerName val="0"/>
          <c:showPercent val="0"/>
          <c:showBubbleSize val="0"/>
        </c:dLbls>
        <c:gapWidth val="65"/>
        <c:axId val="1784824832"/>
        <c:axId val="1800765264"/>
      </c:barChart>
      <c:catAx>
        <c:axId val="17848248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Trebuchet MS" charset="0"/>
                <a:ea typeface="Trebuchet MS" charset="0"/>
                <a:cs typeface="Trebuchet MS" charset="0"/>
              </a:defRPr>
            </a:pPr>
            <a:endParaRPr lang="en-US"/>
          </a:p>
        </c:txPr>
        <c:crossAx val="1800765264"/>
        <c:crosses val="autoZero"/>
        <c:auto val="1"/>
        <c:lblAlgn val="ctr"/>
        <c:lblOffset val="100"/>
        <c:noMultiLvlLbl val="0"/>
      </c:catAx>
      <c:valAx>
        <c:axId val="1800765264"/>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78482483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dk1">
                    <a:lumMod val="75000"/>
                    <a:lumOff val="25000"/>
                  </a:schemeClr>
                </a:solidFill>
                <a:latin typeface="Trebuchet MS" charset="0"/>
                <a:ea typeface="Trebuchet MS" charset="0"/>
                <a:cs typeface="Trebuchet MS" charset="0"/>
              </a:defRPr>
            </a:pPr>
            <a:r>
              <a:rPr lang="en-US" sz="2000" dirty="0">
                <a:latin typeface="Trebuchet MS" charset="0"/>
                <a:ea typeface="Trebuchet MS" charset="0"/>
                <a:cs typeface="Trebuchet MS" charset="0"/>
              </a:rPr>
              <a:t>Work Experience Course Enrollments</a:t>
            </a:r>
          </a:p>
          <a:p>
            <a:pPr>
              <a:defRPr sz="2000">
                <a:latin typeface="Trebuchet MS" charset="0"/>
                <a:ea typeface="Trebuchet MS" charset="0"/>
                <a:cs typeface="Trebuchet MS" charset="0"/>
              </a:defRPr>
            </a:pPr>
            <a:r>
              <a:rPr lang="en-US" sz="2000" b="0" i="1" dirty="0">
                <a:latin typeface="Trebuchet MS" charset="0"/>
                <a:ea typeface="Trebuchet MS" charset="0"/>
                <a:cs typeface="Trebuchet MS" charset="0"/>
              </a:rPr>
              <a:t>Source: DataMart – TOP 6</a:t>
            </a:r>
            <a:r>
              <a:rPr lang="en-US" sz="2000" b="0" i="1" baseline="0" dirty="0">
                <a:latin typeface="Trebuchet MS" charset="0"/>
                <a:ea typeface="Trebuchet MS" charset="0"/>
                <a:cs typeface="Trebuchet MS" charset="0"/>
              </a:rPr>
              <a:t> Code 493200</a:t>
            </a:r>
            <a:r>
              <a:rPr lang="en-US" sz="2000" b="0" i="1" dirty="0">
                <a:latin typeface="Trebuchet MS" charset="0"/>
                <a:ea typeface="Trebuchet MS" charset="0"/>
                <a:cs typeface="Trebuchet MS" charset="0"/>
              </a:rPr>
              <a:t> </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autoTitleDeleted val="0"/>
    <c:plotArea>
      <c:layout/>
      <c:barChart>
        <c:barDir val="col"/>
        <c:grouping val="clustered"/>
        <c:varyColors val="0"/>
        <c:ser>
          <c:idx val="0"/>
          <c:order val="0"/>
          <c:tx>
            <c:strRef>
              <c:f>'3C for Employ Read. and Job Pl.'!$B$4</c:f>
              <c:strCache>
                <c:ptCount val="1"/>
                <c:pt idx="0">
                  <c:v>Work experience enrollments </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Trebuchet MS" charset="0"/>
                    <a:ea typeface="Trebuchet MS" charset="0"/>
                    <a:cs typeface="Trebuchet MS"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'3C for Employ Read. and Job Pl.'!$C$3:$E$3</c:f>
              <c:strCache>
                <c:ptCount val="3"/>
                <c:pt idx="0">
                  <c:v>2015-16</c:v>
                </c:pt>
                <c:pt idx="1">
                  <c:v>2016-17</c:v>
                </c:pt>
                <c:pt idx="2">
                  <c:v>2017-18</c:v>
                </c:pt>
              </c:strCache>
            </c:strRef>
          </c:cat>
          <c:val>
            <c:numRef>
              <c:f>'3C for Employ Read. and Job Pl.'!$C$4:$E$4</c:f>
              <c:numCache>
                <c:formatCode>General</c:formatCode>
                <c:ptCount val="3"/>
                <c:pt idx="0">
                  <c:v>509</c:v>
                </c:pt>
                <c:pt idx="1">
                  <c:v>605</c:v>
                </c:pt>
                <c:pt idx="2">
                  <c:v>775</c:v>
                </c:pt>
              </c:numCache>
            </c:numRef>
          </c:val>
          <c:extLst>
            <c:ext xmlns:c16="http://schemas.microsoft.com/office/drawing/2014/chart" uri="{C3380CC4-5D6E-409C-BE32-E72D297353CC}">
              <c16:uniqueId val="{00000000-D4F4-E54C-8A7E-6AE853D480CD}"/>
            </c:ext>
          </c:extLst>
        </c:ser>
        <c:dLbls>
          <c:dLblPos val="inEnd"/>
          <c:showLegendKey val="0"/>
          <c:showVal val="1"/>
          <c:showCatName val="0"/>
          <c:showSerName val="0"/>
          <c:showPercent val="0"/>
          <c:showBubbleSize val="0"/>
        </c:dLbls>
        <c:gapWidth val="65"/>
        <c:axId val="1750946464"/>
        <c:axId val="1797601296"/>
      </c:barChart>
      <c:catAx>
        <c:axId val="175094646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charset="0"/>
                    <a:ea typeface="Trebuchet MS" charset="0"/>
                    <a:cs typeface="Trebuchet MS" charset="0"/>
                  </a:defRPr>
                </a:pPr>
                <a:r>
                  <a:rPr lang="en-US" sz="1400">
                    <a:latin typeface="Trebuchet MS" charset="0"/>
                    <a:ea typeface="Trebuchet MS" charset="0"/>
                    <a:cs typeface="Trebuchet MS" charset="0"/>
                  </a:rPr>
                  <a:t>School</a:t>
                </a:r>
                <a:r>
                  <a:rPr lang="en-US" sz="1400" baseline="0">
                    <a:latin typeface="Trebuchet MS" charset="0"/>
                    <a:ea typeface="Trebuchet MS" charset="0"/>
                    <a:cs typeface="Trebuchet MS" charset="0"/>
                  </a:rPr>
                  <a:t> Year (Fall to Summer Term)</a:t>
                </a:r>
                <a:endParaRPr lang="en-US" sz="1400">
                  <a:latin typeface="Trebuchet MS" charset="0"/>
                  <a:ea typeface="Trebuchet MS" charset="0"/>
                  <a:cs typeface="Trebuchet MS" charset="0"/>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Trebuchet MS" charset="0"/>
                <a:ea typeface="Trebuchet MS" charset="0"/>
                <a:cs typeface="Trebuchet MS" charset="0"/>
              </a:defRPr>
            </a:pPr>
            <a:endParaRPr lang="en-US"/>
          </a:p>
        </c:txPr>
        <c:crossAx val="1797601296"/>
        <c:crosses val="autoZero"/>
        <c:auto val="1"/>
        <c:lblAlgn val="ctr"/>
        <c:lblOffset val="100"/>
        <c:noMultiLvlLbl val="0"/>
      </c:catAx>
      <c:valAx>
        <c:axId val="17976012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50946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r>
              <a:rPr lang="en-US" dirty="0">
                <a:latin typeface="Trebuchet MS" charset="0"/>
                <a:ea typeface="Trebuchet MS" charset="0"/>
                <a:cs typeface="Trebuchet MS" charset="0"/>
              </a:rPr>
              <a:t>CTE </a:t>
            </a:r>
            <a:r>
              <a:rPr lang="en-US" sz="1800" b="1" i="0" baseline="0" dirty="0">
                <a:effectLst/>
                <a:latin typeface="Trebuchet MS" charset="0"/>
                <a:ea typeface="Trebuchet MS" charset="0"/>
                <a:cs typeface="Trebuchet MS" charset="0"/>
              </a:rPr>
              <a:t>Degrees and Certificates Awarded by Type </a:t>
            </a:r>
          </a:p>
          <a:p>
            <a:pPr>
              <a:defRPr>
                <a:latin typeface="Trebuchet MS" charset="0"/>
                <a:ea typeface="Trebuchet MS" charset="0"/>
                <a:cs typeface="Trebuchet MS" charset="0"/>
              </a:defRPr>
            </a:pPr>
            <a:r>
              <a:rPr lang="en-US" sz="1800" b="1" i="0" baseline="0" dirty="0">
                <a:effectLst/>
                <a:latin typeface="Trebuchet MS" charset="0"/>
                <a:ea typeface="Trebuchet MS" charset="0"/>
                <a:cs typeface="Trebuchet MS" charset="0"/>
              </a:rPr>
              <a:t>2015-16 to 2017-18</a:t>
            </a:r>
            <a:endParaRPr lang="en-US" dirty="0">
              <a:effectLst/>
              <a:latin typeface="Trebuchet MS" charset="0"/>
              <a:ea typeface="Trebuchet MS" charset="0"/>
              <a:cs typeface="Trebuchet MS" charset="0"/>
            </a:endParaRPr>
          </a:p>
          <a:p>
            <a:pPr>
              <a:defRPr>
                <a:latin typeface="Trebuchet MS" charset="0"/>
                <a:ea typeface="Trebuchet MS" charset="0"/>
                <a:cs typeface="Trebuchet MS" charset="0"/>
              </a:defRPr>
            </a:pPr>
            <a:r>
              <a:rPr lang="en-US" sz="1800" b="0" i="1" baseline="0" dirty="0">
                <a:effectLst/>
                <a:latin typeface="Trebuchet MS" charset="0"/>
                <a:ea typeface="Trebuchet MS" charset="0"/>
                <a:cs typeface="Trebuchet MS" charset="0"/>
              </a:rPr>
              <a:t>Source: DataMart</a:t>
            </a:r>
            <a:endParaRPr lang="en-US" dirty="0">
              <a:effectLst/>
              <a:latin typeface="Trebuchet MS" charset="0"/>
              <a:ea typeface="Trebuchet MS" charset="0"/>
              <a:cs typeface="Trebuchet MS" charset="0"/>
            </a:endParaRPr>
          </a:p>
          <a:p>
            <a:pPr>
              <a:defRPr>
                <a:latin typeface="Trebuchet MS" charset="0"/>
                <a:ea typeface="Trebuchet MS" charset="0"/>
                <a:cs typeface="Trebuchet MS" charset="0"/>
              </a:defRPr>
            </a:pPr>
            <a:endParaRPr lang="en-US" dirty="0">
              <a:latin typeface="Trebuchet MS" charset="0"/>
              <a:ea typeface="Trebuchet MS" charset="0"/>
              <a:cs typeface="Trebuchet MS" charset="0"/>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Trebuchet MS" charset="0"/>
              <a:ea typeface="Trebuchet MS" charset="0"/>
              <a:cs typeface="Trebuchet MS" charset="0"/>
            </a:defRPr>
          </a:pPr>
          <a:endParaRPr lang="en-US"/>
        </a:p>
      </c:txPr>
    </c:title>
    <c:autoTitleDeleted val="0"/>
    <c:plotArea>
      <c:layout/>
      <c:barChart>
        <c:barDir val="col"/>
        <c:grouping val="clustered"/>
        <c:varyColors val="0"/>
        <c:ser>
          <c:idx val="0"/>
          <c:order val="0"/>
          <c:tx>
            <c:strRef>
              <c:f>Summary!$K$12</c:f>
              <c:strCache>
                <c:ptCount val="1"/>
                <c:pt idx="0">
                  <c:v>2015-16</c:v>
                </c:pt>
              </c:strCache>
            </c:strRef>
          </c:tx>
          <c:spPr>
            <a:solidFill>
              <a:schemeClr val="accent1">
                <a:alpha val="85000"/>
              </a:schemeClr>
            </a:solidFill>
            <a:ln w="9525" cap="flat" cmpd="sng" algn="ctr">
              <a:solidFill>
                <a:schemeClr val="lt1">
                  <a:alpha val="50000"/>
                </a:schemeClr>
              </a:solidFill>
              <a:round/>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70302020209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Summary!$J$13:$J$16</c:f>
              <c:strCache>
                <c:ptCount val="4"/>
                <c:pt idx="0">
                  <c:v>AA/AS</c:v>
                </c:pt>
                <c:pt idx="1">
                  <c:v>AAT/AST</c:v>
                </c:pt>
                <c:pt idx="2">
                  <c:v>Certificate &lt; 30 units</c:v>
                </c:pt>
                <c:pt idx="3">
                  <c:v>Certificate 30 units and more</c:v>
                </c:pt>
              </c:strCache>
            </c:strRef>
          </c:cat>
          <c:val>
            <c:numRef>
              <c:f>Summary!$K$13:$K$16</c:f>
              <c:numCache>
                <c:formatCode>General</c:formatCode>
                <c:ptCount val="4"/>
                <c:pt idx="0">
                  <c:v>2874</c:v>
                </c:pt>
                <c:pt idx="1">
                  <c:v>1291</c:v>
                </c:pt>
                <c:pt idx="2">
                  <c:v>2795</c:v>
                </c:pt>
                <c:pt idx="3">
                  <c:v>1671</c:v>
                </c:pt>
              </c:numCache>
            </c:numRef>
          </c:val>
          <c:extLst>
            <c:ext xmlns:c16="http://schemas.microsoft.com/office/drawing/2014/chart" uri="{C3380CC4-5D6E-409C-BE32-E72D297353CC}">
              <c16:uniqueId val="{00000000-77BF-6146-AFED-ADB19CB08C78}"/>
            </c:ext>
          </c:extLst>
        </c:ser>
        <c:ser>
          <c:idx val="1"/>
          <c:order val="1"/>
          <c:tx>
            <c:strRef>
              <c:f>Summary!$L$12</c:f>
              <c:strCache>
                <c:ptCount val="1"/>
                <c:pt idx="0">
                  <c:v>2016-17</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70302020209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Summary!$J$13:$J$16</c:f>
              <c:strCache>
                <c:ptCount val="4"/>
                <c:pt idx="0">
                  <c:v>AA/AS</c:v>
                </c:pt>
                <c:pt idx="1">
                  <c:v>AAT/AST</c:v>
                </c:pt>
                <c:pt idx="2">
                  <c:v>Certificate &lt; 30 units</c:v>
                </c:pt>
                <c:pt idx="3">
                  <c:v>Certificate 30 units and more</c:v>
                </c:pt>
              </c:strCache>
            </c:strRef>
          </c:cat>
          <c:val>
            <c:numRef>
              <c:f>Summary!$L$13:$L$16</c:f>
              <c:numCache>
                <c:formatCode>#,##0</c:formatCode>
                <c:ptCount val="4"/>
                <c:pt idx="0">
                  <c:v>2823</c:v>
                </c:pt>
                <c:pt idx="1">
                  <c:v>1571</c:v>
                </c:pt>
                <c:pt idx="2">
                  <c:v>2767</c:v>
                </c:pt>
                <c:pt idx="3">
                  <c:v>1487</c:v>
                </c:pt>
              </c:numCache>
            </c:numRef>
          </c:val>
          <c:extLst>
            <c:ext xmlns:c16="http://schemas.microsoft.com/office/drawing/2014/chart" uri="{C3380CC4-5D6E-409C-BE32-E72D297353CC}">
              <c16:uniqueId val="{00000001-77BF-6146-AFED-ADB19CB08C78}"/>
            </c:ext>
          </c:extLst>
        </c:ser>
        <c:ser>
          <c:idx val="2"/>
          <c:order val="2"/>
          <c:tx>
            <c:strRef>
              <c:f>Summary!$M$12</c:f>
              <c:strCache>
                <c:ptCount val="1"/>
                <c:pt idx="0">
                  <c:v>2017-18</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Trebuchet MS" panose="020B070302020209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Summary!$J$13:$J$16</c:f>
              <c:strCache>
                <c:ptCount val="4"/>
                <c:pt idx="0">
                  <c:v>AA/AS</c:v>
                </c:pt>
                <c:pt idx="1">
                  <c:v>AAT/AST</c:v>
                </c:pt>
                <c:pt idx="2">
                  <c:v>Certificate &lt; 30 units</c:v>
                </c:pt>
                <c:pt idx="3">
                  <c:v>Certificate 30 units and more</c:v>
                </c:pt>
              </c:strCache>
            </c:strRef>
          </c:cat>
          <c:val>
            <c:numRef>
              <c:f>Summary!$M$13:$M$16</c:f>
              <c:numCache>
                <c:formatCode>#,##0</c:formatCode>
                <c:ptCount val="4"/>
                <c:pt idx="0">
                  <c:v>3034</c:v>
                </c:pt>
                <c:pt idx="1">
                  <c:v>1905</c:v>
                </c:pt>
                <c:pt idx="2">
                  <c:v>3747</c:v>
                </c:pt>
                <c:pt idx="3">
                  <c:v>1405</c:v>
                </c:pt>
              </c:numCache>
            </c:numRef>
          </c:val>
          <c:extLst>
            <c:ext xmlns:c16="http://schemas.microsoft.com/office/drawing/2014/chart" uri="{C3380CC4-5D6E-409C-BE32-E72D297353CC}">
              <c16:uniqueId val="{00000002-77BF-6146-AFED-ADB19CB08C78}"/>
            </c:ext>
          </c:extLst>
        </c:ser>
        <c:dLbls>
          <c:dLblPos val="ctr"/>
          <c:showLegendKey val="0"/>
          <c:showVal val="1"/>
          <c:showCatName val="0"/>
          <c:showSerName val="0"/>
          <c:showPercent val="0"/>
          <c:showBubbleSize val="0"/>
        </c:dLbls>
        <c:gapWidth val="150"/>
        <c:axId val="1798116400"/>
        <c:axId val="1797517536"/>
      </c:barChart>
      <c:catAx>
        <c:axId val="1798116400"/>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r>
                  <a:rPr lang="en-US" b="0"/>
                  <a:t> </a:t>
                </a:r>
                <a:r>
                  <a:rPr lang="en-US" sz="1800" b="0" i="0" baseline="0">
                    <a:effectLst/>
                  </a:rPr>
                  <a:t>Type of Degree Awarded </a:t>
                </a:r>
                <a:endParaRPr lang="en-US" b="0">
                  <a:effectLst/>
                </a:endParaRPr>
              </a:p>
              <a:p>
                <a:pPr marL="0" marR="0" lvl="0" indent="0" algn="ctr" defTabSz="914400" rtl="0" eaLnBrk="1" fontAlgn="auto" latinLnBrk="0" hangingPunct="1">
                  <a:lnSpc>
                    <a:spcPct val="100000"/>
                  </a:lnSpc>
                  <a:spcBef>
                    <a:spcPts val="0"/>
                  </a:spcBef>
                  <a:spcAft>
                    <a:spcPts val="0"/>
                  </a:spcAft>
                  <a:buClrTx/>
                  <a:buSzTx/>
                  <a:buFontTx/>
                  <a:buNone/>
                  <a:tabLst/>
                  <a:defRPr b="0">
                    <a:solidFill>
                      <a:sysClr val="windowText" lastClr="000000">
                        <a:lumMod val="75000"/>
                        <a:lumOff val="25000"/>
                      </a:sysClr>
                    </a:solidFill>
                  </a:defRPr>
                </a:pPr>
                <a:endParaRPr lang="en-US" b="0" dirty="0"/>
              </a:p>
            </c:rich>
          </c:tx>
          <c:layout>
            <c:manualLayout>
              <c:xMode val="edge"/>
              <c:yMode val="edge"/>
              <c:x val="0.43008413582448501"/>
              <c:y val="0.87945711624756595"/>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ysClr val="windowText" lastClr="000000">
                      <a:lumMod val="75000"/>
                      <a:lumOff val="25000"/>
                    </a:sys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200" b="0" i="0" u="none" strike="noStrike" kern="1200" cap="all" baseline="0">
                <a:solidFill>
                  <a:schemeClr val="dk1">
                    <a:lumMod val="75000"/>
                    <a:lumOff val="25000"/>
                  </a:schemeClr>
                </a:solidFill>
                <a:latin typeface="Trebuchet MS" panose="020B0703020202090204" pitchFamily="34" charset="0"/>
                <a:ea typeface="+mn-ea"/>
                <a:cs typeface="+mn-cs"/>
              </a:defRPr>
            </a:pPr>
            <a:endParaRPr lang="en-US"/>
          </a:p>
        </c:txPr>
        <c:crossAx val="1797517536"/>
        <c:crosses val="autoZero"/>
        <c:auto val="1"/>
        <c:lblAlgn val="ctr"/>
        <c:lblOffset val="100"/>
        <c:noMultiLvlLbl val="0"/>
      </c:catAx>
      <c:valAx>
        <c:axId val="17975175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798116400"/>
        <c:crosses val="autoZero"/>
        <c:crossBetween val="between"/>
      </c:valAx>
      <c:spPr>
        <a:noFill/>
        <a:ln>
          <a:noFill/>
        </a:ln>
        <a:effectLst/>
      </c:spPr>
    </c:plotArea>
    <c:legend>
      <c:legendPos val="b"/>
      <c:layout>
        <c:manualLayout>
          <c:xMode val="edge"/>
          <c:yMode val="edge"/>
          <c:x val="0.32683932409390898"/>
          <c:y val="0.79929040382248095"/>
          <c:w val="0.44870856438530199"/>
          <c:h val="5.2838801233043797E-2"/>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Trebuchet MS" panose="020B070302020209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eaLnBrk="1" fontAlgn="auto" hangingPunct="1">
              <a:spcBef>
                <a:spcPts val="0"/>
              </a:spcBef>
              <a:spcAft>
                <a:spcPts val="0"/>
              </a:spcAft>
              <a:defRPr sz="1200" smtClean="0">
                <a:latin typeface="+mn-lt"/>
              </a:defRPr>
            </a:lvl1pPr>
          </a:lstStyle>
          <a:p>
            <a:pPr>
              <a:defRPr/>
            </a:pPr>
            <a:fld id="{D4104B9C-4873-8246-99A6-238990729650}" type="datetimeFigureOut">
              <a:rPr lang="en-US"/>
              <a:pPr>
                <a:defRPr/>
              </a:pPr>
              <a:t>9/6/2019</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eaLnBrk="1" fontAlgn="auto" hangingPunct="1">
              <a:spcBef>
                <a:spcPts val="0"/>
              </a:spcBef>
              <a:spcAft>
                <a:spcPts val="0"/>
              </a:spcAft>
              <a:defRPr sz="1200" smtClean="0">
                <a:latin typeface="+mn-lt"/>
              </a:defRPr>
            </a:lvl1pPr>
          </a:lstStyle>
          <a:p>
            <a:pPr>
              <a:defRPr/>
            </a:pPr>
            <a:fld id="{0B892A95-155E-B648-AE3E-A7ADE69FDF59}" type="slidenum">
              <a:rPr lang="en-US"/>
              <a:pPr>
                <a:defRPr/>
              </a:pPr>
              <a:t>‹#›</a:t>
            </a:fld>
            <a:endParaRPr lang="en-US"/>
          </a:p>
        </p:txBody>
      </p:sp>
    </p:spTree>
    <p:extLst>
      <p:ext uri="{BB962C8B-B14F-4D97-AF65-F5344CB8AC3E}">
        <p14:creationId xmlns:p14="http://schemas.microsoft.com/office/powerpoint/2010/main" val="4852479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atamart.cccco.edu/Courses/Default.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gionalcte.or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myworkforceconnection.org/committee-sub/approved-program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atamart.cccco.edu/Outcomes/Program_Awards.aspx"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the title we want?</a:t>
            </a:r>
            <a:endParaRPr lang="en-US" baseline="0" dirty="0"/>
          </a:p>
          <a:p>
            <a:endParaRPr lang="en-US" baseline="0" dirty="0"/>
          </a:p>
          <a:p>
            <a:r>
              <a:rPr lang="en-US" baseline="0" dirty="0"/>
              <a:t>Add </a:t>
            </a:r>
            <a:r>
              <a:rPr lang="en-US" baseline="0" dirty="0" smtClean="0"/>
              <a:t>Ben’s and/or Mollie </a:t>
            </a:r>
            <a:r>
              <a:rPr lang="en-US" baseline="0" dirty="0"/>
              <a:t>name/title?</a:t>
            </a:r>
          </a:p>
          <a:p>
            <a:endParaRPr lang="en-US" baseline="0"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1</a:t>
            </a:fld>
            <a:endParaRPr lang="en-US"/>
          </a:p>
        </p:txBody>
      </p:sp>
    </p:spTree>
    <p:extLst>
      <p:ext uri="{BB962C8B-B14F-4D97-AF65-F5344CB8AC3E}">
        <p14:creationId xmlns:p14="http://schemas.microsoft.com/office/powerpoint/2010/main" val="3855035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(RECONCILE THIS SLIDE WITH NEXT SLIDE ON ENROLLMENT)</a:t>
            </a:r>
          </a:p>
          <a:p>
            <a:endParaRPr lang="en-US" baseline="0" dirty="0" smtClean="0"/>
          </a:p>
          <a:p>
            <a:r>
              <a:rPr lang="en-US" baseline="0" dirty="0" smtClean="0"/>
              <a:t>Using </a:t>
            </a:r>
            <a:r>
              <a:rPr lang="en-US" baseline="0" dirty="0"/>
              <a:t>enrollments is ultimate outcome of marketing efforts. </a:t>
            </a:r>
          </a:p>
          <a:p>
            <a:endParaRPr lang="en-US" baseline="0" dirty="0"/>
          </a:p>
          <a:p>
            <a:r>
              <a:rPr lang="en-US" baseline="0" dirty="0"/>
              <a:t>DataMart - 18-19 data available in Sept also?</a:t>
            </a:r>
          </a:p>
          <a:p>
            <a:endParaRPr lang="en-US" baseline="0" dirty="0"/>
          </a:p>
          <a:p>
            <a:r>
              <a:rPr lang="en-US" baseline="0" dirty="0"/>
              <a:t>Methodology</a:t>
            </a:r>
          </a:p>
          <a:p>
            <a:r>
              <a:rPr lang="en-US" baseline="0" dirty="0"/>
              <a:t>DataMart – enrollment and enrollment by high priority sectors; Kathy provided crosswalk between top codes and priority sectors</a:t>
            </a:r>
          </a:p>
          <a:p>
            <a:r>
              <a:rPr lang="en-US" sz="1200" b="0" i="0" kern="1200" dirty="0">
                <a:solidFill>
                  <a:schemeClr val="tx1"/>
                </a:solidFill>
                <a:effectLst/>
                <a:latin typeface="+mn-lt"/>
                <a:ea typeface="+mn-ea"/>
                <a:cs typeface="+mn-cs"/>
              </a:rPr>
              <a:t>Credit and non-credit course enrollments: </a:t>
            </a:r>
            <a:r>
              <a:rPr lang="en-US" sz="1200" b="0" i="0" u="sng" strike="noStrike" kern="1200" dirty="0">
                <a:solidFill>
                  <a:schemeClr val="tx1"/>
                </a:solidFill>
                <a:effectLst/>
                <a:latin typeface="+mn-lt"/>
                <a:ea typeface="+mn-ea"/>
                <a:cs typeface="+mn-cs"/>
                <a:hlinkClick r:id="rId3"/>
              </a:rPr>
              <a:t>https://datamart.cccco.edu/Courses/Default.aspx</a:t>
            </a:r>
            <a:endParaRPr lang="en-US" sz="1200" b="0" i="0" u="none" strike="noStrike" kern="120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Vanessa provided extensive methodology section – See Box. </a:t>
            </a:r>
            <a:endParaRPr lang="en-US" baseline="0" dirty="0"/>
          </a:p>
          <a:p>
            <a:endParaRPr lang="en-US" baseline="0" dirty="0"/>
          </a:p>
          <a:p>
            <a:r>
              <a:rPr lang="en-US" baseline="0" dirty="0"/>
              <a:t>Total enrollments by year were:</a:t>
            </a:r>
          </a:p>
          <a:p>
            <a:r>
              <a:rPr lang="en-US" b="0" baseline="0" dirty="0"/>
              <a:t>15-16 – 1,066,321</a:t>
            </a:r>
          </a:p>
          <a:p>
            <a:r>
              <a:rPr lang="en-US" b="0" baseline="0" dirty="0"/>
              <a:t>16-17 -  1,078,378</a:t>
            </a:r>
          </a:p>
          <a:p>
            <a:r>
              <a:rPr lang="en-US" b="0" baseline="0" dirty="0"/>
              <a:t>17-18 – 1,067,622</a:t>
            </a:r>
            <a:endParaRPr lang="en-US" b="0"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12</a:t>
            </a:fld>
            <a:endParaRPr lang="en-US"/>
          </a:p>
        </p:txBody>
      </p:sp>
    </p:spTree>
    <p:extLst>
      <p:ext uri="{BB962C8B-B14F-4D97-AF65-F5344CB8AC3E}">
        <p14:creationId xmlns:p14="http://schemas.microsoft.com/office/powerpoint/2010/main" val="185254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b="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Application activity on college sites by users referred from </a:t>
            </a:r>
            <a:r>
              <a:rPr lang="en-US" sz="1600" b="0" dirty="0" err="1">
                <a:solidFill>
                  <a:schemeClr val="accent1"/>
                </a:solidFill>
                <a:latin typeface="Arial" panose="020B0604020202020204" pitchFamily="34" charset="0"/>
                <a:ea typeface="Helvetica Neue Condensed" panose="02000503000000020004" pitchFamily="2" charset="0"/>
                <a:cs typeface="Arial" panose="020B0604020202020204" pitchFamily="34" charset="0"/>
              </a:rPr>
              <a:t>CareerEd.org</a:t>
            </a:r>
            <a:endPar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endParaRPr>
          </a:p>
          <a:p>
            <a:pPr marL="285750" indent="-285750">
              <a:buFont typeface="Arial" panose="020B0604020202020204" pitchFamily="34" charset="0"/>
              <a:buChar char="•"/>
            </a:pPr>
            <a:r>
              <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Asking each college </a:t>
            </a:r>
            <a:r>
              <a:rPr lang="en-US" sz="1600" b="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PIO/webmaster to:</a:t>
            </a:r>
          </a:p>
          <a:p>
            <a:pPr marL="742950" lvl="1" indent="-285750">
              <a:buFont typeface="Arial" panose="020B0604020202020204" pitchFamily="34" charset="0"/>
              <a:buChar char="•"/>
            </a:pPr>
            <a:r>
              <a:rPr lang="en-US" sz="1600" b="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Use Google Analytics to track/report activity (e.g., clicks on “Apply Now”)</a:t>
            </a:r>
          </a:p>
          <a:p>
            <a:pPr marL="742950" lvl="1" indent="-285750">
              <a:buFont typeface="Arial" panose="020B0604020202020204" pitchFamily="34" charset="0"/>
              <a:buChar char="•"/>
            </a:pPr>
            <a:r>
              <a:rPr lang="en-US" sz="1600" b="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Report to Civilian on a monthly basis</a:t>
            </a:r>
          </a:p>
          <a:p>
            <a:pPr marL="1085850" lvl="1" indent="-342900">
              <a:buFont typeface="Arial" panose="020B0604020202020204" pitchFamily="34" charset="0"/>
              <a:buChar char="•"/>
            </a:pPr>
            <a:endPar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endParaRPr>
          </a:p>
          <a:p>
            <a:pPr marL="285750" lvl="0" indent="-285750" algn="l" rtl="0" fontAlgn="base">
              <a:spcBef>
                <a:spcPct val="30000"/>
              </a:spcBef>
              <a:spcAft>
                <a:spcPct val="0"/>
              </a:spcAft>
              <a:buFont typeface="Arial" panose="020B0604020202020204" pitchFamily="34" charset="0"/>
              <a:buChar char="•"/>
            </a:pPr>
            <a:r>
              <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The limitations of Google Analytics are</a:t>
            </a:r>
          </a:p>
          <a:p>
            <a:pPr marL="742950" lvl="3" indent="-285750" algn="l" rtl="0" fontAlgn="base">
              <a:spcBef>
                <a:spcPct val="30000"/>
              </a:spcBef>
              <a:spcAft>
                <a:spcPct val="0"/>
              </a:spcAft>
              <a:buFont typeface="Arial" panose="020B0604020202020204" pitchFamily="34" charset="0"/>
              <a:buChar char="•"/>
            </a:pPr>
            <a:r>
              <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that it requires each school to participate/provide data (some schools aren’t participating)</a:t>
            </a:r>
          </a:p>
          <a:p>
            <a:pPr marL="742950" lvl="3" indent="-285750" algn="l" rtl="0" fontAlgn="base">
              <a:spcBef>
                <a:spcPct val="30000"/>
              </a:spcBef>
              <a:spcAft>
                <a:spcPct val="0"/>
              </a:spcAft>
              <a:buFont typeface="Arial" panose="020B0604020202020204" pitchFamily="34" charset="0"/>
              <a:buChar char="•"/>
            </a:pPr>
            <a:r>
              <a:rPr lang="en-US" sz="1600" b="0" kern="1200" dirty="0">
                <a:solidFill>
                  <a:schemeClr val="accent1"/>
                </a:solidFill>
                <a:latin typeface="Arial" panose="020B0604020202020204" pitchFamily="34" charset="0"/>
                <a:ea typeface="Helvetica Neue Condensed" panose="02000503000000020004" pitchFamily="2" charset="0"/>
                <a:cs typeface="Arial" panose="020B0604020202020204" pitchFamily="34" charset="0"/>
              </a:rPr>
              <a:t>It’s not retroactive, we can only capture data moving forward</a:t>
            </a:r>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13</a:t>
            </a:fld>
            <a:endParaRPr lang="en-US"/>
          </a:p>
        </p:txBody>
      </p:sp>
    </p:spTree>
    <p:extLst>
      <p:ext uri="{BB962C8B-B14F-4D97-AF65-F5344CB8AC3E}">
        <p14:creationId xmlns:p14="http://schemas.microsoft.com/office/powerpoint/2010/main" val="31431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14</a:t>
            </a:fld>
            <a:endParaRPr lang="en-US"/>
          </a:p>
        </p:txBody>
      </p:sp>
    </p:spTree>
    <p:extLst>
      <p:ext uri="{BB962C8B-B14F-4D97-AF65-F5344CB8AC3E}">
        <p14:creationId xmlns:p14="http://schemas.microsoft.com/office/powerpoint/2010/main" val="1810448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No </a:t>
            </a:r>
            <a:r>
              <a:rPr lang="en-US" sz="1400" dirty="0"/>
              <a:t>data collected on recommendations on 2014-15.</a:t>
            </a:r>
          </a:p>
          <a:p>
            <a:endParaRPr lang="en-US" sz="1400" dirty="0"/>
          </a:p>
          <a:p>
            <a:r>
              <a:rPr lang="en-US" sz="1400" b="1" dirty="0"/>
              <a:t>DISCUSS 17-18 INTERNALLY: </a:t>
            </a:r>
          </a:p>
          <a:p>
            <a:r>
              <a:rPr lang="en-US" sz="1400" b="1" dirty="0"/>
              <a:t>(notes</a:t>
            </a:r>
            <a:r>
              <a:rPr lang="en-US" sz="1400" b="1" baseline="0" dirty="0"/>
              <a:t> from Leslie)</a:t>
            </a:r>
          </a:p>
          <a:p>
            <a:r>
              <a:rPr lang="en-US" sz="1400" dirty="0"/>
              <a:t>Discrepancy in 17-18 - </a:t>
            </a:r>
            <a:r>
              <a:rPr lang="en-US" sz="1400" b="0" i="0" kern="1200" dirty="0">
                <a:solidFill>
                  <a:schemeClr val="tx1"/>
                </a:solidFill>
                <a:effectLst/>
                <a:latin typeface="+mn-lt"/>
                <a:ea typeface="+mn-ea"/>
                <a:cs typeface="+mn-cs"/>
              </a:rPr>
              <a:t>Mesa and Southwestern each had a lot of programs approved by the Chancellors office that year (not sure why). We know there is a lag time between local recommendation and state approval so this may account for some of the discrepancy.</a:t>
            </a:r>
            <a:endParaRPr lang="en-US" sz="1400" dirty="0"/>
          </a:p>
          <a:p>
            <a:endParaRPr lang="en-US" sz="1400" dirty="0"/>
          </a:p>
          <a:p>
            <a:r>
              <a:rPr lang="en-US" sz="1400" dirty="0"/>
              <a:t>Methodology:</a:t>
            </a:r>
          </a:p>
          <a:p>
            <a:r>
              <a:rPr lang="en-US" sz="1400" b="0" i="0" kern="1200" dirty="0">
                <a:solidFill>
                  <a:schemeClr val="tx1"/>
                </a:solidFill>
                <a:effectLst/>
                <a:latin typeface="+mn-lt"/>
                <a:ea typeface="+mn-ea"/>
                <a:cs typeface="+mn-cs"/>
              </a:rPr>
              <a:t>Program recommendations that have been made by Deans/WDC during each</a:t>
            </a:r>
            <a:r>
              <a:rPr lang="en-US" sz="1400" b="0" i="0" kern="1200" baseline="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rPr>
              <a:t>academic years according to priority sector. </a:t>
            </a:r>
          </a:p>
          <a:p>
            <a:r>
              <a:rPr lang="en-US" sz="1400" b="0" i="0" kern="1200" dirty="0">
                <a:solidFill>
                  <a:schemeClr val="tx1"/>
                </a:solidFill>
                <a:effectLst/>
                <a:latin typeface="+mn-lt"/>
                <a:ea typeface="+mn-ea"/>
                <a:cs typeface="+mn-cs"/>
              </a:rPr>
              <a:t>Data sources:</a:t>
            </a:r>
          </a:p>
          <a:p>
            <a:r>
              <a:rPr lang="en-US" sz="1400" b="0" i="0" kern="1200" dirty="0">
                <a:solidFill>
                  <a:schemeClr val="tx1"/>
                </a:solidFill>
                <a:effectLst/>
                <a:latin typeface="+mn-lt"/>
                <a:ea typeface="+mn-ea"/>
                <a:cs typeface="+mn-cs"/>
              </a:rPr>
              <a:t> </a:t>
            </a:r>
            <a:r>
              <a:rPr lang="en-US" sz="1400" b="0" i="0" kern="1200" dirty="0">
                <a:solidFill>
                  <a:schemeClr val="tx1"/>
                </a:solidFill>
                <a:effectLst/>
                <a:latin typeface="+mn-lt"/>
                <a:ea typeface="+mn-ea"/>
                <a:cs typeface="+mn-cs"/>
                <a:hlinkClick r:id="rId3"/>
              </a:rPr>
              <a:t>https://www.regionalcte.org/</a:t>
            </a:r>
            <a:r>
              <a:rPr lang="en-US" sz="1400" b="0" i="0" kern="1200" dirty="0">
                <a:solidFill>
                  <a:schemeClr val="tx1"/>
                </a:solidFill>
                <a:effectLst/>
                <a:latin typeface="+mn-lt"/>
                <a:ea typeface="+mn-ea"/>
                <a:cs typeface="+mn-cs"/>
              </a:rPr>
              <a:t> (fall 2017 to present) and the WDC Program Recommendations page (2015-2017) of SWP website (</a:t>
            </a:r>
            <a:r>
              <a:rPr lang="en-US" sz="1400" b="0" i="0" kern="1200" dirty="0">
                <a:solidFill>
                  <a:schemeClr val="tx1"/>
                </a:solidFill>
                <a:effectLst/>
                <a:latin typeface="+mn-lt"/>
                <a:ea typeface="+mn-ea"/>
                <a:cs typeface="+mn-cs"/>
                <a:hlinkClick r:id="rId4"/>
              </a:rPr>
              <a:t>http://myworkforceconnection.org/committee-sub/approved-programs/</a:t>
            </a:r>
            <a:r>
              <a:rPr lang="en-US" sz="1400" b="0" i="0" kern="1200" dirty="0">
                <a:solidFill>
                  <a:schemeClr val="tx1"/>
                </a:solidFill>
                <a:effectLst/>
                <a:latin typeface="+mn-lt"/>
                <a:ea typeface="+mn-ea"/>
                <a:cs typeface="+mn-cs"/>
              </a:rPr>
              <a:t>). To crosswalk them to the priority sectors,</a:t>
            </a:r>
            <a:r>
              <a:rPr lang="en-US" sz="1400" b="0" i="0" kern="1200" baseline="0" dirty="0">
                <a:solidFill>
                  <a:schemeClr val="tx1"/>
                </a:solidFill>
                <a:effectLst/>
                <a:latin typeface="+mn-lt"/>
                <a:ea typeface="+mn-ea"/>
                <a:cs typeface="+mn-cs"/>
              </a:rPr>
              <a:t> used the </a:t>
            </a:r>
            <a:r>
              <a:rPr lang="en-US" sz="1400" b="0" i="0" kern="1200" dirty="0">
                <a:solidFill>
                  <a:schemeClr val="tx1"/>
                </a:solidFill>
                <a:effectLst/>
                <a:latin typeface="+mn-lt"/>
                <a:ea typeface="+mn-ea"/>
                <a:cs typeface="+mn-cs"/>
              </a:rPr>
              <a:t>TOP-DWM file from Tina. And when a TOP code wasn’t provided, I used the attached COCI file to identify the TOP code.</a:t>
            </a:r>
            <a:endParaRPr lang="en-US" sz="1400"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16</a:t>
            </a:fld>
            <a:endParaRPr lang="en-US"/>
          </a:p>
        </p:txBody>
      </p:sp>
    </p:spTree>
    <p:extLst>
      <p:ext uri="{BB962C8B-B14F-4D97-AF65-F5344CB8AC3E}">
        <p14:creationId xmlns:p14="http://schemas.microsoft.com/office/powerpoint/2010/main" val="241528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proxy for dual enrollment. </a:t>
            </a:r>
          </a:p>
          <a:p>
            <a:r>
              <a:rPr lang="en-US" dirty="0"/>
              <a:t>Does not distinguish between</a:t>
            </a:r>
            <a:r>
              <a:rPr lang="en-US" baseline="0" dirty="0"/>
              <a:t> CTE and non.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17</a:t>
            </a:fld>
            <a:endParaRPr lang="en-US"/>
          </a:p>
        </p:txBody>
      </p:sp>
    </p:spTree>
    <p:extLst>
      <p:ext uri="{BB962C8B-B14F-4D97-AF65-F5344CB8AC3E}">
        <p14:creationId xmlns:p14="http://schemas.microsoft.com/office/powerpoint/2010/main" val="550916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16 schools were excluded from this count due to incomplete data from these schools; often, they did not provide a sector name or pathway name. These schools include: Urban Camp, GRF, La Mesa Community School, San Pascual Academy, Innovations, EMJDF, Bayside Community School, Monarch School, San Diego City College, Missions Hills High School, 37ECB Community School, Hoover High, Coronado High School, Ramona High School, Rancho Buena Vista High School, and San Marcos High School </a:t>
            </a:r>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18</a:t>
            </a:fld>
            <a:endParaRPr lang="en-US"/>
          </a:p>
        </p:txBody>
      </p:sp>
    </p:spTree>
    <p:extLst>
      <p:ext uri="{BB962C8B-B14F-4D97-AF65-F5344CB8AC3E}">
        <p14:creationId xmlns:p14="http://schemas.microsoft.com/office/powerpoint/2010/main" val="42539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t>Totals above are “of the colleges that reported on a given year”</a:t>
            </a:r>
            <a:r>
              <a:rPr lang="en-US" baseline="0" dirty="0"/>
              <a:t> - Many colleges reported no data for several years (not available, not collected/tracked). Totals above are for those colleges reporting in each category (i.e., colleges with no data reported got = 0). (SEE BELOW)</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baseline="0" dirty="0"/>
              <a:t>The above can then be interpreted that significant increase is due somewhat to increase in collecting/reporting the data</a:t>
            </a:r>
          </a:p>
          <a:p>
            <a:pPr marL="171450" indent="-171450">
              <a:buFont typeface="Arial" charset="0"/>
              <a:buChar char="•"/>
            </a:pPr>
            <a:endParaRPr lang="en-US" dirty="0"/>
          </a:p>
          <a:p>
            <a:pPr marL="171450" indent="-171450">
              <a:buFont typeface="Arial" charset="0"/>
              <a:buChar char="•"/>
            </a:pPr>
            <a:r>
              <a:rPr lang="en-US" dirty="0"/>
              <a:t>Requested “unduplicated counts” but some</a:t>
            </a:r>
            <a:r>
              <a:rPr lang="en-US" baseline="0" dirty="0"/>
              <a:t> colleges reported using methods that which would not offer unduplicated counts (sign-in sheets, syllabus review, class enrollment, </a:t>
            </a:r>
            <a:r>
              <a:rPr lang="en-US" baseline="0" dirty="0" err="1"/>
              <a:t>etc</a:t>
            </a:r>
            <a:r>
              <a:rPr lang="en-US" baseline="0" dirty="0"/>
              <a:t>)</a:t>
            </a:r>
          </a:p>
          <a:p>
            <a:pPr marL="171450" indent="-171450">
              <a:buFont typeface="Arial" charset="0"/>
              <a:buChar char="•"/>
            </a:pPr>
            <a:endParaRPr lang="en-US" baseline="0" dirty="0"/>
          </a:p>
          <a:p>
            <a:pPr marL="171450" indent="-171450">
              <a:buFont typeface="Arial" charset="0"/>
              <a:buChar char="•"/>
            </a:pPr>
            <a:r>
              <a:rPr lang="en-US" baseline="0" dirty="0"/>
              <a:t>Other sources included:</a:t>
            </a:r>
          </a:p>
          <a:p>
            <a:pPr marL="628650" lvl="1" indent="-171450">
              <a:buFont typeface="Arial" charset="0"/>
              <a:buChar char="•"/>
            </a:pPr>
            <a:r>
              <a:rPr lang="en-US" baseline="0" dirty="0"/>
              <a:t>SARS, </a:t>
            </a:r>
            <a:r>
              <a:rPr lang="en-US" baseline="0" dirty="0" err="1"/>
              <a:t>Peoplesoft</a:t>
            </a:r>
            <a:r>
              <a:rPr lang="en-US" baseline="0" dirty="0"/>
              <a:t> and other student data systems</a:t>
            </a:r>
          </a:p>
          <a:p>
            <a:pPr marL="628650" lvl="1" indent="-171450">
              <a:buFont typeface="Arial" charset="0"/>
              <a:buChar char="•"/>
            </a:pPr>
            <a:r>
              <a:rPr lang="en-US" baseline="0" dirty="0"/>
              <a:t>“Participation estimates”</a:t>
            </a:r>
          </a:p>
          <a:p>
            <a:pPr marL="628650" lvl="1" indent="-171450">
              <a:buFont typeface="Arial" charset="0"/>
              <a:buChar char="•"/>
            </a:pPr>
            <a:r>
              <a:rPr lang="en-US" baseline="0" dirty="0"/>
              <a:t>Student surveys</a:t>
            </a:r>
          </a:p>
          <a:p>
            <a:pPr marL="628650" lvl="1" indent="-171450">
              <a:buFont typeface="Arial" charset="0"/>
              <a:buChar char="•"/>
            </a:pPr>
            <a:r>
              <a:rPr lang="en-US" baseline="0" dirty="0"/>
              <a:t>Employer surveys</a:t>
            </a:r>
          </a:p>
          <a:p>
            <a:pPr marL="628650" lvl="1" indent="-171450">
              <a:buFont typeface="Arial" charset="0"/>
              <a:buChar char="•"/>
            </a:pPr>
            <a:endParaRPr lang="en-US" baseline="0" dirty="0"/>
          </a:p>
          <a:p>
            <a:pPr marL="171450" lvl="0" indent="-171450">
              <a:buFont typeface="Arial" charset="0"/>
              <a:buChar char="•"/>
            </a:pPr>
            <a:r>
              <a:rPr lang="en-US" baseline="0" dirty="0"/>
              <a:t>COLLEGES </a:t>
            </a:r>
            <a:r>
              <a:rPr lang="en-US" b="1" u="sng" baseline="0" dirty="0"/>
              <a:t>NOT</a:t>
            </a:r>
            <a:r>
              <a:rPr lang="en-US" baseline="0" dirty="0"/>
              <a:t> REPORTING BY YEAR (Career Dev) not reported meant “NA” “did not track” “not’ collected” “not available”</a:t>
            </a:r>
          </a:p>
          <a:p>
            <a:pPr marL="1085850" lvl="2" indent="-171450">
              <a:buFont typeface="Arial" charset="0"/>
              <a:buChar char="•"/>
            </a:pPr>
            <a:r>
              <a:rPr lang="en-US" baseline="0" dirty="0"/>
              <a:t>15-16 = 5 (</a:t>
            </a:r>
            <a:r>
              <a:rPr lang="en-US" baseline="0" dirty="0" err="1"/>
              <a:t>cuyamaca</a:t>
            </a:r>
            <a:r>
              <a:rPr lang="en-US" baseline="0" dirty="0"/>
              <a:t>, </a:t>
            </a:r>
            <a:r>
              <a:rPr lang="en-US" baseline="0" dirty="0" err="1"/>
              <a:t>grossmont</a:t>
            </a:r>
            <a:r>
              <a:rPr lang="en-US" baseline="0" dirty="0"/>
              <a:t>, IVC, </a:t>
            </a:r>
            <a:r>
              <a:rPr lang="en-US" baseline="0" dirty="0" err="1"/>
              <a:t>palomar</a:t>
            </a:r>
            <a:r>
              <a:rPr lang="en-US" baseline="0" dirty="0"/>
              <a:t>, SDCE)</a:t>
            </a:r>
          </a:p>
          <a:p>
            <a:pPr marL="1085850" lvl="2" indent="-171450">
              <a:buFont typeface="Arial" charset="0"/>
              <a:buChar char="•"/>
            </a:pPr>
            <a:r>
              <a:rPr lang="en-US" baseline="0" dirty="0"/>
              <a:t>16-17 = 4 (</a:t>
            </a:r>
            <a:r>
              <a:rPr lang="en-US" baseline="0" dirty="0" err="1"/>
              <a:t>grossmont</a:t>
            </a:r>
            <a:r>
              <a:rPr lang="en-US" baseline="0" dirty="0"/>
              <a:t>, IVC, </a:t>
            </a:r>
            <a:r>
              <a:rPr lang="en-US" baseline="0" dirty="0" err="1"/>
              <a:t>palomar</a:t>
            </a:r>
            <a:r>
              <a:rPr lang="en-US" baseline="0" dirty="0"/>
              <a:t>, SDCE)</a:t>
            </a:r>
          </a:p>
          <a:p>
            <a:pPr marL="1085850" lvl="2" indent="-171450">
              <a:buFont typeface="Arial" charset="0"/>
              <a:buChar char="•"/>
            </a:pPr>
            <a:r>
              <a:rPr lang="en-US" baseline="0" dirty="0"/>
              <a:t>17-18 = 2 (IVC, </a:t>
            </a:r>
            <a:r>
              <a:rPr lang="en-US" baseline="0" dirty="0" err="1"/>
              <a:t>palomar</a:t>
            </a:r>
            <a:r>
              <a:rPr lang="en-US" baseline="0" dirty="0"/>
              <a:t>)</a:t>
            </a:r>
          </a:p>
          <a:p>
            <a:pPr marL="1085850" lvl="2" indent="-171450">
              <a:buFont typeface="Arial" charset="0"/>
              <a:buChar char="•"/>
            </a:pPr>
            <a:r>
              <a:rPr lang="en-US" baseline="0" dirty="0"/>
              <a:t>18-19 = 0 (all reported)</a:t>
            </a:r>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20</a:t>
            </a:fld>
            <a:endParaRPr lang="en-US"/>
          </a:p>
        </p:txBody>
      </p:sp>
    </p:spTree>
    <p:extLst>
      <p:ext uri="{BB962C8B-B14F-4D97-AF65-F5344CB8AC3E}">
        <p14:creationId xmlns:p14="http://schemas.microsoft.com/office/powerpoint/2010/main" val="9524104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dirty="0"/>
              <a:t>NOTE:</a:t>
            </a:r>
            <a:r>
              <a:rPr lang="en-US" b="1" baseline="0" dirty="0"/>
              <a:t> This is the version WITHOUT </a:t>
            </a:r>
            <a:r>
              <a:rPr lang="en-US" b="1" baseline="0" dirty="0" err="1"/>
              <a:t>Southwesterns</a:t>
            </a:r>
            <a:r>
              <a:rPr lang="en-US" b="1" baseline="0" dirty="0"/>
              <a:t> data included. (per notes from 8/29 meeting)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a:t>
            </a:r>
            <a:endParaRPr lang="en-US" dirty="0"/>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dirty="0"/>
              <a:t>Totals above are “of the colleges that reported on a given year”</a:t>
            </a:r>
            <a:r>
              <a:rPr lang="en-US" baseline="0" dirty="0"/>
              <a:t> - Many colleges reported no data for several years (not available, not collected/tracked). Totals above are for those colleges reporting in each category (i.e., colleges with no data reported got = 0). </a:t>
            </a:r>
          </a:p>
          <a:p>
            <a:pPr marL="171450" marR="0"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baseline="0" dirty="0"/>
              <a:t>The above can then be interpreted that significant increase is due somewhat to increase in tracking the data</a:t>
            </a:r>
          </a:p>
          <a:p>
            <a:pPr marL="171450" indent="-171450">
              <a:buFont typeface="Arial" charset="0"/>
              <a:buChar char="•"/>
            </a:pPr>
            <a:endParaRPr lang="en-US" dirty="0"/>
          </a:p>
          <a:p>
            <a:pPr marL="171450" indent="-171450">
              <a:buFont typeface="Arial" charset="0"/>
              <a:buChar char="•"/>
            </a:pPr>
            <a:r>
              <a:rPr lang="en-US" dirty="0"/>
              <a:t>Requested “unduplicated counts” but some</a:t>
            </a:r>
            <a:r>
              <a:rPr lang="en-US" baseline="0" dirty="0"/>
              <a:t> colleges reported using methods that which would not offer unduplicated counts (sign-in sheets, syllabus review, class enrollment, </a:t>
            </a:r>
            <a:r>
              <a:rPr lang="en-US" baseline="0" dirty="0" err="1"/>
              <a:t>etc</a:t>
            </a:r>
            <a:r>
              <a:rPr lang="en-US" baseline="0" dirty="0"/>
              <a:t>)</a:t>
            </a:r>
          </a:p>
          <a:p>
            <a:pPr marL="171450" indent="-171450">
              <a:buFont typeface="Arial" charset="0"/>
              <a:buChar char="•"/>
            </a:pPr>
            <a:endParaRPr lang="en-US" baseline="0" dirty="0"/>
          </a:p>
          <a:p>
            <a:pPr marL="171450" indent="-171450">
              <a:buFont typeface="Arial" charset="0"/>
              <a:buChar char="•"/>
            </a:pPr>
            <a:r>
              <a:rPr lang="en-US" baseline="0" dirty="0"/>
              <a:t>Other sources included:</a:t>
            </a:r>
          </a:p>
          <a:p>
            <a:pPr marL="628650" lvl="1" indent="-171450">
              <a:buFont typeface="Arial" charset="0"/>
              <a:buChar char="•"/>
            </a:pPr>
            <a:r>
              <a:rPr lang="en-US" baseline="0" dirty="0"/>
              <a:t>SARS, </a:t>
            </a:r>
            <a:r>
              <a:rPr lang="en-US" baseline="0" dirty="0" err="1"/>
              <a:t>Peoplesoft</a:t>
            </a:r>
            <a:r>
              <a:rPr lang="en-US" baseline="0" dirty="0"/>
              <a:t> and other student data systems</a:t>
            </a:r>
          </a:p>
          <a:p>
            <a:pPr marL="628650" lvl="1" indent="-171450">
              <a:buFont typeface="Arial" charset="0"/>
              <a:buChar char="•"/>
            </a:pPr>
            <a:r>
              <a:rPr lang="en-US" baseline="0" dirty="0"/>
              <a:t>“Participation estimates”</a:t>
            </a:r>
          </a:p>
          <a:p>
            <a:pPr marL="628650" lvl="1" indent="-171450">
              <a:buFont typeface="Arial" charset="0"/>
              <a:buChar char="•"/>
            </a:pPr>
            <a:r>
              <a:rPr lang="en-US" baseline="0" dirty="0"/>
              <a:t>Student surveys</a:t>
            </a:r>
          </a:p>
          <a:p>
            <a:pPr marL="628650" lvl="1" indent="-171450">
              <a:buFont typeface="Arial" charset="0"/>
              <a:buChar char="•"/>
            </a:pPr>
            <a:r>
              <a:rPr lang="en-US" baseline="0" dirty="0"/>
              <a:t>Employer surveys</a:t>
            </a:r>
          </a:p>
          <a:p>
            <a:pPr marL="628650" lvl="1" indent="-171450">
              <a:buFont typeface="Arial" charset="0"/>
              <a:buChar char="•"/>
            </a:pPr>
            <a:endParaRPr lang="en-US" baseline="0" dirty="0"/>
          </a:p>
          <a:p>
            <a:pPr marL="171450" lvl="0" indent="-171450">
              <a:buFont typeface="Arial" charset="0"/>
              <a:buChar char="•"/>
            </a:pPr>
            <a:r>
              <a:rPr lang="en-US" baseline="0" dirty="0"/>
              <a:t>COLLEGES </a:t>
            </a:r>
            <a:r>
              <a:rPr lang="en-US" b="1" u="sng" baseline="0" dirty="0"/>
              <a:t>NOT</a:t>
            </a:r>
            <a:r>
              <a:rPr lang="en-US" baseline="0" dirty="0"/>
              <a:t> REPORTING BY YEAR (WBL)- not reported meant “NA” “did not track” “not’ collected” “not available” </a:t>
            </a:r>
          </a:p>
          <a:p>
            <a:pPr marL="628650" lvl="1" indent="-171450">
              <a:buFont typeface="Arial" charset="0"/>
              <a:buChar char="•"/>
            </a:pPr>
            <a:r>
              <a:rPr lang="en-US" baseline="0" dirty="0"/>
              <a:t>15-16 = 5 (</a:t>
            </a:r>
            <a:r>
              <a:rPr lang="en-US" baseline="0" dirty="0" err="1"/>
              <a:t>cuyamaca</a:t>
            </a:r>
            <a:r>
              <a:rPr lang="en-US" baseline="0" dirty="0"/>
              <a:t>, </a:t>
            </a:r>
            <a:r>
              <a:rPr lang="en-US" baseline="0" dirty="0" err="1"/>
              <a:t>grossmont</a:t>
            </a:r>
            <a:r>
              <a:rPr lang="en-US" baseline="0" dirty="0"/>
              <a:t>, </a:t>
            </a:r>
            <a:r>
              <a:rPr lang="en-US" baseline="0" dirty="0" err="1"/>
              <a:t>miramar</a:t>
            </a:r>
            <a:r>
              <a:rPr lang="en-US" baseline="0" dirty="0"/>
              <a:t>, SDCE, southwestern)</a:t>
            </a:r>
          </a:p>
          <a:p>
            <a:pPr marL="628650" marR="0" lvl="1" indent="-171450" algn="l" defTabSz="914400" rtl="0" eaLnBrk="1" fontAlgn="base" latinLnBrk="0" hangingPunct="1">
              <a:lnSpc>
                <a:spcPct val="100000"/>
              </a:lnSpc>
              <a:spcBef>
                <a:spcPct val="30000"/>
              </a:spcBef>
              <a:spcAft>
                <a:spcPct val="0"/>
              </a:spcAft>
              <a:buClrTx/>
              <a:buSzTx/>
              <a:buFont typeface="Arial" charset="0"/>
              <a:buChar char="•"/>
              <a:tabLst/>
              <a:defRPr/>
            </a:pPr>
            <a:r>
              <a:rPr lang="en-US" baseline="0" dirty="0"/>
              <a:t>16-17 = 5 (</a:t>
            </a:r>
            <a:r>
              <a:rPr lang="en-US" baseline="0" dirty="0" err="1"/>
              <a:t>cuyamaca</a:t>
            </a:r>
            <a:r>
              <a:rPr lang="en-US" baseline="0" dirty="0"/>
              <a:t>, </a:t>
            </a:r>
            <a:r>
              <a:rPr lang="en-US" baseline="0" dirty="0" err="1"/>
              <a:t>grossmont</a:t>
            </a:r>
            <a:r>
              <a:rPr lang="en-US" baseline="0" dirty="0"/>
              <a:t>, </a:t>
            </a:r>
            <a:r>
              <a:rPr lang="en-US" baseline="0" dirty="0" err="1"/>
              <a:t>miramar</a:t>
            </a:r>
            <a:r>
              <a:rPr lang="en-US" baseline="0" dirty="0"/>
              <a:t>, SDCE, southwestern)</a:t>
            </a:r>
          </a:p>
          <a:p>
            <a:pPr marL="628650" lvl="1" indent="-171450">
              <a:buFont typeface="Arial" charset="0"/>
              <a:buChar char="•"/>
            </a:pPr>
            <a:r>
              <a:rPr lang="en-US" baseline="0" dirty="0"/>
              <a:t>17-18 = 3 (</a:t>
            </a:r>
            <a:r>
              <a:rPr lang="en-US" baseline="0" dirty="0" err="1"/>
              <a:t>cuyamaca</a:t>
            </a:r>
            <a:r>
              <a:rPr lang="en-US" baseline="0" dirty="0"/>
              <a:t>, SDCE, southwestern)</a:t>
            </a:r>
          </a:p>
          <a:p>
            <a:pPr marL="628650" lvl="1" indent="-171450">
              <a:buFont typeface="Arial" charset="0"/>
              <a:buChar char="•"/>
            </a:pPr>
            <a:r>
              <a:rPr lang="en-US" baseline="0" dirty="0"/>
              <a:t>18-19 = 0 (all reported)</a:t>
            </a:r>
          </a:p>
          <a:p>
            <a:pPr marL="628650" lvl="1" indent="-171450">
              <a:buFont typeface="Arial" charset="0"/>
              <a:buChar char="•"/>
            </a:pPr>
            <a:endParaRPr lang="en-US" baseline="0"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21</a:t>
            </a:fld>
            <a:endParaRPr lang="en-US"/>
          </a:p>
        </p:txBody>
      </p:sp>
    </p:spTree>
    <p:extLst>
      <p:ext uri="{BB962C8B-B14F-4D97-AF65-F5344CB8AC3E}">
        <p14:creationId xmlns:p14="http://schemas.microsoft.com/office/powerpoint/2010/main" val="3892909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Trebuchet MS" charset="0"/>
                <a:ea typeface="Trebuchet MS" charset="0"/>
                <a:cs typeface="Trebuchet MS" charset="0"/>
              </a:rPr>
              <a:t>CONFIRM – BEN’S FEEDBACK WAS TO REMOVE THIS (currently not in list on slide #3)</a:t>
            </a:r>
          </a:p>
          <a:p>
            <a:endParaRPr lang="en-US" baseline="0" dirty="0">
              <a:latin typeface="Trebuchet MS" charset="0"/>
              <a:ea typeface="Trebuchet MS" charset="0"/>
              <a:cs typeface="Trebuchet MS" charset="0"/>
            </a:endParaRPr>
          </a:p>
          <a:p>
            <a:r>
              <a:rPr lang="en-US" baseline="0" dirty="0">
                <a:latin typeface="Trebuchet MS" charset="0"/>
                <a:ea typeface="Trebuchet MS" charset="0"/>
                <a:cs typeface="Trebuchet MS" charset="0"/>
              </a:rPr>
              <a:t>NOTES ON DATA:</a:t>
            </a:r>
            <a:br>
              <a:rPr lang="en-US" baseline="0" dirty="0">
                <a:latin typeface="Trebuchet MS" charset="0"/>
                <a:ea typeface="Trebuchet MS" charset="0"/>
                <a:cs typeface="Trebuchet MS" charset="0"/>
              </a:rPr>
            </a:br>
            <a:r>
              <a:rPr lang="en-US" sz="1200" u="sng" kern="1200" dirty="0">
                <a:solidFill>
                  <a:schemeClr val="tx1"/>
                </a:solidFill>
                <a:effectLst/>
                <a:latin typeface="+mn-lt"/>
                <a:ea typeface="+mn-ea"/>
                <a:cs typeface="+mn-cs"/>
              </a:rPr>
              <a:t>52% increase from 2015-16 to 2017-18</a:t>
            </a:r>
            <a:r>
              <a:rPr lang="en-US" sz="1200" kern="1200" dirty="0">
                <a:solidFill>
                  <a:schemeClr val="tx1"/>
                </a:solidFill>
                <a:effectLst/>
                <a:latin typeface="+mn-lt"/>
                <a:ea typeface="+mn-ea"/>
                <a:cs typeface="+mn-cs"/>
              </a:rPr>
              <a:t>, implying growing opportunities to teach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Skills and prepare students for future careers. </a:t>
            </a:r>
          </a:p>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22</a:t>
            </a:fld>
            <a:endParaRPr lang="en-US"/>
          </a:p>
        </p:txBody>
      </p:sp>
    </p:spTree>
    <p:extLst>
      <p:ext uri="{BB962C8B-B14F-4D97-AF65-F5344CB8AC3E}">
        <p14:creationId xmlns:p14="http://schemas.microsoft.com/office/powerpoint/2010/main" val="32857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AAT/AST</a:t>
            </a:r>
            <a:r>
              <a:rPr lang="en-US" baseline="0" dirty="0"/>
              <a:t> - for Transfer</a:t>
            </a:r>
            <a:endParaRPr lang="en-US" dirty="0"/>
          </a:p>
          <a:p>
            <a:endParaRPr lang="en-US" dirty="0"/>
          </a:p>
          <a:p>
            <a:r>
              <a:rPr lang="en-US" dirty="0"/>
              <a:t>Key finding: increases</a:t>
            </a:r>
            <a:r>
              <a:rPr lang="en-US" baseline="0" dirty="0"/>
              <a:t> in all kinds of award types, </a:t>
            </a:r>
            <a:r>
              <a:rPr lang="en-US" baseline="0" dirty="0" err="1"/>
              <a:t>esp</a:t>
            </a:r>
            <a:r>
              <a:rPr lang="en-US" baseline="0" dirty="0"/>
              <a:t> certificates less than 30 units.</a:t>
            </a:r>
          </a:p>
          <a:p>
            <a:endParaRPr lang="en-US" baseline="0" dirty="0"/>
          </a:p>
          <a:p>
            <a:r>
              <a:rPr lang="en-US" sz="1200" b="0" i="0" u="sng" strike="noStrike" kern="1200" dirty="0">
                <a:solidFill>
                  <a:schemeClr val="tx1"/>
                </a:solidFill>
                <a:effectLst/>
                <a:latin typeface="+mn-lt"/>
                <a:ea typeface="+mn-ea"/>
                <a:cs typeface="+mn-cs"/>
                <a:hlinkClick r:id="rId3"/>
              </a:rPr>
              <a:t>https://datamart.cccco.edu/Outcomes/Program_Awards.aspx</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Vanessa provided</a:t>
            </a:r>
            <a:r>
              <a:rPr lang="en-US" sz="1200" b="0" i="0" kern="1200" baseline="0" dirty="0">
                <a:solidFill>
                  <a:schemeClr val="tx1"/>
                </a:solidFill>
                <a:effectLst/>
                <a:latin typeface="+mn-lt"/>
                <a:ea typeface="+mn-ea"/>
                <a:cs typeface="+mn-cs"/>
              </a:rPr>
              <a:t> detailed methodology in Box folder. </a:t>
            </a:r>
          </a:p>
          <a:p>
            <a:r>
              <a:rPr lang="en-US" sz="1200" b="0" i="0" kern="1200" baseline="0" dirty="0">
                <a:solidFill>
                  <a:schemeClr val="tx1"/>
                </a:solidFill>
                <a:effectLst/>
                <a:latin typeface="+mn-lt"/>
                <a:ea typeface="+mn-ea"/>
                <a:cs typeface="+mn-cs"/>
              </a:rPr>
              <a:t>https://</a:t>
            </a:r>
            <a:r>
              <a:rPr lang="en-US" sz="1200" b="0" i="0" kern="1200" baseline="0" dirty="0" err="1">
                <a:solidFill>
                  <a:schemeClr val="tx1"/>
                </a:solidFill>
                <a:effectLst/>
                <a:latin typeface="+mn-lt"/>
                <a:ea typeface="+mn-ea"/>
                <a:cs typeface="+mn-cs"/>
              </a:rPr>
              <a:t>wested.box.com</a:t>
            </a:r>
            <a:r>
              <a:rPr lang="en-US" sz="1200" b="0" i="0" kern="1200" baseline="0" dirty="0">
                <a:solidFill>
                  <a:schemeClr val="tx1"/>
                </a:solidFill>
                <a:effectLst/>
                <a:latin typeface="+mn-lt"/>
                <a:ea typeface="+mn-ea"/>
                <a:cs typeface="+mn-cs"/>
              </a:rPr>
              <a:t>/s/ns75agak580mc2q9y94ldk1r5sv0vp66</a:t>
            </a:r>
          </a:p>
          <a:p>
            <a:endParaRPr lang="en-US" sz="1200" b="0" i="0" kern="1200" dirty="0">
              <a:solidFill>
                <a:schemeClr val="tx1"/>
              </a:solidFill>
              <a:effectLst/>
              <a:latin typeface="+mn-lt"/>
              <a:ea typeface="+mn-ea"/>
              <a:cs typeface="+mn-cs"/>
            </a:endParaRPr>
          </a:p>
          <a:p>
            <a:endParaRPr lang="en-US" baseline="0" dirty="0"/>
          </a:p>
          <a:p>
            <a:endParaRPr lang="en-US" dirty="0"/>
          </a:p>
          <a:p>
            <a:r>
              <a:rPr lang="en-US" dirty="0"/>
              <a:t>Notes:</a:t>
            </a:r>
          </a:p>
          <a:p>
            <a:pPr marL="171450" indent="-171450">
              <a:buFontTx/>
              <a:buChar char="-"/>
            </a:pPr>
            <a:r>
              <a:rPr lang="en-US" sz="1200" kern="1200" dirty="0">
                <a:solidFill>
                  <a:schemeClr val="tx1"/>
                </a:solidFill>
                <a:effectLst/>
                <a:latin typeface="+mn-lt"/>
                <a:ea typeface="+mn-ea"/>
                <a:cs typeface="+mn-cs"/>
              </a:rPr>
              <a:t>2018-19 data planned to be available from DataMart in Sept, 2019</a:t>
            </a:r>
          </a:p>
          <a:p>
            <a:pPr marL="171450" indent="-171450">
              <a:buFontTx/>
              <a:buChar char="-"/>
            </a:pPr>
            <a:r>
              <a:rPr lang="en-US" sz="1200" kern="1200" dirty="0">
                <a:solidFill>
                  <a:schemeClr val="tx1"/>
                </a:solidFill>
                <a:effectLst/>
                <a:latin typeface="+mn-lt"/>
                <a:ea typeface="+mn-ea"/>
                <a:cs typeface="+mn-cs"/>
              </a:rPr>
              <a:t>Only credit awards included in this summary; non-credit awards were excluded)</a:t>
            </a:r>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23</a:t>
            </a:fld>
            <a:endParaRPr lang="en-US"/>
          </a:p>
        </p:txBody>
      </p:sp>
    </p:spTree>
    <p:extLst>
      <p:ext uri="{BB962C8B-B14F-4D97-AF65-F5344CB8AC3E}">
        <p14:creationId xmlns:p14="http://schemas.microsoft.com/office/powerpoint/2010/main" val="146820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a:t>
            </a:fld>
            <a:endParaRPr lang="en-US"/>
          </a:p>
        </p:txBody>
      </p:sp>
    </p:spTree>
    <p:extLst>
      <p:ext uri="{BB962C8B-B14F-4D97-AF65-F5344CB8AC3E}">
        <p14:creationId xmlns:p14="http://schemas.microsoft.com/office/powerpoint/2010/main" val="367253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Highlighting a new initiative!</a:t>
            </a:r>
          </a:p>
          <a:p>
            <a:endParaRPr lang="en-US" dirty="0"/>
          </a:p>
          <a:p>
            <a:r>
              <a:rPr lang="en-US" dirty="0"/>
              <a:t>Two investments but one RFA:</a:t>
            </a:r>
          </a:p>
          <a:p>
            <a:r>
              <a:rPr lang="en-US" dirty="0"/>
              <a:t>Funding will be given to the college and the college decides how to distribute the funding for the 20-25 faculty and $250K for the research department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Rethinking the student experience for retention and success</a:t>
            </a:r>
            <a:endParaRPr lang="en-US" sz="120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24</a:t>
            </a:fld>
            <a:endParaRPr lang="en-US"/>
          </a:p>
        </p:txBody>
      </p:sp>
    </p:spTree>
    <p:extLst>
      <p:ext uri="{BB962C8B-B14F-4D97-AF65-F5344CB8AC3E}">
        <p14:creationId xmlns:p14="http://schemas.microsoft.com/office/powerpoint/2010/main" val="1880279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25</a:t>
            </a:fld>
            <a:endParaRPr lang="en-US"/>
          </a:p>
        </p:txBody>
      </p:sp>
    </p:spTree>
    <p:extLst>
      <p:ext uri="{BB962C8B-B14F-4D97-AF65-F5344CB8AC3E}">
        <p14:creationId xmlns:p14="http://schemas.microsoft.com/office/powerpoint/2010/main" val="2759929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26</a:t>
            </a:fld>
            <a:endParaRPr lang="en-US"/>
          </a:p>
        </p:txBody>
      </p:sp>
    </p:spTree>
    <p:extLst>
      <p:ext uri="{BB962C8B-B14F-4D97-AF65-F5344CB8AC3E}">
        <p14:creationId xmlns:p14="http://schemas.microsoft.com/office/powerpoint/2010/main" val="246561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27</a:t>
            </a:fld>
            <a:endParaRPr lang="en-US"/>
          </a:p>
        </p:txBody>
      </p:sp>
    </p:spTree>
    <p:extLst>
      <p:ext uri="{BB962C8B-B14F-4D97-AF65-F5344CB8AC3E}">
        <p14:creationId xmlns:p14="http://schemas.microsoft.com/office/powerpoint/2010/main" val="587163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28</a:t>
            </a:fld>
            <a:endParaRPr lang="en-US"/>
          </a:p>
        </p:txBody>
      </p:sp>
    </p:spTree>
    <p:extLst>
      <p:ext uri="{BB962C8B-B14F-4D97-AF65-F5344CB8AC3E}">
        <p14:creationId xmlns:p14="http://schemas.microsoft.com/office/powerpoint/2010/main" val="2969789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Orientation for prospective participants scheduled:</a:t>
            </a:r>
          </a:p>
          <a:p>
            <a:pPr marL="171450" indent="-171450">
              <a:buFont typeface="Arial" panose="020B0604020202020204" pitchFamily="34" charset="0"/>
              <a:buChar char="•"/>
            </a:pPr>
            <a:r>
              <a:rPr lang="en-US" dirty="0"/>
              <a:t>Tue, Oct 1, 3-4 pm</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Tue, Oct 1, 9-10 am</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29</a:t>
            </a:fld>
            <a:endParaRPr lang="en-US"/>
          </a:p>
        </p:txBody>
      </p:sp>
    </p:spTree>
    <p:extLst>
      <p:ext uri="{BB962C8B-B14F-4D97-AF65-F5344CB8AC3E}">
        <p14:creationId xmlns:p14="http://schemas.microsoft.com/office/powerpoint/2010/main" val="3078559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30</a:t>
            </a:fld>
            <a:endParaRPr lang="en-US"/>
          </a:p>
        </p:txBody>
      </p:sp>
    </p:spTree>
    <p:extLst>
      <p:ext uri="{BB962C8B-B14F-4D97-AF65-F5344CB8AC3E}">
        <p14:creationId xmlns:p14="http://schemas.microsoft.com/office/powerpoint/2010/main" val="761043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3</a:t>
            </a:fld>
            <a:endParaRPr lang="en-US"/>
          </a:p>
        </p:txBody>
      </p:sp>
    </p:spTree>
    <p:extLst>
      <p:ext uri="{BB962C8B-B14F-4D97-AF65-F5344CB8AC3E}">
        <p14:creationId xmlns:p14="http://schemas.microsoft.com/office/powerpoint/2010/main" val="3022132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California is one of a handful of states that has included employment and earnings outcomes in its accountability framework and funding formula.</a:t>
            </a:r>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4</a:t>
            </a:fld>
            <a:endParaRPr lang="en-US"/>
          </a:p>
        </p:txBody>
      </p:sp>
    </p:spTree>
    <p:extLst>
      <p:ext uri="{BB962C8B-B14F-4D97-AF65-F5344CB8AC3E}">
        <p14:creationId xmlns:p14="http://schemas.microsoft.com/office/powerpoint/2010/main" val="964601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6</a:t>
            </a:fld>
            <a:endParaRPr lang="en-US"/>
          </a:p>
        </p:txBody>
      </p:sp>
    </p:spTree>
    <p:extLst>
      <p:ext uri="{BB962C8B-B14F-4D97-AF65-F5344CB8AC3E}">
        <p14:creationId xmlns:p14="http://schemas.microsoft.com/office/powerpoint/2010/main" val="146539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 </a:t>
            </a:r>
            <a:r>
              <a:rPr lang="en-US" sz="1200" b="0" i="0" kern="1200" dirty="0">
                <a:solidFill>
                  <a:schemeClr val="tx1"/>
                </a:solidFill>
                <a:effectLst/>
                <a:latin typeface="+mn-lt"/>
                <a:ea typeface="+mn-ea"/>
                <a:cs typeface="+mn-cs"/>
              </a:rPr>
              <a:t>1. Log into the COE Constant Contact 2. Select “Campaigns” 3. For each campaign in the year analyzed, click “Open Rate.” 4. Click on “Export All” to get the list of emails that reviewed the </a:t>
            </a:r>
            <a:r>
              <a:rPr lang="en-US" sz="1200" b="0" i="0" kern="1200" dirty="0" err="1">
                <a:solidFill>
                  <a:schemeClr val="tx1"/>
                </a:solidFill>
                <a:effectLst/>
                <a:latin typeface="+mn-lt"/>
                <a:ea typeface="+mn-ea"/>
                <a:cs typeface="+mn-cs"/>
              </a:rPr>
              <a:t>eNews</a:t>
            </a:r>
            <a:r>
              <a:rPr lang="en-US" sz="1200" b="0" i="0" kern="1200" dirty="0">
                <a:solidFill>
                  <a:schemeClr val="tx1"/>
                </a:solidFill>
                <a:effectLst/>
                <a:latin typeface="+mn-lt"/>
                <a:ea typeface="+mn-ea"/>
                <a:cs typeface="+mn-cs"/>
              </a:rPr>
              <a:t> 5. “Export” list of emails for each of the campaigns listed above 6. Use Excel to de-duplicate the emails, to determine the total number of unique emails who received COE’s data/reports/research</a:t>
            </a:r>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7</a:t>
            </a:fld>
            <a:endParaRPr lang="en-US"/>
          </a:p>
        </p:txBody>
      </p:sp>
    </p:spTree>
    <p:extLst>
      <p:ext uri="{BB962C8B-B14F-4D97-AF65-F5344CB8AC3E}">
        <p14:creationId xmlns:p14="http://schemas.microsoft.com/office/powerpoint/2010/main" val="3316835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892A95-155E-B648-AE3E-A7ADE69FDF59}" type="slidenum">
              <a:rPr lang="en-US" smtClean="0"/>
              <a:pPr>
                <a:defRPr/>
              </a:pPr>
              <a:t>8</a:t>
            </a:fld>
            <a:endParaRPr lang="en-US"/>
          </a:p>
        </p:txBody>
      </p:sp>
    </p:spTree>
    <p:extLst>
      <p:ext uri="{BB962C8B-B14F-4D97-AF65-F5344CB8AC3E}">
        <p14:creationId xmlns:p14="http://schemas.microsoft.com/office/powerpoint/2010/main" val="205625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Unify SD/IMP’s 10 community colleges under one regional brand, an extension of the Strong Workforce brand</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Develop a creative campaign promoting the value of Career Education in SD/IMP: “Learn More. Earn More.”</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Focus creative executions on brand awareness or enrollment, depending on campaign/timing</a:t>
            </a:r>
          </a:p>
          <a:p>
            <a:pPr marL="285750" indent="-285750">
              <a:lnSpc>
                <a:spcPct val="90000"/>
              </a:lnSpc>
              <a:spcAft>
                <a:spcPts val="800"/>
              </a:spcAft>
              <a:buFont typeface="Arial" charset="0"/>
              <a:buChar char="•"/>
            </a:pPr>
            <a:endParaRPr lang="en-US" sz="1200" dirty="0">
              <a:solidFill>
                <a:schemeClr val="accent1"/>
              </a:solidFill>
              <a:latin typeface="Arial" panose="020B0604020202020204" pitchFamily="34" charset="0"/>
              <a:cs typeface="Arial" panose="020B0604020202020204" pitchFamily="34" charset="0"/>
            </a:endParaRP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Increasing enrollment in Career Education programs</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Started in June 2018; beginning our second year</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Learn More. Earn More.</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ROI/Enrollment Data</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ROI/Google Analytics</a:t>
            </a:r>
          </a:p>
          <a:p>
            <a:pPr marL="285750" indent="-285750">
              <a:lnSpc>
                <a:spcPct val="90000"/>
              </a:lnSpc>
              <a:spcAft>
                <a:spcPts val="800"/>
              </a:spcAft>
              <a:buFont typeface="Arial" charset="0"/>
              <a:buChar char="•"/>
            </a:pPr>
            <a:r>
              <a:rPr lang="en-US" sz="1200" dirty="0">
                <a:solidFill>
                  <a:schemeClr val="accent1"/>
                </a:solidFill>
                <a:latin typeface="Arial" panose="020B0604020202020204" pitchFamily="34" charset="0"/>
                <a:cs typeface="Arial" panose="020B0604020202020204" pitchFamily="34" charset="0"/>
              </a:rPr>
              <a:t>Noncredit programs</a:t>
            </a:r>
          </a:p>
          <a:p>
            <a:pPr marL="285750" indent="-285750">
              <a:lnSpc>
                <a:spcPct val="90000"/>
              </a:lnSpc>
              <a:spcAft>
                <a:spcPts val="800"/>
              </a:spcAft>
              <a:buFont typeface="Arial" charset="0"/>
              <a:buChar char="•"/>
            </a:pPr>
            <a:endParaRPr lang="en-US" sz="1200" dirty="0">
              <a:solidFill>
                <a:schemeClr val="accent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9</a:t>
            </a:fld>
            <a:endParaRPr lang="en-US"/>
          </a:p>
        </p:txBody>
      </p:sp>
    </p:spTree>
    <p:extLst>
      <p:ext uri="{BB962C8B-B14F-4D97-AF65-F5344CB8AC3E}">
        <p14:creationId xmlns:p14="http://schemas.microsoft.com/office/powerpoint/2010/main" val="333600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223365"/>
                </a:solidFill>
                <a:highlight>
                  <a:srgbClr val="FFFF00"/>
                </a:highlight>
                <a:latin typeface="Arial" panose="020B0604020202020204" pitchFamily="34" charset="0"/>
                <a:cs typeface="Arial" panose="020B0604020202020204" pitchFamily="34" charset="0"/>
              </a:rPr>
              <a:t>We have a beautiful and robust regional image library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223365"/>
                </a:solidFill>
                <a:highlight>
                  <a:srgbClr val="FFFF00"/>
                </a:highlight>
                <a:latin typeface="Arial" panose="020B0604020202020204" pitchFamily="34" charset="0"/>
                <a:cs typeface="Arial" panose="020B0604020202020204" pitchFamily="34" charset="0"/>
              </a:rPr>
              <a:t>Created as a result of a photoshoot with representations from all of our schools</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223365"/>
                </a:solidFill>
                <a:highlight>
                  <a:srgbClr val="FFFF00"/>
                </a:highlight>
                <a:latin typeface="Arial" panose="020B0604020202020204" pitchFamily="34" charset="0"/>
                <a:cs typeface="Arial" panose="020B0604020202020204" pitchFamily="34" charset="0"/>
              </a:rPr>
              <a:t>Authentically captures students in a total of twenty Career Education classes.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dirty="0" smtClean="0">
                <a:solidFill>
                  <a:srgbClr val="223365"/>
                </a:solidFill>
                <a:highlight>
                  <a:srgbClr val="FFFF00"/>
                </a:highlight>
                <a:latin typeface="Arial" panose="020B0604020202020204" pitchFamily="34" charset="0"/>
                <a:cs typeface="Arial" panose="020B0604020202020204" pitchFamily="34" charset="0"/>
              </a:rPr>
              <a:t>We updated images on CareerEd.org too (pictured on the far right)</a:t>
            </a:r>
          </a:p>
          <a:p>
            <a:endParaRPr lang="en-US" dirty="0" smtClean="0">
              <a:highlight>
                <a:srgbClr val="FFFF00"/>
              </a:highlight>
            </a:endParaRPr>
          </a:p>
          <a:p>
            <a:pPr>
              <a:spcBef>
                <a:spcPts val="0"/>
              </a:spcBef>
              <a:spcAft>
                <a:spcPts val="0"/>
              </a:spcAft>
            </a:pPr>
            <a:endParaRPr lang="en-US" sz="1200" b="1" dirty="0" smtClean="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0"/>
              </a:spcAft>
            </a:pPr>
            <a:endParaRPr lang="en-US" sz="1200" b="1" dirty="0" smtClean="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0"/>
              </a:spcAft>
            </a:pPr>
            <a:r>
              <a:rPr lang="en-US" sz="1200" b="1" dirty="0" smtClean="0">
                <a:solidFill>
                  <a:srgbClr val="000000"/>
                </a:solidFill>
                <a:highlight>
                  <a:srgbClr val="FFFF00"/>
                </a:highlight>
                <a:latin typeface="Open Sans" panose="020B0606030504020204" pitchFamily="34" charset="0"/>
                <a:ea typeface="Open Sans" panose="020B0606030504020204" pitchFamily="34" charset="0"/>
                <a:cs typeface="Open Sans" panose="020B0606030504020204" pitchFamily="34" charset="0"/>
              </a:rPr>
              <a:t>Social: </a:t>
            </a:r>
            <a:r>
              <a:rPr lang="en-US" sz="1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rPr>
              <a:t>Those engaging with us on social are not surprising doing so via their mobile devices</a:t>
            </a:r>
          </a:p>
          <a:p>
            <a:pPr>
              <a:spcBef>
                <a:spcPts val="0"/>
              </a:spcBef>
              <a:spcAft>
                <a:spcPts val="0"/>
              </a:spcAft>
            </a:pPr>
            <a:endParaRPr lang="en-US" sz="1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0"/>
              </a:spcAft>
            </a:pPr>
            <a:r>
              <a:rPr lang="en-US" b="1" dirty="0" smtClean="0">
                <a:solidFill>
                  <a:srgbClr val="000000"/>
                </a:solidFill>
                <a:highlight>
                  <a:srgbClr val="FFFF00"/>
                </a:highlight>
                <a:latin typeface="Arial" panose="020B0604020202020204" pitchFamily="34" charset="0"/>
              </a:rPr>
              <a:t>Paid Search:</a:t>
            </a:r>
            <a:r>
              <a:rPr lang="en-US" sz="1200" b="1" dirty="0" smtClean="0">
                <a:solidFill>
                  <a:srgbClr val="000000"/>
                </a:solidFill>
                <a:highlight>
                  <a:srgbClr val="FFFF00"/>
                </a:highlight>
                <a:latin typeface="Arial" panose="020B0604020202020204" pitchFamily="34" charset="0"/>
              </a:rPr>
              <a:t> </a:t>
            </a:r>
            <a:r>
              <a:rPr lang="en-US" sz="1200" dirty="0" smtClean="0">
                <a:solidFill>
                  <a:srgbClr val="000000"/>
                </a:solidFill>
                <a:latin typeface="Arial" panose="020B0604020202020204" pitchFamily="34" charset="0"/>
              </a:rPr>
              <a:t>Top performing keywords included: health careers, electrical training, technician medical, welding, and medical technician programs. </a:t>
            </a:r>
          </a:p>
          <a:p>
            <a:pPr>
              <a:spcBef>
                <a:spcPts val="0"/>
              </a:spcBef>
              <a:spcAft>
                <a:spcPts val="0"/>
              </a:spcAft>
            </a:pPr>
            <a:endParaRPr lang="en-US" sz="1200" dirty="0" smtClean="0">
              <a:solidFill>
                <a:srgbClr val="000000"/>
              </a:solidFill>
              <a:latin typeface="Arial" panose="020B0604020202020204" pitchFamily="34" charset="0"/>
            </a:endParaRPr>
          </a:p>
          <a:p>
            <a:pPr>
              <a:spcBef>
                <a:spcPts val="0"/>
              </a:spcBef>
              <a:spcAft>
                <a:spcPts val="0"/>
              </a:spcAft>
            </a:pPr>
            <a:r>
              <a:rPr lang="en-US" sz="1600" b="1" dirty="0" smtClean="0">
                <a:solidFill>
                  <a:srgbClr val="000000"/>
                </a:solidFill>
                <a:highlight>
                  <a:srgbClr val="FFFF00"/>
                </a:highlight>
                <a:latin typeface="Arial" panose="020B0604020202020204" pitchFamily="34" charset="0"/>
                <a:cs typeface="Arial" panose="020B0604020202020204" pitchFamily="34" charset="0"/>
              </a:rPr>
              <a:t>Digital Advertising:</a:t>
            </a:r>
            <a:endParaRPr lang="en-US" sz="1600" dirty="0" smtClean="0">
              <a:solidFill>
                <a:srgbClr val="000000"/>
              </a:solidFill>
              <a:highlight>
                <a:srgbClr val="FFFF00"/>
              </a:highlight>
              <a:latin typeface="Arial" panose="020B0604020202020204" pitchFamily="34" charset="0"/>
              <a:cs typeface="Arial" panose="020B0604020202020204" pitchFamily="34" charset="0"/>
            </a:endParaRPr>
          </a:p>
          <a:p>
            <a:pPr marL="285750" indent="-285750">
              <a:spcBef>
                <a:spcPts val="0"/>
              </a:spcBef>
              <a:spcAft>
                <a:spcPts val="0"/>
              </a:spcAft>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Our display ads have been a great success</a:t>
            </a:r>
          </a:p>
          <a:p>
            <a:pPr marL="285750" indent="-285750">
              <a:spcBef>
                <a:spcPts val="0"/>
              </a:spcBef>
              <a:spcAft>
                <a:spcPts val="0"/>
              </a:spcAft>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Performing 3x higher than the industry benchmark.</a:t>
            </a:r>
          </a:p>
          <a:p>
            <a:pPr marL="285750" indent="-285750">
              <a:spcBef>
                <a:spcPts val="0"/>
              </a:spcBef>
              <a:spcAft>
                <a:spcPts val="0"/>
              </a:spcAft>
              <a:buFont typeface="Arial" panose="020B0604020202020204" pitchFamily="34" charset="0"/>
              <a:buChar char="•"/>
            </a:pPr>
            <a:r>
              <a:rPr lang="en-US" sz="1600" dirty="0" smtClean="0">
                <a:solidFill>
                  <a:srgbClr val="000000"/>
                </a:solidFill>
                <a:latin typeface="Arial" panose="020B0604020202020204" pitchFamily="34" charset="0"/>
                <a:cs typeface="Arial" panose="020B0604020202020204" pitchFamily="34" charset="0"/>
              </a:rPr>
              <a:t>People gravitated towards our Welder and Lab Technician creative, which garnered some of our best result</a:t>
            </a:r>
          </a:p>
          <a:p>
            <a:pPr marL="285750" indent="-285750">
              <a:spcBef>
                <a:spcPts val="0"/>
              </a:spcBef>
              <a:spcAft>
                <a:spcPts val="0"/>
              </a:spcAft>
              <a:buFont typeface="Arial" panose="020B0604020202020204" pitchFamily="34" charset="0"/>
              <a:buChar char="•"/>
            </a:pPr>
            <a:endParaRPr lang="en-US" sz="1600" dirty="0" smtClean="0">
              <a:solidFill>
                <a:srgbClr val="000000"/>
              </a:solidFill>
              <a:latin typeface="Arial" panose="020B0604020202020204" pitchFamily="34" charset="0"/>
              <a:cs typeface="Arial" panose="020B0604020202020204" pitchFamily="34" charset="0"/>
            </a:endParaRPr>
          </a:p>
          <a:p>
            <a:pPr marL="0" indent="0">
              <a:spcBef>
                <a:spcPts val="0"/>
              </a:spcBef>
              <a:spcAft>
                <a:spcPts val="0"/>
              </a:spcAft>
              <a:buFont typeface="Arial" panose="020B0604020202020204" pitchFamily="34" charset="0"/>
              <a:buNone/>
            </a:pPr>
            <a:r>
              <a:rPr lang="en-US" sz="1600" b="1" dirty="0" smtClean="0">
                <a:solidFill>
                  <a:srgbClr val="000000"/>
                </a:solidFill>
                <a:latin typeface="Arial" panose="020B0604020202020204" pitchFamily="34" charset="0"/>
                <a:cs typeface="Arial" panose="020B0604020202020204" pitchFamily="34" charset="0"/>
              </a:rPr>
              <a:t>Videos</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rgbClr val="223365"/>
                </a:solidFill>
                <a:latin typeface="Arial" panose="020B0604020202020204" pitchFamily="34" charset="0"/>
                <a:cs typeface="Arial" panose="020B0604020202020204" pitchFamily="34" charset="0"/>
              </a:rPr>
              <a:t>Student Success Stories</a:t>
            </a:r>
          </a:p>
          <a:p>
            <a:pPr marL="285750" indent="-285750">
              <a:spcBef>
                <a:spcPts val="0"/>
              </a:spcBef>
              <a:spcAft>
                <a:spcPts val="0"/>
              </a:spcAft>
              <a:buFont typeface="Arial" panose="020B0604020202020204" pitchFamily="34" charset="0"/>
              <a:buChar char="•"/>
            </a:pPr>
            <a:endParaRPr lang="en-US" sz="1600" dirty="0" smtClean="0">
              <a:solidFill>
                <a:srgbClr val="000000"/>
              </a:solidFill>
              <a:latin typeface="Calibri" panose="020F0502020204030204" pitchFamily="34" charset="0"/>
            </a:endParaRPr>
          </a:p>
          <a:p>
            <a:pPr>
              <a:spcBef>
                <a:spcPts val="0"/>
              </a:spcBef>
              <a:spcAft>
                <a:spcPts val="0"/>
              </a:spcAft>
            </a:pPr>
            <a:endParaRPr lang="en-US" sz="1200" dirty="0" smtClean="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spcBef>
                <a:spcPts val="0"/>
              </a:spcBef>
              <a:spcAft>
                <a:spcPts val="0"/>
              </a:spcAft>
            </a:pPr>
            <a:endParaRPr lang="en-US" sz="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a:defRPr/>
            </a:pPr>
            <a:fld id="{0B892A95-155E-B648-AE3E-A7ADE69FDF59}" type="slidenum">
              <a:rPr lang="en-US" smtClean="0"/>
              <a:pPr>
                <a:defRPr/>
              </a:pPr>
              <a:t>10</a:t>
            </a:fld>
            <a:endParaRPr lang="en-US"/>
          </a:p>
        </p:txBody>
      </p:sp>
    </p:spTree>
    <p:extLst>
      <p:ext uri="{BB962C8B-B14F-4D97-AF65-F5344CB8AC3E}">
        <p14:creationId xmlns:p14="http://schemas.microsoft.com/office/powerpoint/2010/main" val="14061284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descr="A person standing in front of a computer&#10;&#10;Description automatically generated">
            <a:extLst>
              <a:ext uri="{FF2B5EF4-FFF2-40B4-BE49-F238E27FC236}">
                <a16:creationId xmlns:a16="http://schemas.microsoft.com/office/drawing/2014/main" id="{70273B80-824D-6741-AA6E-A669CFB37EC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9169" y="0"/>
            <a:ext cx="8962831" cy="6858000"/>
          </a:xfrm>
          <a:prstGeom prst="rect">
            <a:avLst/>
          </a:prstGeom>
        </p:spPr>
      </p:pic>
      <p:sp>
        <p:nvSpPr>
          <p:cNvPr id="6" name="Rectangle 5"/>
          <p:cNvSpPr/>
          <p:nvPr userDrawn="1"/>
        </p:nvSpPr>
        <p:spPr>
          <a:xfrm>
            <a:off x="5544312" y="-9144"/>
            <a:ext cx="6647688" cy="6867144"/>
          </a:xfrm>
          <a:prstGeom prst="rect">
            <a:avLst/>
          </a:prstGeom>
          <a:gradFill>
            <a:gsLst>
              <a:gs pos="58000">
                <a:srgbClr val="000000">
                  <a:alpha val="0"/>
                </a:srgbClr>
              </a:gs>
              <a:gs pos="100000">
                <a:schemeClr val="tx1">
                  <a:alpha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5"/>
          <p:cNvPicPr>
            <a:picLocks noChangeAspect="1"/>
          </p:cNvPicPr>
          <p:nvPr/>
        </p:nvPicPr>
        <p:blipFill>
          <a:blip r:embed="rId3" cstate="screen">
            <a:extLst>
              <a:ext uri="{28A0092B-C50C-407E-A947-70E740481C1C}">
                <a14:useLocalDpi xmlns:a14="http://schemas.microsoft.com/office/drawing/2010/main"/>
              </a:ext>
            </a:extLst>
          </a:blip>
          <a:srcRect l="34508" t="262" b="922"/>
          <a:stretch>
            <a:fillRect/>
          </a:stretch>
        </p:blipFill>
        <p:spPr bwMode="auto">
          <a:xfrm>
            <a:off x="-11113" y="-9525"/>
            <a:ext cx="713581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Placeholder 1"/>
          <p:cNvSpPr>
            <a:spLocks noGrp="1"/>
          </p:cNvSpPr>
          <p:nvPr>
            <p:ph type="title"/>
          </p:nvPr>
        </p:nvSpPr>
        <p:spPr>
          <a:xfrm>
            <a:off x="695178" y="1684023"/>
            <a:ext cx="5028965" cy="2078204"/>
          </a:xfrm>
          <a:prstGeom prst="rect">
            <a:avLst/>
          </a:prstGeom>
        </p:spPr>
        <p:txBody>
          <a:bodyPr rtlCol="0" anchor="b">
            <a:noAutofit/>
          </a:bodyPr>
          <a:lstStyle>
            <a:lvl1pPr>
              <a:lnSpc>
                <a:spcPct val="80000"/>
              </a:lnSpc>
              <a:defRPr lang="en-US" b="1" i="0" smtClean="0">
                <a:effectLst/>
              </a:defRPr>
            </a:lvl1pPr>
          </a:lstStyle>
          <a:p>
            <a:r>
              <a:rPr lang="en-US" dirty="0"/>
              <a:t>Click to edit Master title style</a:t>
            </a:r>
          </a:p>
        </p:txBody>
      </p:sp>
      <p:sp>
        <p:nvSpPr>
          <p:cNvPr id="17" name="Text Placeholder 2"/>
          <p:cNvSpPr>
            <a:spLocks noGrp="1"/>
          </p:cNvSpPr>
          <p:nvPr>
            <p:ph type="body" idx="1"/>
          </p:nvPr>
        </p:nvSpPr>
        <p:spPr>
          <a:xfrm>
            <a:off x="695179" y="3762228"/>
            <a:ext cx="4693920" cy="1362455"/>
          </a:xfrm>
        </p:spPr>
        <p:txBody>
          <a:bodyPr>
            <a:noAutofit/>
          </a:bodyPr>
          <a:lstStyle>
            <a:lvl1pPr marL="0" indent="0">
              <a:buNone/>
              <a:defRPr lang="en-US" b="0" i="0" baseline="0" smtClean="0">
                <a:solidFill>
                  <a:srgbClr val="22336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Text Placeholder 2"/>
          <p:cNvSpPr>
            <a:spLocks noGrp="1"/>
          </p:cNvSpPr>
          <p:nvPr>
            <p:ph type="body" idx="10"/>
          </p:nvPr>
        </p:nvSpPr>
        <p:spPr>
          <a:xfrm>
            <a:off x="695179" y="1199128"/>
            <a:ext cx="4693920" cy="309371"/>
          </a:xfrm>
        </p:spPr>
        <p:txBody>
          <a:bodyPr anchor="ctr">
            <a:noAutofit/>
          </a:bodyPr>
          <a:lstStyle>
            <a:lvl1pPr marL="0" indent="0">
              <a:buNone/>
              <a:defRPr lang="en-US" sz="1400" b="0" i="0" baseline="0" smtClean="0">
                <a:solidFill>
                  <a:srgbClr val="22336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4" name="Picture 3"/>
          <p:cNvPicPr>
            <a:picLocks noChangeAspect="1"/>
          </p:cNvPicPr>
          <p:nvPr userDrawn="1"/>
        </p:nvPicPr>
        <p:blipFill>
          <a:blip r:embed="rId4"/>
          <a:stretch>
            <a:fillRect/>
          </a:stretch>
        </p:blipFill>
        <p:spPr>
          <a:xfrm>
            <a:off x="9336810" y="5614463"/>
            <a:ext cx="2647798" cy="989012"/>
          </a:xfrm>
          <a:prstGeom prst="rect">
            <a:avLst/>
          </a:prstGeom>
        </p:spPr>
      </p:pic>
    </p:spTree>
    <p:extLst>
      <p:ext uri="{BB962C8B-B14F-4D97-AF65-F5344CB8AC3E}">
        <p14:creationId xmlns:p14="http://schemas.microsoft.com/office/powerpoint/2010/main" val="1567106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Page Content 2">
    <p:spTree>
      <p:nvGrpSpPr>
        <p:cNvPr id="1" name=""/>
        <p:cNvGrpSpPr/>
        <p:nvPr/>
      </p:nvGrpSpPr>
      <p:grpSpPr>
        <a:xfrm>
          <a:off x="0" y="0"/>
          <a:ext cx="0" cy="0"/>
          <a:chOff x="0" y="0"/>
          <a:chExt cx="0" cy="0"/>
        </a:xfrm>
      </p:grpSpPr>
      <p:sp>
        <p:nvSpPr>
          <p:cNvPr id="4" name="Rectangle 3"/>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cxnSp>
        <p:nvCxnSpPr>
          <p:cNvPr id="7" name="Straight Connector 6"/>
          <p:cNvCxnSpPr/>
          <p:nvPr/>
        </p:nvCxnSpPr>
        <p:spPr>
          <a:xfrm>
            <a:off x="550863" y="1077913"/>
            <a:ext cx="11145837" cy="22225"/>
          </a:xfrm>
          <a:prstGeom prst="line">
            <a:avLst/>
          </a:prstGeom>
          <a:ln w="12700">
            <a:solidFill>
              <a:srgbClr val="F6B33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0"/>
            <a:ext cx="10515600" cy="1325563"/>
          </a:xfrm>
        </p:spPr>
        <p:txBody>
          <a:bodyPr/>
          <a:lstStyle/>
          <a:p>
            <a:r>
              <a:rPr lang="en-US"/>
              <a:t>Click to edit Master title style</a:t>
            </a:r>
            <a:endParaRPr lang="en-US" dirty="0"/>
          </a:p>
        </p:txBody>
      </p:sp>
      <p:sp>
        <p:nvSpPr>
          <p:cNvPr id="22" name="Content Placeholder 2"/>
          <p:cNvSpPr>
            <a:spLocks noGrp="1"/>
          </p:cNvSpPr>
          <p:nvPr>
            <p:ph idx="1"/>
          </p:nvPr>
        </p:nvSpPr>
        <p:spPr>
          <a:xfrm>
            <a:off x="457200" y="1527049"/>
            <a:ext cx="11239500" cy="40736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8"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A25341F6-B81C-BF41-8EC2-A238EACD2BBF}" type="slidenum">
              <a:rPr lang="en-US"/>
              <a:pPr>
                <a:defRPr/>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2775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Layout With Footer">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
        <p:nvSpPr>
          <p:cNvPr id="9" name="Rectangle 8"/>
          <p:cNvSpPr/>
          <p:nvPr userDrawn="1"/>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A25341F6-B81C-BF41-8EC2-A238EACD2BBF}" type="slidenum">
              <a:rPr lang="en-US" smtClean="0"/>
              <a:pPr/>
              <a:t>‹#›</a:t>
            </a:fld>
            <a:endParaRPr lang="en-US" dirty="0">
              <a:solidFill>
                <a:srgbClr val="F6B336"/>
              </a:solidFill>
            </a:endParaRPr>
          </a:p>
        </p:txBody>
      </p:sp>
    </p:spTree>
    <p:extLst>
      <p:ext uri="{BB962C8B-B14F-4D97-AF65-F5344CB8AC3E}">
        <p14:creationId xmlns:p14="http://schemas.microsoft.com/office/powerpoint/2010/main" val="40414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60CD1609-35EB-C94F-8752-DC797EC562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5726" y="-9525"/>
            <a:ext cx="10776274" cy="6881001"/>
          </a:xfrm>
          <a:prstGeom prst="rect">
            <a:avLst/>
          </a:prstGeom>
        </p:spPr>
      </p:pic>
      <p:sp>
        <p:nvSpPr>
          <p:cNvPr id="13" name="Rectangle 12"/>
          <p:cNvSpPr/>
          <p:nvPr userDrawn="1"/>
        </p:nvSpPr>
        <p:spPr>
          <a:xfrm>
            <a:off x="5544312" y="-9144"/>
            <a:ext cx="6647688" cy="6867144"/>
          </a:xfrm>
          <a:prstGeom prst="rect">
            <a:avLst/>
          </a:prstGeom>
          <a:gradFill>
            <a:gsLst>
              <a:gs pos="39000">
                <a:srgbClr val="000000">
                  <a:alpha val="0"/>
                </a:srgbClr>
              </a:gs>
              <a:gs pos="100000">
                <a:schemeClr val="tx1">
                  <a:alpha val="6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4"/>
          <p:cNvPicPr>
            <a:picLocks noChangeAspect="1"/>
          </p:cNvPicPr>
          <p:nvPr/>
        </p:nvPicPr>
        <p:blipFill>
          <a:blip r:embed="rId3" cstate="screen">
            <a:extLst>
              <a:ext uri="{28A0092B-C50C-407E-A947-70E740481C1C}">
                <a14:useLocalDpi xmlns:a14="http://schemas.microsoft.com/office/drawing/2010/main"/>
              </a:ext>
            </a:extLst>
          </a:blip>
          <a:srcRect l="34508" t="262" b="922"/>
          <a:stretch>
            <a:fillRect/>
          </a:stretch>
        </p:blipFill>
        <p:spPr bwMode="auto">
          <a:xfrm>
            <a:off x="-249238" y="-9525"/>
            <a:ext cx="713581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userDrawn="1"/>
        </p:nvGrpSpPr>
        <p:grpSpPr>
          <a:xfrm>
            <a:off x="1056295" y="2926392"/>
            <a:ext cx="3273145" cy="769441"/>
            <a:chOff x="441016" y="2973528"/>
            <a:chExt cx="3273145" cy="769441"/>
          </a:xfrm>
        </p:grpSpPr>
        <p:cxnSp>
          <p:nvCxnSpPr>
            <p:cNvPr id="6" name="Straight Connector 5"/>
            <p:cNvCxnSpPr/>
            <p:nvPr/>
          </p:nvCxnSpPr>
          <p:spPr>
            <a:xfrm>
              <a:off x="547688" y="3723510"/>
              <a:ext cx="3065462" cy="0"/>
            </a:xfrm>
            <a:prstGeom prst="line">
              <a:avLst/>
            </a:prstGeom>
            <a:ln w="19050">
              <a:solidFill>
                <a:srgbClr val="223365"/>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userDrawn="1"/>
          </p:nvSpPr>
          <p:spPr>
            <a:xfrm>
              <a:off x="441016" y="2973528"/>
              <a:ext cx="3273145" cy="769441"/>
            </a:xfrm>
            <a:prstGeom prst="rect">
              <a:avLst/>
            </a:prstGeom>
            <a:noFill/>
          </p:spPr>
          <p:txBody>
            <a:bodyPr wrap="square" rtlCol="0">
              <a:spAutoFit/>
            </a:bodyPr>
            <a:lstStyle/>
            <a:p>
              <a:r>
                <a:rPr lang="en-US" sz="4400" b="1" i="0" dirty="0">
                  <a:solidFill>
                    <a:srgbClr val="223365"/>
                  </a:solidFill>
                  <a:latin typeface="Trebuchet MS" charset="0"/>
                  <a:ea typeface="Trebuchet MS" charset="0"/>
                  <a:cs typeface="Trebuchet MS" charset="0"/>
                </a:rPr>
                <a:t>THANK YOU</a:t>
              </a:r>
            </a:p>
          </p:txBody>
        </p:sp>
      </p:grpSp>
      <p:pic>
        <p:nvPicPr>
          <p:cNvPr id="9" name="Picture 8"/>
          <p:cNvPicPr>
            <a:picLocks noChangeAspect="1"/>
          </p:cNvPicPr>
          <p:nvPr userDrawn="1"/>
        </p:nvPicPr>
        <p:blipFill>
          <a:blip r:embed="rId4"/>
          <a:stretch>
            <a:fillRect/>
          </a:stretch>
        </p:blipFill>
        <p:spPr>
          <a:xfrm>
            <a:off x="9336810" y="5614463"/>
            <a:ext cx="2647798" cy="989012"/>
          </a:xfrm>
          <a:prstGeom prst="rect">
            <a:avLst/>
          </a:prstGeom>
        </p:spPr>
      </p:pic>
      <p:sp>
        <p:nvSpPr>
          <p:cNvPr id="5" name="TextBox 4"/>
          <p:cNvSpPr txBox="1"/>
          <p:nvPr userDrawn="1"/>
        </p:nvSpPr>
        <p:spPr>
          <a:xfrm>
            <a:off x="10661715" y="772055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87616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 Section Divider Slide">
    <p:spTree>
      <p:nvGrpSpPr>
        <p:cNvPr id="1" name=""/>
        <p:cNvGrpSpPr/>
        <p:nvPr/>
      </p:nvGrpSpPr>
      <p:grpSpPr>
        <a:xfrm>
          <a:off x="0" y="0"/>
          <a:ext cx="0" cy="0"/>
          <a:chOff x="0" y="0"/>
          <a:chExt cx="0" cy="0"/>
        </a:xfrm>
      </p:grpSpPr>
      <p:pic>
        <p:nvPicPr>
          <p:cNvPr id="11" name="Picture 10" descr="A picture containing person, indoor, ground, building&#10;&#10;Description automatically generated">
            <a:extLst>
              <a:ext uri="{FF2B5EF4-FFF2-40B4-BE49-F238E27FC236}">
                <a16:creationId xmlns:a16="http://schemas.microsoft.com/office/drawing/2014/main" id="{8A3DFC44-9EA4-F049-8595-E8A98E7824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3678" y="1"/>
            <a:ext cx="10438322" cy="6858000"/>
          </a:xfrm>
          <a:prstGeom prst="rect">
            <a:avLst/>
          </a:prstGeom>
        </p:spPr>
      </p:pic>
      <p:sp>
        <p:nvSpPr>
          <p:cNvPr id="12" name="Rectangle 11">
            <a:extLst>
              <a:ext uri="{FF2B5EF4-FFF2-40B4-BE49-F238E27FC236}">
                <a16:creationId xmlns:a16="http://schemas.microsoft.com/office/drawing/2014/main" id="{5077B529-CB89-F740-8E8A-016566C734D9}"/>
              </a:ext>
            </a:extLst>
          </p:cNvPr>
          <p:cNvSpPr/>
          <p:nvPr userDrawn="1"/>
        </p:nvSpPr>
        <p:spPr>
          <a:xfrm>
            <a:off x="-9525" y="2603241"/>
            <a:ext cx="12211050" cy="4264284"/>
          </a:xfrm>
          <a:prstGeom prst="rect">
            <a:avLst/>
          </a:prstGeom>
          <a:gradFill>
            <a:gsLst>
              <a:gs pos="62000">
                <a:srgbClr val="000000">
                  <a:alpha val="0"/>
                </a:srgb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Parallelogram 3"/>
          <p:cNvSpPr/>
          <p:nvPr/>
        </p:nvSpPr>
        <p:spPr>
          <a:xfrm>
            <a:off x="804863" y="0"/>
            <a:ext cx="4876800" cy="6099175"/>
          </a:xfrm>
          <a:prstGeom prst="parallelogram">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9525" y="0"/>
            <a:ext cx="2809875" cy="609917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5" name="Content Placeholder 3"/>
          <p:cNvSpPr>
            <a:spLocks noGrp="1"/>
          </p:cNvSpPr>
          <p:nvPr>
            <p:ph sz="half" idx="2"/>
          </p:nvPr>
        </p:nvSpPr>
        <p:spPr>
          <a:xfrm>
            <a:off x="457201" y="419100"/>
            <a:ext cx="3860799"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B1BBB752-848C-4645-A092-7780F4CBCDCA}" type="slidenum">
              <a:rPr lang="en-US"/>
              <a:pPr>
                <a:defRPr/>
              </a:pPr>
              <a:t>‹#›</a:t>
            </a:fld>
            <a:endParaRPr lang="en-US" dirty="0"/>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91718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 Section Divider Slide 2">
    <p:spTree>
      <p:nvGrpSpPr>
        <p:cNvPr id="1" name=""/>
        <p:cNvGrpSpPr/>
        <p:nvPr/>
      </p:nvGrpSpPr>
      <p:grpSpPr>
        <a:xfrm>
          <a:off x="0" y="0"/>
          <a:ext cx="0" cy="0"/>
          <a:chOff x="0" y="0"/>
          <a:chExt cx="0" cy="0"/>
        </a:xfrm>
      </p:grpSpPr>
      <p:pic>
        <p:nvPicPr>
          <p:cNvPr id="8" name="Picture 7" descr="A person sitting at a desk in front of a computer&#10;&#10;Description automatically generated">
            <a:extLst>
              <a:ext uri="{FF2B5EF4-FFF2-40B4-BE49-F238E27FC236}">
                <a16:creationId xmlns:a16="http://schemas.microsoft.com/office/drawing/2014/main" id="{D17E287B-7044-A649-8D93-BD489B1AC27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30400" y="0"/>
            <a:ext cx="10287000" cy="6858000"/>
          </a:xfrm>
          <a:prstGeom prst="rect">
            <a:avLst/>
          </a:prstGeom>
        </p:spPr>
      </p:pic>
      <p:sp>
        <p:nvSpPr>
          <p:cNvPr id="12" name="Rectangle 11">
            <a:extLst>
              <a:ext uri="{FF2B5EF4-FFF2-40B4-BE49-F238E27FC236}">
                <a16:creationId xmlns:a16="http://schemas.microsoft.com/office/drawing/2014/main" id="{7A18D4BA-4620-9A41-87D6-60114EE8375B}"/>
              </a:ext>
            </a:extLst>
          </p:cNvPr>
          <p:cNvSpPr/>
          <p:nvPr userDrawn="1"/>
        </p:nvSpPr>
        <p:spPr>
          <a:xfrm>
            <a:off x="-9525" y="2603241"/>
            <a:ext cx="12211050" cy="4264284"/>
          </a:xfrm>
          <a:prstGeom prst="rect">
            <a:avLst/>
          </a:prstGeom>
          <a:gradFill>
            <a:gsLst>
              <a:gs pos="62000">
                <a:srgbClr val="000000">
                  <a:alpha val="0"/>
                </a:srgb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Parallelogram 3"/>
          <p:cNvSpPr/>
          <p:nvPr/>
        </p:nvSpPr>
        <p:spPr>
          <a:xfrm>
            <a:off x="804863" y="0"/>
            <a:ext cx="4876800" cy="6099175"/>
          </a:xfrm>
          <a:prstGeom prst="parallelogram">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9525" y="0"/>
            <a:ext cx="2809875" cy="609917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6" name="Content Placeholder 3"/>
          <p:cNvSpPr>
            <a:spLocks noGrp="1"/>
          </p:cNvSpPr>
          <p:nvPr>
            <p:ph sz="half" idx="2"/>
          </p:nvPr>
        </p:nvSpPr>
        <p:spPr>
          <a:xfrm>
            <a:off x="457201" y="419100"/>
            <a:ext cx="3860799"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24AB197A-D36B-EF43-839D-0B7B5291186D}" type="slidenum">
              <a:rPr lang="en-US"/>
              <a:pPr>
                <a:defRPr/>
              </a:pPr>
              <a:t>‹#›</a:t>
            </a:fld>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52728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C / Section Divider Slide 3">
    <p:spTree>
      <p:nvGrpSpPr>
        <p:cNvPr id="1" name=""/>
        <p:cNvGrpSpPr/>
        <p:nvPr/>
      </p:nvGrpSpPr>
      <p:grpSpPr>
        <a:xfrm>
          <a:off x="0" y="0"/>
          <a:ext cx="0" cy="0"/>
          <a:chOff x="0" y="0"/>
          <a:chExt cx="0" cy="0"/>
        </a:xfrm>
      </p:grpSpPr>
      <p:pic>
        <p:nvPicPr>
          <p:cNvPr id="3" name="Picture 2" descr="A group of people around each other&#10;&#10;Description automatically generated">
            <a:extLst>
              <a:ext uri="{FF2B5EF4-FFF2-40B4-BE49-F238E27FC236}">
                <a16:creationId xmlns:a16="http://schemas.microsoft.com/office/drawing/2014/main" id="{030E5725-3C51-D443-91F7-D7BBD0F433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14739" y="9366"/>
            <a:ext cx="8577262" cy="6184917"/>
          </a:xfrm>
          <a:prstGeom prst="rect">
            <a:avLst/>
          </a:prstGeom>
        </p:spPr>
      </p:pic>
      <p:sp>
        <p:nvSpPr>
          <p:cNvPr id="13" name="Rectangle 12">
            <a:extLst>
              <a:ext uri="{FF2B5EF4-FFF2-40B4-BE49-F238E27FC236}">
                <a16:creationId xmlns:a16="http://schemas.microsoft.com/office/drawing/2014/main" id="{61148C70-6101-B54F-9E6C-8F4295E2681C}"/>
              </a:ext>
            </a:extLst>
          </p:cNvPr>
          <p:cNvSpPr/>
          <p:nvPr userDrawn="1"/>
        </p:nvSpPr>
        <p:spPr>
          <a:xfrm>
            <a:off x="-9525" y="2603241"/>
            <a:ext cx="12211050" cy="4264284"/>
          </a:xfrm>
          <a:prstGeom prst="rect">
            <a:avLst/>
          </a:prstGeom>
          <a:gradFill>
            <a:gsLst>
              <a:gs pos="62000">
                <a:srgbClr val="000000">
                  <a:alpha val="0"/>
                </a:srgb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Parallelogram 3"/>
          <p:cNvSpPr/>
          <p:nvPr userDrawn="1"/>
        </p:nvSpPr>
        <p:spPr>
          <a:xfrm>
            <a:off x="804863" y="0"/>
            <a:ext cx="4876800" cy="6099175"/>
          </a:xfrm>
          <a:prstGeom prst="parallelogram">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userDrawn="1"/>
        </p:nvSpPr>
        <p:spPr>
          <a:xfrm>
            <a:off x="-9525" y="0"/>
            <a:ext cx="2809875" cy="609917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9" name="Content Placeholder 3"/>
          <p:cNvSpPr>
            <a:spLocks noGrp="1"/>
          </p:cNvSpPr>
          <p:nvPr>
            <p:ph sz="half" idx="2"/>
          </p:nvPr>
        </p:nvSpPr>
        <p:spPr>
          <a:xfrm>
            <a:off x="457201" y="419100"/>
            <a:ext cx="3860799"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24AB197A-D36B-EF43-839D-0B7B5291186D}" type="slidenum">
              <a:rPr lang="en-US"/>
              <a:pPr>
                <a:defRPr/>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1943602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 Section Divider Slide 4">
    <p:spTree>
      <p:nvGrpSpPr>
        <p:cNvPr id="1" name=""/>
        <p:cNvGrpSpPr/>
        <p:nvPr/>
      </p:nvGrpSpPr>
      <p:grpSpPr>
        <a:xfrm>
          <a:off x="0" y="0"/>
          <a:ext cx="0" cy="0"/>
          <a:chOff x="0" y="0"/>
          <a:chExt cx="0" cy="0"/>
        </a:xfrm>
      </p:grpSpPr>
      <p:pic>
        <p:nvPicPr>
          <p:cNvPr id="3" name="Picture 2" descr="A group of people sitting on a bed&#10;&#10;Description automatically generated">
            <a:extLst>
              <a:ext uri="{FF2B5EF4-FFF2-40B4-BE49-F238E27FC236}">
                <a16:creationId xmlns:a16="http://schemas.microsoft.com/office/drawing/2014/main" id="{56830610-BE15-0440-99F2-224F5796AC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37171" y="0"/>
            <a:ext cx="8954829" cy="6161010"/>
          </a:xfrm>
          <a:prstGeom prst="rect">
            <a:avLst/>
          </a:prstGeom>
        </p:spPr>
      </p:pic>
      <p:sp>
        <p:nvSpPr>
          <p:cNvPr id="13" name="Rectangle 12">
            <a:extLst>
              <a:ext uri="{FF2B5EF4-FFF2-40B4-BE49-F238E27FC236}">
                <a16:creationId xmlns:a16="http://schemas.microsoft.com/office/drawing/2014/main" id="{F6D62275-8F66-8142-9D10-CDBEE92B2CF7}"/>
              </a:ext>
            </a:extLst>
          </p:cNvPr>
          <p:cNvSpPr/>
          <p:nvPr userDrawn="1"/>
        </p:nvSpPr>
        <p:spPr>
          <a:xfrm>
            <a:off x="-9525" y="2603241"/>
            <a:ext cx="12211050" cy="4264284"/>
          </a:xfrm>
          <a:prstGeom prst="rect">
            <a:avLst/>
          </a:prstGeom>
          <a:gradFill>
            <a:gsLst>
              <a:gs pos="62000">
                <a:srgbClr val="000000">
                  <a:alpha val="0"/>
                </a:srgb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Parallelogram 3"/>
          <p:cNvSpPr/>
          <p:nvPr userDrawn="1"/>
        </p:nvSpPr>
        <p:spPr>
          <a:xfrm>
            <a:off x="804863" y="0"/>
            <a:ext cx="4876800" cy="6099175"/>
          </a:xfrm>
          <a:prstGeom prst="parallelogram">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userDrawn="1"/>
        </p:nvSpPr>
        <p:spPr>
          <a:xfrm>
            <a:off x="-9525" y="0"/>
            <a:ext cx="2809875" cy="609917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9" name="Content Placeholder 3"/>
          <p:cNvSpPr>
            <a:spLocks noGrp="1"/>
          </p:cNvSpPr>
          <p:nvPr>
            <p:ph sz="half" idx="2"/>
          </p:nvPr>
        </p:nvSpPr>
        <p:spPr>
          <a:xfrm>
            <a:off x="457201" y="419100"/>
            <a:ext cx="3860799"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24AB197A-D36B-EF43-839D-0B7B5291186D}" type="slidenum">
              <a:rPr lang="en-US"/>
              <a:pPr>
                <a:defRPr/>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1926820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C / Section Divider Slide 5">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2AB9E784-3548-E34D-9D5D-D2E50F49A5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800350" y="-1"/>
            <a:ext cx="9391650" cy="6108473"/>
          </a:xfrm>
          <a:prstGeom prst="rect">
            <a:avLst/>
          </a:prstGeom>
        </p:spPr>
      </p:pic>
      <p:sp>
        <p:nvSpPr>
          <p:cNvPr id="13" name="Rectangle 12">
            <a:extLst>
              <a:ext uri="{FF2B5EF4-FFF2-40B4-BE49-F238E27FC236}">
                <a16:creationId xmlns:a16="http://schemas.microsoft.com/office/drawing/2014/main" id="{2278804C-7CF8-9543-8A1C-36B347FDD492}"/>
              </a:ext>
            </a:extLst>
          </p:cNvPr>
          <p:cNvSpPr/>
          <p:nvPr userDrawn="1"/>
        </p:nvSpPr>
        <p:spPr>
          <a:xfrm>
            <a:off x="-9525" y="2603241"/>
            <a:ext cx="12211050" cy="4264284"/>
          </a:xfrm>
          <a:prstGeom prst="rect">
            <a:avLst/>
          </a:prstGeom>
          <a:gradFill>
            <a:gsLst>
              <a:gs pos="62000">
                <a:srgbClr val="000000">
                  <a:alpha val="0"/>
                </a:srgbClr>
              </a:gs>
              <a:gs pos="100000">
                <a:schemeClr val="tx1">
                  <a:alpha val="7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Parallelogram 3"/>
          <p:cNvSpPr/>
          <p:nvPr userDrawn="1"/>
        </p:nvSpPr>
        <p:spPr>
          <a:xfrm>
            <a:off x="804863" y="0"/>
            <a:ext cx="4876800" cy="6099175"/>
          </a:xfrm>
          <a:prstGeom prst="parallelogram">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userDrawn="1"/>
        </p:nvSpPr>
        <p:spPr>
          <a:xfrm>
            <a:off x="-9525" y="0"/>
            <a:ext cx="2809875" cy="609917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userDrawn="1"/>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userDrawn="1"/>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9" name="Content Placeholder 3"/>
          <p:cNvSpPr>
            <a:spLocks noGrp="1"/>
          </p:cNvSpPr>
          <p:nvPr>
            <p:ph sz="half" idx="2"/>
          </p:nvPr>
        </p:nvSpPr>
        <p:spPr>
          <a:xfrm>
            <a:off x="457201" y="419100"/>
            <a:ext cx="3860799" cy="5181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24AB197A-D36B-EF43-839D-0B7B5291186D}" type="slidenum">
              <a:rPr lang="en-US"/>
              <a:pPr>
                <a:defRPr/>
              </a:pPr>
              <a:t>‹#›</a:t>
            </a:fld>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770847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Page Content 1">
    <p:spTree>
      <p:nvGrpSpPr>
        <p:cNvPr id="1" name=""/>
        <p:cNvGrpSpPr/>
        <p:nvPr/>
      </p:nvGrpSpPr>
      <p:grpSpPr>
        <a:xfrm>
          <a:off x="0" y="0"/>
          <a:ext cx="0" cy="0"/>
          <a:chOff x="0" y="0"/>
          <a:chExt cx="0" cy="0"/>
        </a:xfrm>
      </p:grpSpPr>
      <p:pic>
        <p:nvPicPr>
          <p:cNvPr id="5" name="Picture 3"/>
          <p:cNvPicPr>
            <a:picLocks noChangeAspect="1"/>
          </p:cNvPicPr>
          <p:nvPr/>
        </p:nvPicPr>
        <p:blipFill>
          <a:blip r:embed="rId2" cstate="screen">
            <a:extLst>
              <a:ext uri="{28A0092B-C50C-407E-A947-70E740481C1C}">
                <a14:useLocalDpi xmlns:a14="http://schemas.microsoft.com/office/drawing/2010/main"/>
              </a:ext>
            </a:extLst>
          </a:blip>
          <a:srcRect l="47971" t="262" r="2" b="922"/>
          <a:stretch>
            <a:fillRect/>
          </a:stretch>
        </p:blipFill>
        <p:spPr bwMode="auto">
          <a:xfrm>
            <a:off x="-4763" y="-9525"/>
            <a:ext cx="566896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4" name="Content Placeholder 3"/>
          <p:cNvSpPr>
            <a:spLocks noGrp="1"/>
          </p:cNvSpPr>
          <p:nvPr>
            <p:ph sz="half" idx="2"/>
          </p:nvPr>
        </p:nvSpPr>
        <p:spPr>
          <a:xfrm>
            <a:off x="457201" y="419100"/>
            <a:ext cx="3860799" cy="5181600"/>
          </a:xfrm>
        </p:spPr>
        <p:txBody>
          <a:bodyPr/>
          <a:lstStyle>
            <a:lvl1pPr>
              <a:defRPr>
                <a:solidFill>
                  <a:srgbClr val="223365"/>
                </a:solidFill>
              </a:defRPr>
            </a:lvl1pPr>
            <a:lvl2pPr>
              <a:defRPr>
                <a:solidFill>
                  <a:srgbClr val="223365"/>
                </a:solidFill>
              </a:defRPr>
            </a:lvl2pPr>
            <a:lvl3pPr>
              <a:defRPr>
                <a:solidFill>
                  <a:srgbClr val="223365"/>
                </a:solidFill>
              </a:defRPr>
            </a:lvl3pPr>
            <a:lvl4pPr>
              <a:defRPr>
                <a:solidFill>
                  <a:srgbClr val="223365"/>
                </a:solidFill>
              </a:defRPr>
            </a:lvl4pPr>
            <a:lvl5pPr>
              <a:defRPr>
                <a:solidFill>
                  <a:srgbClr val="22336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
          <p:cNvSpPr>
            <a:spLocks noGrp="1"/>
          </p:cNvSpPr>
          <p:nvPr>
            <p:ph idx="1"/>
          </p:nvPr>
        </p:nvSpPr>
        <p:spPr>
          <a:xfrm>
            <a:off x="6096000" y="419101"/>
            <a:ext cx="5600700" cy="5181599"/>
          </a:xfrm>
        </p:spPr>
        <p:txBody>
          <a:bodyPr/>
          <a:lstStyle>
            <a:lvl1pPr>
              <a:defRPr sz="3200">
                <a:solidFill>
                  <a:srgbClr val="223365"/>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p:txBody>
      </p:sp>
      <p:sp>
        <p:nvSpPr>
          <p:cNvPr id="9"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D1769457-DFFA-2241-B6E9-EE4A7E1967B4}" type="slidenum">
              <a:rPr lang="en-US"/>
              <a:pPr>
                <a:defRPr/>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1519113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Page Content 2">
    <p:spTree>
      <p:nvGrpSpPr>
        <p:cNvPr id="1" name=""/>
        <p:cNvGrpSpPr/>
        <p:nvPr/>
      </p:nvGrpSpPr>
      <p:grpSpPr>
        <a:xfrm>
          <a:off x="0" y="0"/>
          <a:ext cx="0" cy="0"/>
          <a:chOff x="0" y="0"/>
          <a:chExt cx="0" cy="0"/>
        </a:xfrm>
      </p:grpSpPr>
      <p:sp>
        <p:nvSpPr>
          <p:cNvPr id="4" name="Rectangle 3"/>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cxnSp>
        <p:nvCxnSpPr>
          <p:cNvPr id="7" name="Straight Connector 6"/>
          <p:cNvCxnSpPr/>
          <p:nvPr/>
        </p:nvCxnSpPr>
        <p:spPr>
          <a:xfrm>
            <a:off x="5580063" y="419100"/>
            <a:ext cx="0" cy="5181600"/>
          </a:xfrm>
          <a:prstGeom prst="line">
            <a:avLst/>
          </a:prstGeom>
          <a:ln w="1270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419100"/>
            <a:ext cx="4665133" cy="518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Content Placeholder 2"/>
          <p:cNvSpPr>
            <a:spLocks noGrp="1"/>
          </p:cNvSpPr>
          <p:nvPr>
            <p:ph idx="10"/>
          </p:nvPr>
        </p:nvSpPr>
        <p:spPr>
          <a:xfrm>
            <a:off x="6096000" y="419101"/>
            <a:ext cx="5600700" cy="518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p:txBody>
      </p:sp>
      <p:sp>
        <p:nvSpPr>
          <p:cNvPr id="8" name="Slide Number Placeholder 5"/>
          <p:cNvSpPr>
            <a:spLocks noGrp="1"/>
          </p:cNvSpPr>
          <p:nvPr>
            <p:ph type="sldNum" sz="quarter" idx="11"/>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8959223E-3511-DA41-B47D-203E6B542F41}" type="slidenum">
              <a:rPr lang="en-US"/>
              <a:pPr>
                <a:defRPr/>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44117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ull-Page Content 1">
    <p:spTree>
      <p:nvGrpSpPr>
        <p:cNvPr id="1" name=""/>
        <p:cNvGrpSpPr/>
        <p:nvPr/>
      </p:nvGrpSpPr>
      <p:grpSpPr>
        <a:xfrm>
          <a:off x="0" y="0"/>
          <a:ext cx="0" cy="0"/>
          <a:chOff x="0" y="0"/>
          <a:chExt cx="0" cy="0"/>
        </a:xfrm>
      </p:grpSpPr>
      <p:sp>
        <p:nvSpPr>
          <p:cNvPr id="4" name="Rectangle 3"/>
          <p:cNvSpPr/>
          <p:nvPr/>
        </p:nvSpPr>
        <p:spPr>
          <a:xfrm>
            <a:off x="-9525" y="0"/>
            <a:ext cx="12201525" cy="1257300"/>
          </a:xfrm>
          <a:prstGeom prst="rect">
            <a:avLst/>
          </a:prstGeom>
          <a:solidFill>
            <a:srgbClr val="F6B3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a:xfrm>
            <a:off x="-9525" y="6099175"/>
            <a:ext cx="12201525" cy="768350"/>
          </a:xfrm>
          <a:prstGeom prst="rect">
            <a:avLst/>
          </a:prstGeom>
          <a:solidFill>
            <a:srgbClr val="050A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p:cNvSpPr/>
          <p:nvPr/>
        </p:nvSpPr>
        <p:spPr>
          <a:xfrm>
            <a:off x="11531600" y="6300788"/>
            <a:ext cx="679450" cy="365125"/>
          </a:xfrm>
          <a:prstGeom prst="rect">
            <a:avLst/>
          </a:prstGeom>
          <a:solidFill>
            <a:srgbClr val="2233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F6B336"/>
              </a:solidFill>
            </a:endParaRPr>
          </a:p>
        </p:txBody>
      </p:sp>
      <p:sp>
        <p:nvSpPr>
          <p:cNvPr id="2" name="Title 1"/>
          <p:cNvSpPr>
            <a:spLocks noGrp="1"/>
          </p:cNvSpPr>
          <p:nvPr>
            <p:ph type="title"/>
          </p:nvPr>
        </p:nvSpPr>
        <p:spPr>
          <a:xfrm>
            <a:off x="457200" y="0"/>
            <a:ext cx="11239500"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466344" y="1615873"/>
            <a:ext cx="11230356" cy="39848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p:cNvSpPr>
            <a:spLocks noGrp="1"/>
          </p:cNvSpPr>
          <p:nvPr>
            <p:ph type="sldNum" sz="quarter" idx="10"/>
          </p:nvPr>
        </p:nvSpPr>
        <p:spPr>
          <a:xfrm>
            <a:off x="11531600" y="6300788"/>
            <a:ext cx="6604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1" smtClean="0">
                <a:solidFill>
                  <a:schemeClr val="bg1"/>
                </a:solidFill>
                <a:latin typeface="Trebuchet MS" charset="0"/>
                <a:ea typeface="Trebuchet MS" charset="0"/>
                <a:cs typeface="Trebuchet MS" charset="0"/>
              </a:defRPr>
            </a:lvl1pPr>
          </a:lstStyle>
          <a:p>
            <a:pPr>
              <a:defRPr/>
            </a:pPr>
            <a:fld id="{7B5376BE-D380-6445-A9C8-3DDF91D08D8C}" type="slidenum">
              <a:rPr lang="en-US"/>
              <a:pPr>
                <a:defRPr/>
              </a:pPr>
              <a:t>‹#›</a:t>
            </a:fld>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6194283"/>
            <a:ext cx="1547788" cy="578134"/>
          </a:xfrm>
          <a:prstGeom prst="rect">
            <a:avLst/>
          </a:prstGeom>
        </p:spPr>
      </p:pic>
    </p:spTree>
    <p:extLst>
      <p:ext uri="{BB962C8B-B14F-4D97-AF65-F5344CB8AC3E}">
        <p14:creationId xmlns:p14="http://schemas.microsoft.com/office/powerpoint/2010/main" val="313196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90" r:id="rId4"/>
    <p:sldLayoutId id="2147483692" r:id="rId5"/>
    <p:sldLayoutId id="2147483694" r:id="rId6"/>
    <p:sldLayoutId id="2147483676" r:id="rId7"/>
    <p:sldLayoutId id="2147483680" r:id="rId8"/>
    <p:sldLayoutId id="2147483677" r:id="rId9"/>
    <p:sldLayoutId id="2147483679" r:id="rId10"/>
    <p:sldLayoutId id="2147483678" r:id="rId11"/>
    <p:sldLayoutId id="2147483681" r:id="rId12"/>
  </p:sldLayoutIdLst>
  <p:hf hdr="0" ftr="0" dt="0"/>
  <p:txStyles>
    <p:titleStyle>
      <a:lvl1pPr algn="l" rtl="0" eaLnBrk="1" fontAlgn="base" hangingPunct="1">
        <a:lnSpc>
          <a:spcPct val="90000"/>
        </a:lnSpc>
        <a:spcBef>
          <a:spcPct val="0"/>
        </a:spcBef>
        <a:spcAft>
          <a:spcPct val="0"/>
        </a:spcAft>
        <a:defRPr sz="4400" b="1" kern="1200">
          <a:solidFill>
            <a:srgbClr val="223365"/>
          </a:solidFill>
          <a:latin typeface="Trebuchet MS" charset="0"/>
          <a:ea typeface="Trebuchet MS" charset="0"/>
          <a:cs typeface="Trebuchet MS" charset="0"/>
        </a:defRPr>
      </a:lvl1pPr>
      <a:lvl2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2pPr>
      <a:lvl3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3pPr>
      <a:lvl4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4pPr>
      <a:lvl5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5pPr>
      <a:lvl6pPr marL="4572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6pPr>
      <a:lvl7pPr marL="9144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7pPr>
      <a:lvl8pPr marL="13716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8pPr>
      <a:lvl9pPr marL="18288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9pPr>
    </p:titleStyle>
    <p:bodyStyle>
      <a:lvl1pPr algn="l" rtl="0" eaLnBrk="1" fontAlgn="base" hangingPunct="1">
        <a:lnSpc>
          <a:spcPct val="90000"/>
        </a:lnSpc>
        <a:spcBef>
          <a:spcPts val="1000"/>
        </a:spcBef>
        <a:spcAft>
          <a:spcPts val="600"/>
        </a:spcAft>
        <a:buFont typeface="Arial" charset="0"/>
        <a:defRPr sz="2800" b="1" kern="1200">
          <a:solidFill>
            <a:srgbClr val="223365"/>
          </a:solidFill>
          <a:latin typeface="Trebuchet MS" charset="0"/>
          <a:ea typeface="Trebuchet MS" charset="0"/>
          <a:cs typeface="Trebuchet MS" charset="0"/>
        </a:defRPr>
      </a:lvl1pPr>
      <a:lvl2pPr marL="273050" algn="l" rtl="0" eaLnBrk="1" fontAlgn="base" hangingPunct="1">
        <a:lnSpc>
          <a:spcPct val="90000"/>
        </a:lnSpc>
        <a:spcBef>
          <a:spcPts val="500"/>
        </a:spcBef>
        <a:spcAft>
          <a:spcPct val="0"/>
        </a:spcAft>
        <a:buFont typeface="Arial" charset="0"/>
        <a:defRPr sz="2400" kern="1200">
          <a:solidFill>
            <a:srgbClr val="223365"/>
          </a:solidFill>
          <a:latin typeface="Trebuchet MS" charset="0"/>
          <a:ea typeface="Trebuchet MS" charset="0"/>
          <a:cs typeface="Trebuchet MS" charset="0"/>
        </a:defRPr>
      </a:lvl2pPr>
      <a:lvl3pPr marL="547688" algn="l" rtl="0" eaLnBrk="1" fontAlgn="base" hangingPunct="1">
        <a:lnSpc>
          <a:spcPct val="90000"/>
        </a:lnSpc>
        <a:spcBef>
          <a:spcPts val="500"/>
        </a:spcBef>
        <a:spcAft>
          <a:spcPct val="0"/>
        </a:spcAft>
        <a:buFont typeface="Arial" charset="0"/>
        <a:defRPr kern="1200">
          <a:solidFill>
            <a:srgbClr val="223365"/>
          </a:solidFill>
          <a:latin typeface="Trebuchet MS" charset="0"/>
          <a:ea typeface="Trebuchet MS" charset="0"/>
          <a:cs typeface="Trebuchet MS" charset="0"/>
        </a:defRPr>
      </a:lvl3pPr>
      <a:lvl4pPr marL="547688" algn="l" rtl="0" eaLnBrk="1" fontAlgn="base" hangingPunct="1">
        <a:lnSpc>
          <a:spcPct val="90000"/>
        </a:lnSpc>
        <a:spcBef>
          <a:spcPts val="500"/>
        </a:spcBef>
        <a:spcAft>
          <a:spcPct val="0"/>
        </a:spcAft>
        <a:buFont typeface="Arial" charset="0"/>
        <a:defRPr kern="1200">
          <a:solidFill>
            <a:srgbClr val="223365"/>
          </a:solidFill>
          <a:latin typeface="Trebuchet MS" charset="0"/>
          <a:ea typeface="Trebuchet MS" charset="0"/>
          <a:cs typeface="Trebuchet MS" charset="0"/>
        </a:defRPr>
      </a:lvl4pPr>
      <a:lvl5pPr marL="547688" algn="l" rtl="0" eaLnBrk="1" fontAlgn="base" hangingPunct="1">
        <a:lnSpc>
          <a:spcPct val="90000"/>
        </a:lnSpc>
        <a:spcBef>
          <a:spcPts val="500"/>
        </a:spcBef>
        <a:spcAft>
          <a:spcPct val="0"/>
        </a:spcAft>
        <a:buFont typeface="Arial" charset="0"/>
        <a:defRPr kern="1200">
          <a:solidFill>
            <a:srgbClr val="223365"/>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884185" y="669073"/>
            <a:ext cx="4750750" cy="155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ct val="80000"/>
              </a:lnSpc>
              <a:spcBef>
                <a:spcPct val="0"/>
              </a:spcBef>
              <a:spcAft>
                <a:spcPct val="0"/>
              </a:spcAft>
              <a:defRPr lang="en-US" sz="4400" b="1" i="0" kern="1200" smtClean="0">
                <a:solidFill>
                  <a:srgbClr val="223365"/>
                </a:solidFill>
                <a:effectLst/>
                <a:latin typeface="Trebuchet MS" charset="0"/>
                <a:ea typeface="Trebuchet MS" charset="0"/>
                <a:cs typeface="Trebuchet MS" charset="0"/>
              </a:defRPr>
            </a:lvl1pPr>
            <a:lvl2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2pPr>
            <a:lvl3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3pPr>
            <a:lvl4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4pPr>
            <a:lvl5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5pPr>
            <a:lvl6pPr marL="4572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6pPr>
            <a:lvl7pPr marL="9144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7pPr>
            <a:lvl8pPr marL="13716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8pPr>
            <a:lvl9pPr marL="18288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9pPr>
          </a:lstStyle>
          <a:p>
            <a:pPr>
              <a:lnSpc>
                <a:spcPct val="100000"/>
              </a:lnSpc>
            </a:pPr>
            <a:r>
              <a:rPr lang="en-US" sz="4000" dirty="0" smtClean="0"/>
              <a:t>CEO Quarterly </a:t>
            </a:r>
          </a:p>
          <a:p>
            <a:pPr>
              <a:lnSpc>
                <a:spcPct val="100000"/>
              </a:lnSpc>
            </a:pPr>
            <a:r>
              <a:rPr lang="en-US" sz="4000" dirty="0" smtClean="0"/>
              <a:t>SWP Workshop</a:t>
            </a:r>
            <a:endParaRPr lang="en-US" sz="4000" dirty="0"/>
          </a:p>
        </p:txBody>
      </p:sp>
      <p:sp>
        <p:nvSpPr>
          <p:cNvPr id="12" name="Text Placeholder 2"/>
          <p:cNvSpPr>
            <a:spLocks noGrp="1"/>
          </p:cNvSpPr>
          <p:nvPr>
            <p:ph type="body" idx="1"/>
          </p:nvPr>
        </p:nvSpPr>
        <p:spPr>
          <a:xfrm>
            <a:off x="695179" y="3655290"/>
            <a:ext cx="4693920" cy="818239"/>
          </a:xfrm>
        </p:spPr>
        <p:txBody>
          <a:bodyPr/>
          <a:lstStyle/>
          <a:p>
            <a:pPr>
              <a:spcBef>
                <a:spcPts val="400"/>
              </a:spcBef>
              <a:spcAft>
                <a:spcPts val="0"/>
              </a:spcAft>
            </a:pPr>
            <a:r>
              <a:rPr lang="en-US" sz="3600" dirty="0"/>
              <a:t>September 9, 2019</a:t>
            </a:r>
          </a:p>
          <a:p>
            <a:pPr>
              <a:spcBef>
                <a:spcPts val="400"/>
              </a:spcBef>
              <a:spcAft>
                <a:spcPts val="0"/>
              </a:spcAft>
            </a:pPr>
            <a:endParaRPr lang="en-US" sz="3600" b="1" dirty="0"/>
          </a:p>
        </p:txBody>
      </p:sp>
    </p:spTree>
    <p:extLst>
      <p:ext uri="{BB962C8B-B14F-4D97-AF65-F5344CB8AC3E}">
        <p14:creationId xmlns:p14="http://schemas.microsoft.com/office/powerpoint/2010/main" val="1090385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A54C9C-67A1-444F-B06E-FE6824351606}"/>
              </a:ext>
            </a:extLst>
          </p:cNvPr>
          <p:cNvSpPr>
            <a:spLocks noGrp="1"/>
          </p:cNvSpPr>
          <p:nvPr>
            <p:ph type="title"/>
          </p:nvPr>
        </p:nvSpPr>
        <p:spPr/>
        <p:txBody>
          <a:bodyPr/>
          <a:lstStyle/>
          <a:p>
            <a:r>
              <a:rPr lang="en-US" dirty="0"/>
              <a:t>CAMPAIGN CREATIVE</a:t>
            </a:r>
          </a:p>
        </p:txBody>
      </p:sp>
      <p:sp>
        <p:nvSpPr>
          <p:cNvPr id="2" name="Slide Number Placeholder 1">
            <a:extLst>
              <a:ext uri="{FF2B5EF4-FFF2-40B4-BE49-F238E27FC236}">
                <a16:creationId xmlns:a16="http://schemas.microsoft.com/office/drawing/2014/main" id="{CC2C4BE4-DFA1-5146-88A8-D4D559F06BAA}"/>
              </a:ext>
            </a:extLst>
          </p:cNvPr>
          <p:cNvSpPr>
            <a:spLocks noGrp="1"/>
          </p:cNvSpPr>
          <p:nvPr>
            <p:ph type="sldNum" sz="quarter" idx="10"/>
          </p:nvPr>
        </p:nvSpPr>
        <p:spPr/>
        <p:txBody>
          <a:bodyPr/>
          <a:lstStyle/>
          <a:p>
            <a:pPr>
              <a:defRPr/>
            </a:pPr>
            <a:fld id="{A3F663D7-D47D-774A-BFCE-852AE848D413}" type="slidenum">
              <a:rPr lang="en-US" smtClean="0"/>
              <a:pPr>
                <a:defRPr/>
              </a:pPr>
              <a:t>10</a:t>
            </a:fld>
            <a:endParaRPr lang="en-US" dirty="0"/>
          </a:p>
        </p:txBody>
      </p:sp>
      <p:pic>
        <p:nvPicPr>
          <p:cNvPr id="9" name="Picture 8">
            <a:extLst>
              <a:ext uri="{FF2B5EF4-FFF2-40B4-BE49-F238E27FC236}">
                <a16:creationId xmlns:a16="http://schemas.microsoft.com/office/drawing/2014/main" id="{FE7DDBB3-F81A-7F4A-BA1D-A4CDBCE39779}"/>
              </a:ext>
            </a:extLst>
          </p:cNvPr>
          <p:cNvPicPr>
            <a:picLocks noChangeAspect="1"/>
          </p:cNvPicPr>
          <p:nvPr/>
        </p:nvPicPr>
        <p:blipFill rotWithShape="1">
          <a:blip r:embed="rId3"/>
          <a:srcRect l="37574" t="14905" r="10298" b="28768"/>
          <a:stretch/>
        </p:blipFill>
        <p:spPr>
          <a:xfrm>
            <a:off x="4803617" y="1846053"/>
            <a:ext cx="2335396" cy="1446947"/>
          </a:xfrm>
          <a:prstGeom prst="rect">
            <a:avLst/>
          </a:prstGeom>
        </p:spPr>
      </p:pic>
      <p:pic>
        <p:nvPicPr>
          <p:cNvPr id="10" name="Picture 9">
            <a:extLst>
              <a:ext uri="{FF2B5EF4-FFF2-40B4-BE49-F238E27FC236}">
                <a16:creationId xmlns:a16="http://schemas.microsoft.com/office/drawing/2014/main" id="{14B0FD65-2102-7945-8BBD-E22078A4E819}"/>
              </a:ext>
            </a:extLst>
          </p:cNvPr>
          <p:cNvPicPr>
            <a:picLocks noChangeAspect="1"/>
          </p:cNvPicPr>
          <p:nvPr/>
        </p:nvPicPr>
        <p:blipFill rotWithShape="1">
          <a:blip r:embed="rId3"/>
          <a:srcRect l="9018" t="45508" r="71004" b="22376"/>
          <a:stretch/>
        </p:blipFill>
        <p:spPr>
          <a:xfrm>
            <a:off x="198056" y="1444395"/>
            <a:ext cx="2302780" cy="2122544"/>
          </a:xfrm>
          <a:prstGeom prst="rect">
            <a:avLst/>
          </a:prstGeom>
        </p:spPr>
      </p:pic>
      <p:pic>
        <p:nvPicPr>
          <p:cNvPr id="12" name="Picture 11">
            <a:extLst>
              <a:ext uri="{FF2B5EF4-FFF2-40B4-BE49-F238E27FC236}">
                <a16:creationId xmlns:a16="http://schemas.microsoft.com/office/drawing/2014/main" id="{D1FAE1B9-E207-D64D-A409-524FAB501927}"/>
              </a:ext>
            </a:extLst>
          </p:cNvPr>
          <p:cNvPicPr>
            <a:picLocks noChangeAspect="1"/>
          </p:cNvPicPr>
          <p:nvPr/>
        </p:nvPicPr>
        <p:blipFill rotWithShape="1">
          <a:blip r:embed="rId3"/>
          <a:srcRect l="9018" t="9699" r="71004" b="56687"/>
          <a:stretch/>
        </p:blipFill>
        <p:spPr>
          <a:xfrm>
            <a:off x="2500836" y="1345436"/>
            <a:ext cx="2302780" cy="2221503"/>
          </a:xfrm>
          <a:prstGeom prst="rect">
            <a:avLst/>
          </a:prstGeom>
          <a:effectLst/>
        </p:spPr>
      </p:pic>
      <p:pic>
        <p:nvPicPr>
          <p:cNvPr id="13" name="Picture 12">
            <a:extLst>
              <a:ext uri="{FF2B5EF4-FFF2-40B4-BE49-F238E27FC236}">
                <a16:creationId xmlns:a16="http://schemas.microsoft.com/office/drawing/2014/main" id="{AC1F0EF5-82D9-044F-8197-60EE51151768}"/>
              </a:ext>
            </a:extLst>
          </p:cNvPr>
          <p:cNvPicPr>
            <a:picLocks noChangeAspect="1"/>
          </p:cNvPicPr>
          <p:nvPr/>
        </p:nvPicPr>
        <p:blipFill rotWithShape="1">
          <a:blip r:embed="rId4"/>
          <a:srcRect l="8590" t="9583" r="47146" b="22500"/>
          <a:stretch/>
        </p:blipFill>
        <p:spPr>
          <a:xfrm>
            <a:off x="7295617" y="1362332"/>
            <a:ext cx="4698327" cy="4133335"/>
          </a:xfrm>
          <a:prstGeom prst="rect">
            <a:avLst/>
          </a:prstGeom>
        </p:spPr>
      </p:pic>
      <p:pic>
        <p:nvPicPr>
          <p:cNvPr id="14" name="Picture 13">
            <a:extLst>
              <a:ext uri="{FF2B5EF4-FFF2-40B4-BE49-F238E27FC236}">
                <a16:creationId xmlns:a16="http://schemas.microsoft.com/office/drawing/2014/main" id="{F609EFE5-CE05-BC4B-87D4-B7C75D0F65C4}"/>
              </a:ext>
            </a:extLst>
          </p:cNvPr>
          <p:cNvPicPr>
            <a:picLocks noChangeAspect="1"/>
          </p:cNvPicPr>
          <p:nvPr/>
        </p:nvPicPr>
        <p:blipFill rotWithShape="1">
          <a:blip r:embed="rId4"/>
          <a:srcRect l="59158" t="18851" r="10661" b="26846"/>
          <a:stretch/>
        </p:blipFill>
        <p:spPr>
          <a:xfrm>
            <a:off x="10146084" y="3585642"/>
            <a:ext cx="1887119" cy="1946794"/>
          </a:xfrm>
          <a:prstGeom prst="rect">
            <a:avLst/>
          </a:prstGeom>
        </p:spPr>
      </p:pic>
      <p:pic>
        <p:nvPicPr>
          <p:cNvPr id="15" name="Picture 14">
            <a:extLst>
              <a:ext uri="{FF2B5EF4-FFF2-40B4-BE49-F238E27FC236}">
                <a16:creationId xmlns:a16="http://schemas.microsoft.com/office/drawing/2014/main" id="{57EE8556-860A-AE4E-8F0F-384C81958951}"/>
              </a:ext>
            </a:extLst>
          </p:cNvPr>
          <p:cNvPicPr>
            <a:picLocks noChangeAspect="1"/>
          </p:cNvPicPr>
          <p:nvPr/>
        </p:nvPicPr>
        <p:blipFill rotWithShape="1">
          <a:blip r:embed="rId5"/>
          <a:srcRect l="4887" t="15054" r="4352" b="29341"/>
          <a:stretch/>
        </p:blipFill>
        <p:spPr>
          <a:xfrm>
            <a:off x="284340" y="3685771"/>
            <a:ext cx="6823846" cy="2397069"/>
          </a:xfrm>
          <a:prstGeom prst="rect">
            <a:avLst/>
          </a:prstGeom>
        </p:spPr>
      </p:pic>
      <p:sp>
        <p:nvSpPr>
          <p:cNvPr id="3" name="TextBox 2">
            <a:extLst>
              <a:ext uri="{FF2B5EF4-FFF2-40B4-BE49-F238E27FC236}">
                <a16:creationId xmlns:a16="http://schemas.microsoft.com/office/drawing/2014/main" id="{79FFED59-97F6-B542-8170-AD5B54F3B3AA}"/>
              </a:ext>
            </a:extLst>
          </p:cNvPr>
          <p:cNvSpPr txBox="1"/>
          <p:nvPr/>
        </p:nvSpPr>
        <p:spPr>
          <a:xfrm>
            <a:off x="289804" y="3502120"/>
            <a:ext cx="1425844" cy="276999"/>
          </a:xfrm>
          <a:prstGeom prst="rect">
            <a:avLst/>
          </a:prstGeom>
          <a:noFill/>
        </p:spPr>
        <p:txBody>
          <a:bodyPr wrap="square" rtlCol="0">
            <a:spAutoFit/>
          </a:bodyPr>
          <a:lstStyle/>
          <a:p>
            <a:r>
              <a:rPr lang="en-US" sz="1200" b="1" dirty="0">
                <a:latin typeface="Open Sans Light" panose="020B0306030504020204" pitchFamily="34" charset="0"/>
                <a:ea typeface="Open Sans Light" panose="020B0306030504020204" pitchFamily="34" charset="0"/>
                <a:cs typeface="Open Sans Light" panose="020B0306030504020204" pitchFamily="34" charset="0"/>
              </a:rPr>
              <a:t>SOCIAL</a:t>
            </a:r>
          </a:p>
        </p:txBody>
      </p:sp>
      <p:sp>
        <p:nvSpPr>
          <p:cNvPr id="11" name="TextBox 10">
            <a:extLst>
              <a:ext uri="{FF2B5EF4-FFF2-40B4-BE49-F238E27FC236}">
                <a16:creationId xmlns:a16="http://schemas.microsoft.com/office/drawing/2014/main" id="{70226097-F8D4-E248-AC2A-9CC0F827A1E2}"/>
              </a:ext>
            </a:extLst>
          </p:cNvPr>
          <p:cNvSpPr txBox="1"/>
          <p:nvPr/>
        </p:nvSpPr>
        <p:spPr>
          <a:xfrm>
            <a:off x="4896856" y="3308643"/>
            <a:ext cx="1891401" cy="276999"/>
          </a:xfrm>
          <a:prstGeom prst="rect">
            <a:avLst/>
          </a:prstGeom>
          <a:noFill/>
        </p:spPr>
        <p:txBody>
          <a:bodyPr wrap="square" rtlCol="0">
            <a:spAutoFit/>
          </a:bodyPr>
          <a:lstStyle/>
          <a:p>
            <a:r>
              <a:rPr lang="en-US" sz="1200" b="1" dirty="0">
                <a:latin typeface="Open Sans Light" panose="020B0306030504020204" pitchFamily="34" charset="0"/>
                <a:ea typeface="Open Sans Light" panose="020B0306030504020204" pitchFamily="34" charset="0"/>
                <a:cs typeface="Open Sans Light" panose="020B0306030504020204" pitchFamily="34" charset="0"/>
              </a:rPr>
              <a:t>MOBILE FIRST WEBSITE</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TextBox 15">
            <a:extLst>
              <a:ext uri="{FF2B5EF4-FFF2-40B4-BE49-F238E27FC236}">
                <a16:creationId xmlns:a16="http://schemas.microsoft.com/office/drawing/2014/main" id="{BB4BEF84-8B92-5B4C-8ED4-976963C58619}"/>
              </a:ext>
            </a:extLst>
          </p:cNvPr>
          <p:cNvSpPr txBox="1"/>
          <p:nvPr/>
        </p:nvSpPr>
        <p:spPr>
          <a:xfrm>
            <a:off x="7295617" y="5495667"/>
            <a:ext cx="1891401" cy="276999"/>
          </a:xfrm>
          <a:prstGeom prst="rect">
            <a:avLst/>
          </a:prstGeom>
          <a:noFill/>
        </p:spPr>
        <p:txBody>
          <a:bodyPr wrap="square" rtlCol="0">
            <a:spAutoFit/>
          </a:bodyPr>
          <a:lstStyle/>
          <a:p>
            <a:r>
              <a:rPr lang="en-US" sz="1200" b="1" dirty="0">
                <a:latin typeface="Open Sans Light" panose="020B0306030504020204" pitchFamily="34" charset="0"/>
                <a:ea typeface="Open Sans Light" panose="020B0306030504020204" pitchFamily="34" charset="0"/>
                <a:cs typeface="Open Sans Light" panose="020B0306030504020204" pitchFamily="34" charset="0"/>
              </a:rPr>
              <a:t>DIGITAL</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TextBox 16">
            <a:extLst>
              <a:ext uri="{FF2B5EF4-FFF2-40B4-BE49-F238E27FC236}">
                <a16:creationId xmlns:a16="http://schemas.microsoft.com/office/drawing/2014/main" id="{D8FDEA83-BC40-DF42-8AA3-B3437F1CBE18}"/>
              </a:ext>
            </a:extLst>
          </p:cNvPr>
          <p:cNvSpPr txBox="1"/>
          <p:nvPr/>
        </p:nvSpPr>
        <p:spPr>
          <a:xfrm>
            <a:off x="403745" y="5772666"/>
            <a:ext cx="1891401" cy="276999"/>
          </a:xfrm>
          <a:prstGeom prst="rect">
            <a:avLst/>
          </a:prstGeom>
          <a:noFill/>
        </p:spPr>
        <p:txBody>
          <a:bodyPr wrap="square" rtlCol="0">
            <a:spAutoFit/>
          </a:bodyPr>
          <a:lstStyle/>
          <a:p>
            <a:r>
              <a:rPr lang="en-US" sz="1200" b="1" dirty="0">
                <a:latin typeface="Open Sans Light" panose="020B0306030504020204" pitchFamily="34" charset="0"/>
                <a:ea typeface="Open Sans Light" panose="020B0306030504020204" pitchFamily="34" charset="0"/>
                <a:cs typeface="Open Sans Light" panose="020B0306030504020204" pitchFamily="34" charset="0"/>
              </a:rPr>
              <a:t>VIDEO</a:t>
            </a:r>
            <a:endParaRPr lang="en-US" b="1"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079975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28156-3EA0-DB4B-BF41-696B70F9C01F}"/>
              </a:ext>
            </a:extLst>
          </p:cNvPr>
          <p:cNvSpPr>
            <a:spLocks noGrp="1"/>
          </p:cNvSpPr>
          <p:nvPr>
            <p:ph type="title"/>
          </p:nvPr>
        </p:nvSpPr>
        <p:spPr/>
        <p:txBody>
          <a:bodyPr/>
          <a:lstStyle/>
          <a:p>
            <a:r>
              <a:rPr lang="en-US" dirty="0"/>
              <a:t>MEASURING ROI</a:t>
            </a:r>
          </a:p>
        </p:txBody>
      </p:sp>
      <p:sp>
        <p:nvSpPr>
          <p:cNvPr id="67" name="Rectangle 66">
            <a:extLst>
              <a:ext uri="{FF2B5EF4-FFF2-40B4-BE49-F238E27FC236}">
                <a16:creationId xmlns:a16="http://schemas.microsoft.com/office/drawing/2014/main" id="{5AD65783-745B-C844-9A0E-09356C620BE8}"/>
              </a:ext>
            </a:extLst>
          </p:cNvPr>
          <p:cNvSpPr/>
          <p:nvPr/>
        </p:nvSpPr>
        <p:spPr>
          <a:xfrm>
            <a:off x="815434" y="861700"/>
            <a:ext cx="9839951" cy="369332"/>
          </a:xfrm>
          <a:prstGeom prst="rect">
            <a:avLst/>
          </a:prstGeom>
        </p:spPr>
        <p:txBody>
          <a:bodyPr wrap="square">
            <a:spAutoFit/>
          </a:bodyPr>
          <a:lstStyle/>
          <a:p>
            <a:r>
              <a:rPr lang="en-US" dirty="0"/>
              <a:t> </a:t>
            </a:r>
          </a:p>
        </p:txBody>
      </p:sp>
      <p:graphicFrame>
        <p:nvGraphicFramePr>
          <p:cNvPr id="68" name="Table 67">
            <a:extLst>
              <a:ext uri="{FF2B5EF4-FFF2-40B4-BE49-F238E27FC236}">
                <a16:creationId xmlns:a16="http://schemas.microsoft.com/office/drawing/2014/main" id="{D2220244-720F-E845-AB59-2F11FD27A388}"/>
              </a:ext>
            </a:extLst>
          </p:cNvPr>
          <p:cNvGraphicFramePr>
            <a:graphicFrameLocks noGrp="1"/>
          </p:cNvGraphicFramePr>
          <p:nvPr>
            <p:extLst>
              <p:ext uri="{D42A27DB-BD31-4B8C-83A1-F6EECF244321}">
                <p14:modId xmlns:p14="http://schemas.microsoft.com/office/powerpoint/2010/main" val="1221877036"/>
              </p:ext>
            </p:extLst>
          </p:nvPr>
        </p:nvGraphicFramePr>
        <p:xfrm>
          <a:off x="457200" y="1482884"/>
          <a:ext cx="11239500" cy="4298484"/>
        </p:xfrm>
        <a:graphic>
          <a:graphicData uri="http://schemas.openxmlformats.org/drawingml/2006/table">
            <a:tbl>
              <a:tblPr firstRow="1" bandRow="1">
                <a:tableStyleId>{5C22544A-7EE6-4342-B048-85BDC9FD1C3A}</a:tableStyleId>
              </a:tblPr>
              <a:tblGrid>
                <a:gridCol w="2247900">
                  <a:extLst>
                    <a:ext uri="{9D8B030D-6E8A-4147-A177-3AD203B41FA5}">
                      <a16:colId xmlns:a16="http://schemas.microsoft.com/office/drawing/2014/main" val="3876295615"/>
                    </a:ext>
                  </a:extLst>
                </a:gridCol>
                <a:gridCol w="2247900">
                  <a:extLst>
                    <a:ext uri="{9D8B030D-6E8A-4147-A177-3AD203B41FA5}">
                      <a16:colId xmlns:a16="http://schemas.microsoft.com/office/drawing/2014/main" val="3205739289"/>
                    </a:ext>
                  </a:extLst>
                </a:gridCol>
                <a:gridCol w="2247900">
                  <a:extLst>
                    <a:ext uri="{9D8B030D-6E8A-4147-A177-3AD203B41FA5}">
                      <a16:colId xmlns:a16="http://schemas.microsoft.com/office/drawing/2014/main" val="3444137219"/>
                    </a:ext>
                  </a:extLst>
                </a:gridCol>
                <a:gridCol w="2247900">
                  <a:extLst>
                    <a:ext uri="{9D8B030D-6E8A-4147-A177-3AD203B41FA5}">
                      <a16:colId xmlns:a16="http://schemas.microsoft.com/office/drawing/2014/main" val="3246888754"/>
                    </a:ext>
                  </a:extLst>
                </a:gridCol>
                <a:gridCol w="2247900">
                  <a:extLst>
                    <a:ext uri="{9D8B030D-6E8A-4147-A177-3AD203B41FA5}">
                      <a16:colId xmlns:a16="http://schemas.microsoft.com/office/drawing/2014/main" val="570589758"/>
                    </a:ext>
                  </a:extLst>
                </a:gridCol>
              </a:tblGrid>
              <a:tr h="779174">
                <a:tc>
                  <a:txBody>
                    <a:bodyPr/>
                    <a:lstStyle/>
                    <a:p>
                      <a:r>
                        <a:rPr lang="en-US" sz="1800" b="1" i="0" kern="1200" dirty="0">
                          <a:solidFill>
                            <a:schemeClr val="tx1"/>
                          </a:solidFill>
                          <a:effectLst/>
                          <a:latin typeface="Trebuchet MS" charset="0"/>
                          <a:ea typeface="Trebuchet MS" charset="0"/>
                          <a:cs typeface="Trebuchet MS" charset="0"/>
                        </a:rPr>
                        <a:t>WHAT </a:t>
                      </a:r>
                    </a:p>
                    <a:p>
                      <a:r>
                        <a:rPr lang="en-US" sz="1800" b="1" i="0" kern="1200" dirty="0">
                          <a:solidFill>
                            <a:schemeClr val="tx1"/>
                          </a:solidFill>
                          <a:effectLst/>
                          <a:latin typeface="Trebuchet MS" charset="0"/>
                          <a:ea typeface="Trebuchet MS" charset="0"/>
                          <a:cs typeface="Trebuchet MS" charset="0"/>
                        </a:rPr>
                        <a:t>We Measure</a:t>
                      </a:r>
                      <a:r>
                        <a:rPr lang="en-US" sz="1800" b="1" i="0" dirty="0">
                          <a:solidFill>
                            <a:schemeClr val="tx1"/>
                          </a:solidFill>
                          <a:effectLst/>
                          <a:latin typeface="Trebuchet MS" charset="0"/>
                          <a:ea typeface="Trebuchet MS" charset="0"/>
                          <a:cs typeface="Trebuchet MS" charset="0"/>
                        </a:rPr>
                        <a:t> </a:t>
                      </a:r>
                      <a:endParaRPr lang="en-US" sz="1800" b="1" i="0" dirty="0">
                        <a:solidFill>
                          <a:schemeClr val="tx1"/>
                        </a:solidFill>
                        <a:latin typeface="Trebuchet MS" charset="0"/>
                        <a:ea typeface="Trebuchet MS" charset="0"/>
                        <a:cs typeface="Trebuchet MS" charset="0"/>
                      </a:endParaRPr>
                    </a:p>
                  </a:txBody>
                  <a:tcPr anchor="ctr"/>
                </a:tc>
                <a:tc>
                  <a:txBody>
                    <a:bodyPr/>
                    <a:lstStyle/>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1. ADS  </a:t>
                      </a:r>
                    </a:p>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TO CLICKS</a:t>
                      </a:r>
                    </a:p>
                  </a:txBody>
                  <a:tcPr marL="68580" marR="68580" marT="0" marB="0" anchor="ctr"/>
                </a:tc>
                <a:tc>
                  <a:txBody>
                    <a:bodyPr/>
                    <a:lstStyle/>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2. CLICKS </a:t>
                      </a:r>
                    </a:p>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TO APPLY</a:t>
                      </a:r>
                    </a:p>
                  </a:txBody>
                  <a:tcPr marL="68580" marR="68580" marT="0" marB="0" anchor="ctr"/>
                </a:tc>
                <a:tc>
                  <a:txBody>
                    <a:bodyPr/>
                    <a:lstStyle/>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3. APPLICATIONS TO ENROLL</a:t>
                      </a:r>
                    </a:p>
                  </a:txBody>
                  <a:tcPr marL="68580" marR="68580" marT="0" marB="0" anchor="ctr"/>
                </a:tc>
                <a:tc>
                  <a:txBody>
                    <a:bodyPr/>
                    <a:lstStyle/>
                    <a:p>
                      <a:pPr marL="0" marR="0">
                        <a:spcBef>
                          <a:spcPts val="0"/>
                        </a:spcBef>
                        <a:spcAft>
                          <a:spcPts val="0"/>
                        </a:spcAft>
                      </a:pPr>
                      <a:r>
                        <a:rPr lang="en-US" sz="1800" b="1" i="0" dirty="0">
                          <a:solidFill>
                            <a:schemeClr val="tx1"/>
                          </a:solidFill>
                          <a:effectLst/>
                          <a:latin typeface="Trebuchet MS" charset="0"/>
                          <a:ea typeface="Trebuchet MS" charset="0"/>
                          <a:cs typeface="Trebuchet MS" charset="0"/>
                        </a:rPr>
                        <a:t>4. ENROLLMENTS TO COMPLETIONS</a:t>
                      </a:r>
                    </a:p>
                  </a:txBody>
                  <a:tcPr marL="68580" marR="68580" marT="0" marB="0" anchor="ctr"/>
                </a:tc>
                <a:extLst>
                  <a:ext uri="{0D108BD9-81ED-4DB2-BD59-A6C34878D82A}">
                    <a16:rowId xmlns:a16="http://schemas.microsoft.com/office/drawing/2014/main" val="3104593652"/>
                  </a:ext>
                </a:extLst>
              </a:tr>
              <a:tr h="907612">
                <a:tc>
                  <a:txBody>
                    <a:bodyPr/>
                    <a:lstStyle/>
                    <a:p>
                      <a:r>
                        <a:rPr lang="en-US" sz="1800" b="1" i="0" kern="1200" dirty="0">
                          <a:solidFill>
                            <a:schemeClr val="dk1"/>
                          </a:solidFill>
                          <a:effectLst/>
                          <a:latin typeface="Trebuchet MS" charset="0"/>
                          <a:ea typeface="Trebuchet MS" charset="0"/>
                          <a:cs typeface="Trebuchet MS" charset="0"/>
                        </a:rPr>
                        <a:t>WHERE</a:t>
                      </a:r>
                    </a:p>
                    <a:p>
                      <a:r>
                        <a:rPr lang="en-US" sz="1800" b="1" i="0" kern="1200" dirty="0">
                          <a:solidFill>
                            <a:schemeClr val="dk1"/>
                          </a:solidFill>
                          <a:effectLst/>
                          <a:latin typeface="Trebuchet MS" charset="0"/>
                          <a:ea typeface="Trebuchet MS" charset="0"/>
                          <a:cs typeface="Trebuchet MS" charset="0"/>
                        </a:rPr>
                        <a:t>It Happens</a:t>
                      </a:r>
                      <a:r>
                        <a:rPr lang="en-US" sz="1800" b="1" i="0" dirty="0">
                          <a:effectLst/>
                          <a:latin typeface="Trebuchet MS" charset="0"/>
                          <a:ea typeface="Trebuchet MS" charset="0"/>
                          <a:cs typeface="Trebuchet MS" charset="0"/>
                        </a:rPr>
                        <a:t> </a:t>
                      </a:r>
                      <a:endParaRPr lang="en-US" sz="1800" b="1" i="0" dirty="0">
                        <a:latin typeface="Trebuchet MS" charset="0"/>
                        <a:ea typeface="Trebuchet MS" charset="0"/>
                        <a:cs typeface="Trebuchet MS" charset="0"/>
                      </a:endParaRPr>
                    </a:p>
                  </a:txBody>
                  <a:tcPr anchor="ctr"/>
                </a:tc>
                <a:tc>
                  <a:txBody>
                    <a:bodyPr/>
                    <a:lstStyle/>
                    <a:p>
                      <a:pPr marL="0" marR="0">
                        <a:spcBef>
                          <a:spcPts val="0"/>
                        </a:spcBef>
                        <a:spcAft>
                          <a:spcPts val="0"/>
                        </a:spcAft>
                      </a:pPr>
                      <a:r>
                        <a:rPr lang="en-US" sz="1800" b="0" i="0" dirty="0" err="1">
                          <a:effectLst/>
                          <a:latin typeface="Trebuchet MS" charset="0"/>
                          <a:ea typeface="Trebuchet MS" charset="0"/>
                          <a:cs typeface="Trebuchet MS" charset="0"/>
                        </a:rPr>
                        <a:t>CareerEd.org</a:t>
                      </a:r>
                      <a:endParaRPr lang="en-US" sz="1800" b="0" i="0" dirty="0">
                        <a:effectLst/>
                        <a:latin typeface="Trebuchet MS" charset="0"/>
                        <a:ea typeface="Trebuchet MS" charset="0"/>
                        <a:cs typeface="Trebuchet MS" charset="0"/>
                      </a:endParaRP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All Institution Websites</a:t>
                      </a:r>
                    </a:p>
                  </a:txBody>
                  <a:tcPr marL="68580" marR="68580" marT="0" marB="0" anchor="ctr"/>
                </a:tc>
                <a:tc>
                  <a:txBody>
                    <a:bodyPr/>
                    <a:lstStyle/>
                    <a:p>
                      <a:pPr marL="0" marR="0">
                        <a:spcBef>
                          <a:spcPts val="0"/>
                        </a:spcBef>
                        <a:spcAft>
                          <a:spcPts val="0"/>
                        </a:spcAft>
                      </a:pPr>
                      <a:r>
                        <a:rPr lang="en-US" sz="1800" b="0" i="0" dirty="0" err="1">
                          <a:effectLst/>
                          <a:latin typeface="Trebuchet MS" charset="0"/>
                          <a:ea typeface="Trebuchet MS" charset="0"/>
                          <a:cs typeface="Trebuchet MS" charset="0"/>
                        </a:rPr>
                        <a:t>CCCApply</a:t>
                      </a:r>
                      <a:endParaRPr lang="en-US" sz="1800" b="0" i="0" dirty="0">
                        <a:effectLst/>
                        <a:latin typeface="Trebuchet MS" charset="0"/>
                        <a:ea typeface="Trebuchet MS" charset="0"/>
                        <a:cs typeface="Trebuchet MS" charset="0"/>
                      </a:endParaRP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All Institutions</a:t>
                      </a:r>
                    </a:p>
                  </a:txBody>
                  <a:tcPr marL="68580" marR="68580" marT="0" marB="0" anchor="ctr"/>
                </a:tc>
                <a:extLst>
                  <a:ext uri="{0D108BD9-81ED-4DB2-BD59-A6C34878D82A}">
                    <a16:rowId xmlns:a16="http://schemas.microsoft.com/office/drawing/2014/main" val="3205260056"/>
                  </a:ext>
                </a:extLst>
              </a:tr>
              <a:tr h="1649162">
                <a:tc>
                  <a:txBody>
                    <a:bodyPr/>
                    <a:lstStyle/>
                    <a:p>
                      <a:r>
                        <a:rPr lang="en-US" sz="1800" b="1" i="0" kern="1200" dirty="0">
                          <a:solidFill>
                            <a:schemeClr val="dk1"/>
                          </a:solidFill>
                          <a:effectLst/>
                          <a:latin typeface="Trebuchet MS" charset="0"/>
                          <a:ea typeface="Trebuchet MS" charset="0"/>
                          <a:cs typeface="Trebuchet MS" charset="0"/>
                        </a:rPr>
                        <a:t>HOW</a:t>
                      </a:r>
                    </a:p>
                    <a:p>
                      <a:r>
                        <a:rPr lang="en-US" sz="1800" b="1" i="0" kern="1200" dirty="0">
                          <a:solidFill>
                            <a:schemeClr val="dk1"/>
                          </a:solidFill>
                          <a:effectLst/>
                          <a:latin typeface="Trebuchet MS" charset="0"/>
                          <a:ea typeface="Trebuchet MS" charset="0"/>
                          <a:cs typeface="Trebuchet MS" charset="0"/>
                        </a:rPr>
                        <a:t>It Happens</a:t>
                      </a:r>
                      <a:r>
                        <a:rPr lang="en-US" sz="1800" b="1" i="0" dirty="0">
                          <a:effectLst/>
                          <a:latin typeface="Trebuchet MS" charset="0"/>
                          <a:ea typeface="Trebuchet MS" charset="0"/>
                          <a:cs typeface="Trebuchet MS" charset="0"/>
                        </a:rPr>
                        <a:t> </a:t>
                      </a:r>
                      <a:endParaRPr lang="en-US" sz="1800" b="1" i="0" dirty="0">
                        <a:latin typeface="Trebuchet MS" charset="0"/>
                        <a:ea typeface="Trebuchet MS" charset="0"/>
                        <a:cs typeface="Trebuchet MS" charset="0"/>
                      </a:endParaRPr>
                    </a:p>
                  </a:txBody>
                  <a:tcPr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Marketing Campaign</a:t>
                      </a: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Referrals from </a:t>
                      </a:r>
                      <a:r>
                        <a:rPr lang="en-US" sz="1800" b="0" i="0" dirty="0" err="1">
                          <a:effectLst/>
                          <a:latin typeface="Trebuchet MS" charset="0"/>
                          <a:ea typeface="Trebuchet MS" charset="0"/>
                          <a:cs typeface="Trebuchet MS" charset="0"/>
                        </a:rPr>
                        <a:t>CareerEd.org</a:t>
                      </a:r>
                      <a:r>
                        <a:rPr lang="en-US" sz="1800" b="0" i="0" dirty="0">
                          <a:effectLst/>
                          <a:latin typeface="Trebuchet MS" charset="0"/>
                          <a:ea typeface="Trebuchet MS" charset="0"/>
                          <a:cs typeface="Trebuchet MS" charset="0"/>
                        </a:rPr>
                        <a:t> and other sources</a:t>
                      </a: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Referrals from College Sites</a:t>
                      </a:r>
                    </a:p>
                  </a:txBody>
                  <a:tcPr marL="68580" marR="68580" marT="0" marB="0" anchor="ctr"/>
                </a:tc>
                <a:tc>
                  <a:txBody>
                    <a:bodyPr/>
                    <a:lstStyle/>
                    <a:p>
                      <a:pPr marL="0" marR="0">
                        <a:spcBef>
                          <a:spcPts val="0"/>
                        </a:spcBef>
                        <a:spcAft>
                          <a:spcPts val="0"/>
                        </a:spcAft>
                      </a:pPr>
                      <a:r>
                        <a:rPr lang="en-US" sz="1800" b="0" i="0" dirty="0">
                          <a:solidFill>
                            <a:schemeClr val="tx1"/>
                          </a:solidFill>
                          <a:effectLst/>
                          <a:latin typeface="Trebuchet MS" charset="0"/>
                          <a:ea typeface="Trebuchet MS" charset="0"/>
                          <a:cs typeface="Trebuchet MS" charset="0"/>
                        </a:rPr>
                        <a:t>All Institutions (Student Retention, Success &amp; Support, </a:t>
                      </a:r>
                    </a:p>
                    <a:p>
                      <a:pPr marL="0" marR="0">
                        <a:spcBef>
                          <a:spcPts val="0"/>
                        </a:spcBef>
                        <a:spcAft>
                          <a:spcPts val="0"/>
                        </a:spcAft>
                      </a:pPr>
                      <a:r>
                        <a:rPr lang="en-US" sz="1800" b="0" i="0" dirty="0">
                          <a:solidFill>
                            <a:schemeClr val="tx1"/>
                          </a:solidFill>
                          <a:effectLst/>
                          <a:latin typeface="Trebuchet MS" charset="0"/>
                          <a:ea typeface="Trebuchet MS" charset="0"/>
                          <a:cs typeface="Trebuchet MS" charset="0"/>
                        </a:rPr>
                        <a:t>On-boarding)</a:t>
                      </a:r>
                    </a:p>
                  </a:txBody>
                  <a:tcPr marL="68580" marR="68580" marT="0" marB="0" anchor="ctr"/>
                </a:tc>
                <a:extLst>
                  <a:ext uri="{0D108BD9-81ED-4DB2-BD59-A6C34878D82A}">
                    <a16:rowId xmlns:a16="http://schemas.microsoft.com/office/drawing/2014/main" val="2628044012"/>
                  </a:ext>
                </a:extLst>
              </a:tr>
              <a:tr h="962536">
                <a:tc>
                  <a:txBody>
                    <a:bodyPr/>
                    <a:lstStyle/>
                    <a:p>
                      <a:r>
                        <a:rPr lang="en-US" sz="1800" b="1" i="0" kern="1200" dirty="0">
                          <a:solidFill>
                            <a:schemeClr val="dk1"/>
                          </a:solidFill>
                          <a:effectLst/>
                          <a:latin typeface="Trebuchet MS" charset="0"/>
                          <a:ea typeface="Trebuchet MS" charset="0"/>
                          <a:cs typeface="Trebuchet MS" charset="0"/>
                        </a:rPr>
                        <a:t>WHO </a:t>
                      </a:r>
                    </a:p>
                    <a:p>
                      <a:r>
                        <a:rPr lang="en-US" sz="1800" b="1" i="0" kern="1200" dirty="0">
                          <a:solidFill>
                            <a:schemeClr val="dk1"/>
                          </a:solidFill>
                          <a:effectLst/>
                          <a:latin typeface="Trebuchet MS" charset="0"/>
                          <a:ea typeface="Trebuchet MS" charset="0"/>
                          <a:cs typeface="Trebuchet MS" charset="0"/>
                        </a:rPr>
                        <a:t>Is Responsible</a:t>
                      </a:r>
                      <a:r>
                        <a:rPr lang="en-US" sz="1800" b="1" i="0" dirty="0">
                          <a:effectLst/>
                          <a:latin typeface="Trebuchet MS" charset="0"/>
                          <a:ea typeface="Trebuchet MS" charset="0"/>
                          <a:cs typeface="Trebuchet MS" charset="0"/>
                        </a:rPr>
                        <a:t> </a:t>
                      </a:r>
                      <a:endParaRPr lang="en-US" sz="1800" b="1" i="0" dirty="0">
                        <a:latin typeface="Trebuchet MS" charset="0"/>
                        <a:ea typeface="Trebuchet MS" charset="0"/>
                        <a:cs typeface="Trebuchet MS" charset="0"/>
                      </a:endParaRPr>
                    </a:p>
                  </a:txBody>
                  <a:tcPr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Marketing</a:t>
                      </a: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Marketing</a:t>
                      </a: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Individuals Institutions</a:t>
                      </a:r>
                    </a:p>
                  </a:txBody>
                  <a:tcPr marL="68580" marR="68580" marT="0" marB="0" anchor="ctr"/>
                </a:tc>
                <a:tc>
                  <a:txBody>
                    <a:bodyPr/>
                    <a:lstStyle/>
                    <a:p>
                      <a:pPr marL="0" marR="0">
                        <a:spcBef>
                          <a:spcPts val="0"/>
                        </a:spcBef>
                        <a:spcAft>
                          <a:spcPts val="0"/>
                        </a:spcAft>
                      </a:pPr>
                      <a:r>
                        <a:rPr lang="en-US" sz="1800" b="0" i="0" dirty="0">
                          <a:effectLst/>
                          <a:latin typeface="Trebuchet MS" charset="0"/>
                          <a:ea typeface="Trebuchet MS" charset="0"/>
                          <a:cs typeface="Trebuchet MS" charset="0"/>
                        </a:rPr>
                        <a:t>All Institutions</a:t>
                      </a:r>
                    </a:p>
                  </a:txBody>
                  <a:tcPr marL="68580" marR="68580" marT="0" marB="0" anchor="ctr"/>
                </a:tc>
                <a:extLst>
                  <a:ext uri="{0D108BD9-81ED-4DB2-BD59-A6C34878D82A}">
                    <a16:rowId xmlns:a16="http://schemas.microsoft.com/office/drawing/2014/main" val="432656170"/>
                  </a:ext>
                </a:extLst>
              </a:tr>
            </a:tbl>
          </a:graphicData>
        </a:graphic>
      </p:graphicFrame>
      <p:sp>
        <p:nvSpPr>
          <p:cNvPr id="5" name="Slide Number Placeholder 1">
            <a:extLst>
              <a:ext uri="{FF2B5EF4-FFF2-40B4-BE49-F238E27FC236}">
                <a16:creationId xmlns:a16="http://schemas.microsoft.com/office/drawing/2014/main" id="{85A852B9-41A5-6B45-AED1-48DD8C67169E}"/>
              </a:ext>
            </a:extLst>
          </p:cNvPr>
          <p:cNvSpPr>
            <a:spLocks noGrp="1"/>
          </p:cNvSpPr>
          <p:nvPr>
            <p:ph type="sldNum" sz="quarter" idx="10"/>
          </p:nvPr>
        </p:nvSpPr>
        <p:spPr>
          <a:xfrm>
            <a:off x="11531600" y="6300788"/>
            <a:ext cx="660400" cy="365125"/>
          </a:xfrm>
        </p:spPr>
        <p:txBody>
          <a:bodyPr/>
          <a:lstStyle/>
          <a:p>
            <a:pPr>
              <a:defRPr/>
            </a:pPr>
            <a:fld id="{A3F663D7-D47D-774A-BFCE-852AE848D413}" type="slidenum">
              <a:rPr lang="en-US" smtClean="0"/>
              <a:pPr>
                <a:defRPr/>
              </a:pPr>
              <a:t>11</a:t>
            </a:fld>
            <a:endParaRPr lang="en-US" dirty="0"/>
          </a:p>
        </p:txBody>
      </p:sp>
    </p:spTree>
    <p:extLst>
      <p:ext uri="{BB962C8B-B14F-4D97-AF65-F5344CB8AC3E}">
        <p14:creationId xmlns:p14="http://schemas.microsoft.com/office/powerpoint/2010/main" val="1891009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ENROLLMENT DATA TOTALS (DataMart)</a:t>
            </a:r>
            <a:endParaRPr lang="en-US" dirty="0"/>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12</a:t>
            </a:fld>
            <a:endParaRPr lang="en-US" dirty="0"/>
          </a:p>
        </p:txBody>
      </p:sp>
      <p:cxnSp>
        <p:nvCxnSpPr>
          <p:cNvPr id="7" name="Straight Connector 6"/>
          <p:cNvCxnSpPr/>
          <p:nvPr/>
        </p:nvCxnSpPr>
        <p:spPr>
          <a:xfrm>
            <a:off x="2923840" y="1707991"/>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41633" y="2277806"/>
            <a:ext cx="2682207" cy="1754326"/>
          </a:xfrm>
          <a:prstGeom prst="rect">
            <a:avLst/>
          </a:prstGeom>
          <a:noFill/>
        </p:spPr>
        <p:txBody>
          <a:bodyPr wrap="square" rtlCol="0">
            <a:spAutoFit/>
          </a:bodyPr>
          <a:lstStyle/>
          <a:p>
            <a:r>
              <a:rPr lang="en-US" sz="3600" dirty="0">
                <a:latin typeface="Trebuchet MS" charset="0"/>
                <a:ea typeface="Trebuchet MS" charset="0"/>
                <a:cs typeface="Trebuchet MS" charset="0"/>
              </a:rPr>
              <a:t>Number of </a:t>
            </a:r>
          </a:p>
          <a:p>
            <a:r>
              <a:rPr lang="en-US" sz="3600" dirty="0">
                <a:latin typeface="Trebuchet MS" charset="0"/>
                <a:ea typeface="Trebuchet MS" charset="0"/>
                <a:cs typeface="Trebuchet MS" charset="0"/>
              </a:rPr>
              <a:t>Total CTE</a:t>
            </a:r>
          </a:p>
          <a:p>
            <a:r>
              <a:rPr lang="en-US" sz="3600" dirty="0">
                <a:latin typeface="Trebuchet MS" charset="0"/>
                <a:ea typeface="Trebuchet MS" charset="0"/>
                <a:cs typeface="Trebuchet MS" charset="0"/>
              </a:rPr>
              <a:t>Enrollments</a:t>
            </a:r>
          </a:p>
        </p:txBody>
      </p:sp>
      <p:graphicFrame>
        <p:nvGraphicFramePr>
          <p:cNvPr id="9" name="Chart 8">
            <a:extLst>
              <a:ext uri="{FF2B5EF4-FFF2-40B4-BE49-F238E27FC236}">
                <a16:creationId xmlns:a16="http://schemas.microsoft.com/office/drawing/2014/main" id="{F967F88D-77A0-EB49-8F2B-878456882C66}"/>
              </a:ext>
            </a:extLst>
          </p:cNvPr>
          <p:cNvGraphicFramePr>
            <a:graphicFrameLocks/>
          </p:cNvGraphicFramePr>
          <p:nvPr>
            <p:extLst>
              <p:ext uri="{D42A27DB-BD31-4B8C-83A1-F6EECF244321}">
                <p14:modId xmlns:p14="http://schemas.microsoft.com/office/powerpoint/2010/main" val="2040652552"/>
              </p:ext>
            </p:extLst>
          </p:nvPr>
        </p:nvGraphicFramePr>
        <p:xfrm>
          <a:off x="3163063" y="1325563"/>
          <a:ext cx="8698737" cy="46962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56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5AD65783-745B-C844-9A0E-09356C620BE8}"/>
              </a:ext>
            </a:extLst>
          </p:cNvPr>
          <p:cNvSpPr/>
          <p:nvPr/>
        </p:nvSpPr>
        <p:spPr>
          <a:xfrm>
            <a:off x="815434" y="861700"/>
            <a:ext cx="9839951" cy="369332"/>
          </a:xfrm>
          <a:prstGeom prst="rect">
            <a:avLst/>
          </a:prstGeom>
        </p:spPr>
        <p:txBody>
          <a:bodyPr wrap="square">
            <a:spAutoFit/>
          </a:bodyPr>
          <a:lstStyle/>
          <a:p>
            <a:r>
              <a:rPr lang="en-US" dirty="0"/>
              <a:t> </a:t>
            </a:r>
          </a:p>
        </p:txBody>
      </p:sp>
      <p:sp>
        <p:nvSpPr>
          <p:cNvPr id="2" name="Title 1">
            <a:extLst>
              <a:ext uri="{FF2B5EF4-FFF2-40B4-BE49-F238E27FC236}">
                <a16:creationId xmlns:a16="http://schemas.microsoft.com/office/drawing/2014/main" id="{41DDD6BA-F597-2C4B-AC71-648EC3D2F779}"/>
              </a:ext>
            </a:extLst>
          </p:cNvPr>
          <p:cNvSpPr>
            <a:spLocks noGrp="1"/>
          </p:cNvSpPr>
          <p:nvPr>
            <p:ph type="title"/>
          </p:nvPr>
        </p:nvSpPr>
        <p:spPr>
          <a:xfrm>
            <a:off x="457200" y="0"/>
            <a:ext cx="5978106" cy="1325563"/>
          </a:xfrm>
        </p:spPr>
        <p:txBody>
          <a:bodyPr/>
          <a:lstStyle/>
          <a:p>
            <a:r>
              <a:rPr lang="en-US" dirty="0"/>
              <a:t>GOOGLE ANALYTICS</a:t>
            </a:r>
          </a:p>
        </p:txBody>
      </p:sp>
      <p:pic>
        <p:nvPicPr>
          <p:cNvPr id="3" name="Picture 2">
            <a:extLst>
              <a:ext uri="{FF2B5EF4-FFF2-40B4-BE49-F238E27FC236}">
                <a16:creationId xmlns:a16="http://schemas.microsoft.com/office/drawing/2014/main" id="{A7BEC504-54C7-954F-B147-F31A3A1972E6}"/>
              </a:ext>
            </a:extLst>
          </p:cNvPr>
          <p:cNvPicPr>
            <a:picLocks noChangeAspect="1"/>
          </p:cNvPicPr>
          <p:nvPr/>
        </p:nvPicPr>
        <p:blipFill rotWithShape="1">
          <a:blip r:embed="rId3"/>
          <a:srcRect t="436" b="-1"/>
          <a:stretch/>
        </p:blipFill>
        <p:spPr>
          <a:xfrm>
            <a:off x="2456117" y="1376884"/>
            <a:ext cx="2940259" cy="4619409"/>
          </a:xfrm>
          <a:prstGeom prst="rect">
            <a:avLst/>
          </a:prstGeom>
        </p:spPr>
      </p:pic>
      <p:sp>
        <p:nvSpPr>
          <p:cNvPr id="6" name="Slide Number Placeholder 1">
            <a:extLst>
              <a:ext uri="{FF2B5EF4-FFF2-40B4-BE49-F238E27FC236}">
                <a16:creationId xmlns:a16="http://schemas.microsoft.com/office/drawing/2014/main" id="{8BF207AD-8635-2D49-A69C-A8C1EC6C5767}"/>
              </a:ext>
            </a:extLst>
          </p:cNvPr>
          <p:cNvSpPr>
            <a:spLocks noGrp="1"/>
          </p:cNvSpPr>
          <p:nvPr>
            <p:ph type="sldNum" sz="quarter" idx="10"/>
          </p:nvPr>
        </p:nvSpPr>
        <p:spPr>
          <a:xfrm>
            <a:off x="11531600" y="6300788"/>
            <a:ext cx="660400" cy="365125"/>
          </a:xfrm>
        </p:spPr>
        <p:txBody>
          <a:bodyPr/>
          <a:lstStyle/>
          <a:p>
            <a:pPr>
              <a:defRPr/>
            </a:pPr>
            <a:fld id="{A3F663D7-D47D-774A-BFCE-852AE848D413}" type="slidenum">
              <a:rPr lang="en-US" smtClean="0"/>
              <a:pPr>
                <a:defRPr/>
              </a:pPr>
              <a:t>13</a:t>
            </a:fld>
            <a:endParaRPr lang="en-US" dirty="0"/>
          </a:p>
        </p:txBody>
      </p:sp>
      <p:sp>
        <p:nvSpPr>
          <p:cNvPr id="4" name="Rectangle 3"/>
          <p:cNvSpPr/>
          <p:nvPr/>
        </p:nvSpPr>
        <p:spPr>
          <a:xfrm>
            <a:off x="6027420" y="2092732"/>
            <a:ext cx="6096000" cy="2800767"/>
          </a:xfrm>
          <a:prstGeom prst="rect">
            <a:avLst/>
          </a:prstGeom>
        </p:spPr>
        <p:txBody>
          <a:bodyPr>
            <a:spAutoFit/>
          </a:bodyPr>
          <a:lstStyle/>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Click to apply </a:t>
            </a:r>
            <a:r>
              <a:rPr lang="en-US" dirty="0" smtClean="0">
                <a:latin typeface="Open Sans" panose="020B0606030504020204" pitchFamily="34" charset="0"/>
                <a:ea typeface="Open Sans" panose="020B0606030504020204" pitchFamily="34" charset="0"/>
                <a:cs typeface="Open Sans" panose="020B0606030504020204" pitchFamily="34" charset="0"/>
              </a:rPr>
              <a:t>metrics</a:t>
            </a:r>
          </a:p>
          <a:p>
            <a:pPr marL="285750" indent="-285750">
              <a:buFont typeface="Arial" panose="020B0604020202020204" pitchFamily="34" charset="0"/>
              <a:buChar char="•"/>
            </a:pPr>
            <a:endParaRPr lang="en-US" dirty="0" smtClean="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smtClean="0">
                <a:latin typeface="Open Sans" panose="020B0606030504020204" pitchFamily="34" charset="0"/>
                <a:ea typeface="Open Sans" panose="020B0606030504020204" pitchFamily="34" charset="0"/>
                <a:cs typeface="Open Sans" panose="020B0606030504020204" pitchFamily="34" charset="0"/>
              </a:rPr>
              <a:t>Participation </a:t>
            </a:r>
            <a:r>
              <a:rPr lang="en-US" dirty="0">
                <a:latin typeface="Open Sans" panose="020B0606030504020204" pitchFamily="34" charset="0"/>
                <a:ea typeface="Open Sans" panose="020B0606030504020204" pitchFamily="34" charset="0"/>
                <a:cs typeface="Open Sans" panose="020B0606030504020204" pitchFamily="34" charset="0"/>
              </a:rPr>
              <a:t>from all </a:t>
            </a:r>
            <a:r>
              <a:rPr lang="en-US" dirty="0" smtClean="0">
                <a:latin typeface="Open Sans" panose="020B0606030504020204" pitchFamily="34" charset="0"/>
                <a:ea typeface="Open Sans" panose="020B0606030504020204" pitchFamily="34" charset="0"/>
                <a:cs typeface="Open Sans" panose="020B0606030504020204" pitchFamily="34" charset="0"/>
              </a:rPr>
              <a:t>institutions</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Needs from institutions</a:t>
            </a:r>
          </a:p>
          <a:p>
            <a:pPr marL="742950" lvl="1" indent="-28575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Use Google Analytics to track/report activity</a:t>
            </a:r>
          </a:p>
          <a:p>
            <a:pPr marL="742950" lvl="1" indent="-28575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Report to Civilian on a monthly </a:t>
            </a:r>
            <a:r>
              <a:rPr lang="en-US" sz="1700" dirty="0" smtClean="0">
                <a:latin typeface="Open Sans" panose="020B0606030504020204" pitchFamily="34" charset="0"/>
                <a:ea typeface="Open Sans" panose="020B0606030504020204" pitchFamily="34" charset="0"/>
                <a:cs typeface="Open Sans" panose="020B0606030504020204" pitchFamily="34" charset="0"/>
              </a:rPr>
              <a:t>basis</a:t>
            </a:r>
          </a:p>
          <a:p>
            <a:pPr lvl="1"/>
            <a:endParaRPr lang="en-US" sz="17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700" dirty="0">
                <a:latin typeface="Open Sans" panose="020B0606030504020204" pitchFamily="34" charset="0"/>
                <a:ea typeface="Open Sans" panose="020B0606030504020204" pitchFamily="34" charset="0"/>
                <a:cs typeface="Open Sans" panose="020B0606030504020204" pitchFamily="34" charset="0"/>
              </a:rPr>
              <a:t>Fall training sessions available for PIOs/Webmasters</a:t>
            </a:r>
          </a:p>
          <a:p>
            <a:endParaRPr lang="en-US" dirty="0"/>
          </a:p>
        </p:txBody>
      </p:sp>
    </p:spTree>
    <p:extLst>
      <p:ext uri="{BB962C8B-B14F-4D97-AF65-F5344CB8AC3E}">
        <p14:creationId xmlns:p14="http://schemas.microsoft.com/office/powerpoint/2010/main" val="1283372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5AD65783-745B-C844-9A0E-09356C620BE8}"/>
              </a:ext>
            </a:extLst>
          </p:cNvPr>
          <p:cNvSpPr/>
          <p:nvPr/>
        </p:nvSpPr>
        <p:spPr>
          <a:xfrm>
            <a:off x="815434" y="861700"/>
            <a:ext cx="9839951" cy="369332"/>
          </a:xfrm>
          <a:prstGeom prst="rect">
            <a:avLst/>
          </a:prstGeom>
        </p:spPr>
        <p:txBody>
          <a:bodyPr wrap="square">
            <a:spAutoFit/>
          </a:bodyPr>
          <a:lstStyle/>
          <a:p>
            <a:r>
              <a:rPr lang="en-US" dirty="0"/>
              <a:t> </a:t>
            </a:r>
          </a:p>
        </p:txBody>
      </p:sp>
      <p:sp>
        <p:nvSpPr>
          <p:cNvPr id="2" name="Title 1">
            <a:extLst>
              <a:ext uri="{FF2B5EF4-FFF2-40B4-BE49-F238E27FC236}">
                <a16:creationId xmlns:a16="http://schemas.microsoft.com/office/drawing/2014/main" id="{41DDD6BA-F597-2C4B-AC71-648EC3D2F779}"/>
              </a:ext>
            </a:extLst>
          </p:cNvPr>
          <p:cNvSpPr>
            <a:spLocks noGrp="1"/>
          </p:cNvSpPr>
          <p:nvPr>
            <p:ph type="title"/>
          </p:nvPr>
        </p:nvSpPr>
        <p:spPr>
          <a:xfrm>
            <a:off x="457200" y="0"/>
            <a:ext cx="5978106" cy="1325563"/>
          </a:xfrm>
        </p:spPr>
        <p:txBody>
          <a:bodyPr/>
          <a:lstStyle/>
          <a:p>
            <a:r>
              <a:rPr lang="en-US" dirty="0"/>
              <a:t>NONCREDIT</a:t>
            </a:r>
          </a:p>
        </p:txBody>
      </p:sp>
      <p:pic>
        <p:nvPicPr>
          <p:cNvPr id="4" name="Picture 3">
            <a:extLst>
              <a:ext uri="{FF2B5EF4-FFF2-40B4-BE49-F238E27FC236}">
                <a16:creationId xmlns:a16="http://schemas.microsoft.com/office/drawing/2014/main" id="{06DA599E-762F-FC48-8976-7E077918C43A}"/>
              </a:ext>
            </a:extLst>
          </p:cNvPr>
          <p:cNvPicPr>
            <a:picLocks noChangeAspect="1"/>
          </p:cNvPicPr>
          <p:nvPr/>
        </p:nvPicPr>
        <p:blipFill rotWithShape="1">
          <a:blip r:embed="rId3"/>
          <a:srcRect l="4580" t="2801" r="2987" b="2801"/>
          <a:stretch/>
        </p:blipFill>
        <p:spPr>
          <a:xfrm>
            <a:off x="2029518" y="1325563"/>
            <a:ext cx="8132965" cy="4759704"/>
          </a:xfrm>
          <a:prstGeom prst="rect">
            <a:avLst/>
          </a:prstGeom>
        </p:spPr>
      </p:pic>
      <p:sp>
        <p:nvSpPr>
          <p:cNvPr id="6" name="Slide Number Placeholder 1">
            <a:extLst>
              <a:ext uri="{FF2B5EF4-FFF2-40B4-BE49-F238E27FC236}">
                <a16:creationId xmlns:a16="http://schemas.microsoft.com/office/drawing/2014/main" id="{5D9197DB-5412-FF4B-A339-2CA246B915EB}"/>
              </a:ext>
            </a:extLst>
          </p:cNvPr>
          <p:cNvSpPr>
            <a:spLocks noGrp="1"/>
          </p:cNvSpPr>
          <p:nvPr>
            <p:ph type="sldNum" sz="quarter" idx="10"/>
          </p:nvPr>
        </p:nvSpPr>
        <p:spPr>
          <a:xfrm>
            <a:off x="11531600" y="6300788"/>
            <a:ext cx="660400" cy="365125"/>
          </a:xfrm>
        </p:spPr>
        <p:txBody>
          <a:bodyPr/>
          <a:lstStyle/>
          <a:p>
            <a:pPr>
              <a:defRPr/>
            </a:pPr>
            <a:fld id="{A3F663D7-D47D-774A-BFCE-852AE848D413}" type="slidenum">
              <a:rPr lang="en-US" smtClean="0"/>
              <a:pPr>
                <a:defRPr/>
              </a:pPr>
              <a:t>14</a:t>
            </a:fld>
            <a:endParaRPr lang="en-US" dirty="0"/>
          </a:p>
        </p:txBody>
      </p:sp>
    </p:spTree>
    <p:extLst>
      <p:ext uri="{BB962C8B-B14F-4D97-AF65-F5344CB8AC3E}">
        <p14:creationId xmlns:p14="http://schemas.microsoft.com/office/powerpoint/2010/main" val="195912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B1BBB752-848C-4645-A092-7780F4CBCDCA}" type="slidenum">
              <a:rPr lang="en-US" smtClean="0"/>
              <a:pPr>
                <a:defRPr/>
              </a:pPr>
              <a:t>15</a:t>
            </a:fld>
            <a:endParaRPr lang="en-US" dirty="0"/>
          </a:p>
        </p:txBody>
      </p:sp>
      <p:sp>
        <p:nvSpPr>
          <p:cNvPr id="4" name="Content Placeholder 1"/>
          <p:cNvSpPr>
            <a:spLocks noGrp="1"/>
          </p:cNvSpPr>
          <p:nvPr>
            <p:ph sz="half" idx="2"/>
          </p:nvPr>
        </p:nvSpPr>
        <p:spPr/>
        <p:txBody>
          <a:bodyPr/>
          <a:lstStyle/>
          <a:p>
            <a:pPr algn="ctr">
              <a:spcBef>
                <a:spcPts val="200"/>
              </a:spcBef>
              <a:spcAft>
                <a:spcPts val="0"/>
              </a:spcAft>
            </a:pPr>
            <a:endParaRPr lang="en-US" sz="4400" dirty="0"/>
          </a:p>
          <a:p>
            <a:pPr algn="ctr">
              <a:spcBef>
                <a:spcPts val="200"/>
              </a:spcBef>
              <a:spcAft>
                <a:spcPts val="0"/>
              </a:spcAft>
            </a:pPr>
            <a:endParaRPr lang="en-US" sz="4400" dirty="0"/>
          </a:p>
          <a:p>
            <a:pPr algn="ctr">
              <a:spcBef>
                <a:spcPts val="200"/>
              </a:spcBef>
              <a:spcAft>
                <a:spcPts val="0"/>
              </a:spcAft>
            </a:pPr>
            <a:r>
              <a:rPr lang="en-US" sz="4400" dirty="0"/>
              <a:t>CAREER PATHWAYS</a:t>
            </a:r>
          </a:p>
          <a:p>
            <a:pPr algn="ctr">
              <a:spcBef>
                <a:spcPts val="200"/>
              </a:spcBef>
              <a:spcAft>
                <a:spcPts val="0"/>
              </a:spcAft>
            </a:pPr>
            <a:endParaRPr lang="en-US" sz="4400" dirty="0"/>
          </a:p>
          <a:p>
            <a:pPr algn="ctr">
              <a:spcBef>
                <a:spcPts val="200"/>
              </a:spcBef>
              <a:spcAft>
                <a:spcPts val="0"/>
              </a:spcAft>
            </a:pPr>
            <a:endParaRPr lang="en-US" sz="4400" dirty="0"/>
          </a:p>
        </p:txBody>
      </p:sp>
      <p:cxnSp>
        <p:nvCxnSpPr>
          <p:cNvPr id="5" name="Straight Connector 4"/>
          <p:cNvCxnSpPr/>
          <p:nvPr/>
        </p:nvCxnSpPr>
        <p:spPr>
          <a:xfrm>
            <a:off x="628112" y="3472859"/>
            <a:ext cx="3689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8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CAREER PATHWAYS</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16</a:t>
            </a:fld>
            <a:endParaRPr lang="en-US" dirty="0"/>
          </a:p>
        </p:txBody>
      </p:sp>
      <p:cxnSp>
        <p:nvCxnSpPr>
          <p:cNvPr id="7" name="Straight Connector 6"/>
          <p:cNvCxnSpPr/>
          <p:nvPr/>
        </p:nvCxnSpPr>
        <p:spPr>
          <a:xfrm>
            <a:off x="9020411" y="1708285"/>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217335" y="2329871"/>
            <a:ext cx="2867925" cy="2062103"/>
          </a:xfrm>
          <a:prstGeom prst="rect">
            <a:avLst/>
          </a:prstGeom>
          <a:noFill/>
        </p:spPr>
        <p:txBody>
          <a:bodyPr wrap="square" rtlCol="0">
            <a:spAutoFit/>
          </a:bodyPr>
          <a:lstStyle/>
          <a:p>
            <a:r>
              <a:rPr lang="en-US" sz="3200" dirty="0">
                <a:latin typeface="Trebuchet MS" charset="0"/>
                <a:ea typeface="Trebuchet MS" charset="0"/>
                <a:cs typeface="Trebuchet MS" charset="0"/>
              </a:rPr>
              <a:t>Number of Programs Recommended &amp; Approved</a:t>
            </a:r>
          </a:p>
        </p:txBody>
      </p:sp>
      <p:graphicFrame>
        <p:nvGraphicFramePr>
          <p:cNvPr id="8" name="Chart 7"/>
          <p:cNvGraphicFramePr>
            <a:graphicFrameLocks/>
          </p:cNvGraphicFramePr>
          <p:nvPr/>
        </p:nvGraphicFramePr>
        <p:xfrm>
          <a:off x="219043" y="1325564"/>
          <a:ext cx="8604445" cy="4622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85203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CAREER PATHWAYS</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17</a:t>
            </a:fld>
            <a:endParaRPr lang="en-US" dirty="0"/>
          </a:p>
        </p:txBody>
      </p:sp>
      <p:cxnSp>
        <p:nvCxnSpPr>
          <p:cNvPr id="7" name="Straight Connector 6"/>
          <p:cNvCxnSpPr/>
          <p:nvPr/>
        </p:nvCxnSpPr>
        <p:spPr>
          <a:xfrm>
            <a:off x="8795646" y="1702454"/>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240253" y="1976129"/>
            <a:ext cx="2621547" cy="2308324"/>
          </a:xfrm>
          <a:prstGeom prst="rect">
            <a:avLst/>
          </a:prstGeom>
          <a:noFill/>
        </p:spPr>
        <p:txBody>
          <a:bodyPr wrap="square" rtlCol="0">
            <a:spAutoFit/>
          </a:bodyPr>
          <a:lstStyle/>
          <a:p>
            <a:r>
              <a:rPr lang="en-US" sz="3600" dirty="0">
                <a:latin typeface="Trebuchet MS" charset="0"/>
                <a:ea typeface="Trebuchet MS" charset="0"/>
                <a:cs typeface="Trebuchet MS" charset="0"/>
              </a:rPr>
              <a:t>Number of “Special Admit” Students</a:t>
            </a:r>
          </a:p>
        </p:txBody>
      </p:sp>
      <p:graphicFrame>
        <p:nvGraphicFramePr>
          <p:cNvPr id="8" name="Chart 7">
            <a:extLst>
              <a:ext uri="{FF2B5EF4-FFF2-40B4-BE49-F238E27FC236}">
                <a16:creationId xmlns:a16="http://schemas.microsoft.com/office/drawing/2014/main" id="{C6ED14C3-9121-7E40-A16C-24C710DBC546}"/>
              </a:ext>
            </a:extLst>
          </p:cNvPr>
          <p:cNvGraphicFramePr>
            <a:graphicFrameLocks/>
          </p:cNvGraphicFramePr>
          <p:nvPr>
            <p:extLst>
              <p:ext uri="{D42A27DB-BD31-4B8C-83A1-F6EECF244321}">
                <p14:modId xmlns:p14="http://schemas.microsoft.com/office/powerpoint/2010/main" val="2018833304"/>
              </p:ext>
            </p:extLst>
          </p:nvPr>
        </p:nvGraphicFramePr>
        <p:xfrm>
          <a:off x="330200" y="1310137"/>
          <a:ext cx="8020843" cy="47160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7217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1769457-DFFA-2241-B6E9-EE4A7E1967B4}" type="slidenum">
              <a:rPr lang="en-US" smtClean="0"/>
              <a:pPr>
                <a:defRPr/>
              </a:pPr>
              <a:t>18</a:t>
            </a:fld>
            <a:endParaRPr lang="en-US" dirty="0"/>
          </a:p>
        </p:txBody>
      </p:sp>
      <p:sp>
        <p:nvSpPr>
          <p:cNvPr id="5" name="Content Placeholder 1"/>
          <p:cNvSpPr>
            <a:spLocks noGrp="1"/>
          </p:cNvSpPr>
          <p:nvPr>
            <p:ph sz="half" idx="2"/>
          </p:nvPr>
        </p:nvSpPr>
        <p:spPr>
          <a:xfrm>
            <a:off x="470425" y="399424"/>
            <a:ext cx="5282675" cy="2566033"/>
          </a:xfrm>
        </p:spPr>
        <p:txBody>
          <a:bodyPr/>
          <a:lstStyle/>
          <a:p>
            <a:r>
              <a:rPr lang="en-US" sz="4000" dirty="0"/>
              <a:t>CAREER PATHWAYS </a:t>
            </a:r>
          </a:p>
        </p:txBody>
      </p:sp>
      <p:sp>
        <p:nvSpPr>
          <p:cNvPr id="6" name="TextBox 5">
            <a:extLst>
              <a:ext uri="{FF2B5EF4-FFF2-40B4-BE49-F238E27FC236}">
                <a16:creationId xmlns:a16="http://schemas.microsoft.com/office/drawing/2014/main" id="{ACB39ECF-A997-F74C-8A21-65CEC67FA8AA}"/>
              </a:ext>
            </a:extLst>
          </p:cNvPr>
          <p:cNvSpPr txBox="1"/>
          <p:nvPr/>
        </p:nvSpPr>
        <p:spPr>
          <a:xfrm>
            <a:off x="774700" y="2115829"/>
            <a:ext cx="2621547" cy="2308324"/>
          </a:xfrm>
          <a:prstGeom prst="rect">
            <a:avLst/>
          </a:prstGeom>
          <a:noFill/>
        </p:spPr>
        <p:txBody>
          <a:bodyPr wrap="square" rtlCol="0">
            <a:spAutoFit/>
          </a:bodyPr>
          <a:lstStyle/>
          <a:p>
            <a:r>
              <a:rPr lang="en-US" sz="3600" dirty="0">
                <a:latin typeface="Trebuchet MS" charset="0"/>
                <a:ea typeface="Trebuchet MS" charset="0"/>
                <a:cs typeface="Trebuchet MS" charset="0"/>
              </a:rPr>
              <a:t>Number of K-12 Pathways By Sector</a:t>
            </a:r>
          </a:p>
        </p:txBody>
      </p:sp>
      <p:graphicFrame>
        <p:nvGraphicFramePr>
          <p:cNvPr id="7" name="Table 6">
            <a:extLst>
              <a:ext uri="{FF2B5EF4-FFF2-40B4-BE49-F238E27FC236}">
                <a16:creationId xmlns:a16="http://schemas.microsoft.com/office/drawing/2014/main" id="{7683BA87-6C68-654E-8A05-863336D8C1AE}"/>
              </a:ext>
            </a:extLst>
          </p:cNvPr>
          <p:cNvGraphicFramePr>
            <a:graphicFrameLocks noGrp="1"/>
          </p:cNvGraphicFramePr>
          <p:nvPr>
            <p:extLst>
              <p:ext uri="{D42A27DB-BD31-4B8C-83A1-F6EECF244321}">
                <p14:modId xmlns:p14="http://schemas.microsoft.com/office/powerpoint/2010/main" val="291954036"/>
              </p:ext>
            </p:extLst>
          </p:nvPr>
        </p:nvGraphicFramePr>
        <p:xfrm>
          <a:off x="5595261" y="881059"/>
          <a:ext cx="6432927" cy="5106785"/>
        </p:xfrm>
        <a:graphic>
          <a:graphicData uri="http://schemas.openxmlformats.org/drawingml/2006/table">
            <a:tbl>
              <a:tblPr firstRow="1" bandRow="1">
                <a:tableStyleId>{5C22544A-7EE6-4342-B048-85BDC9FD1C3A}</a:tableStyleId>
              </a:tblPr>
              <a:tblGrid>
                <a:gridCol w="3627825">
                  <a:extLst>
                    <a:ext uri="{9D8B030D-6E8A-4147-A177-3AD203B41FA5}">
                      <a16:colId xmlns:a16="http://schemas.microsoft.com/office/drawing/2014/main" val="1483879986"/>
                    </a:ext>
                  </a:extLst>
                </a:gridCol>
                <a:gridCol w="2805102">
                  <a:extLst>
                    <a:ext uri="{9D8B030D-6E8A-4147-A177-3AD203B41FA5}">
                      <a16:colId xmlns:a16="http://schemas.microsoft.com/office/drawing/2014/main" val="2995360857"/>
                    </a:ext>
                  </a:extLst>
                </a:gridCol>
              </a:tblGrid>
              <a:tr h="329470">
                <a:tc>
                  <a:txBody>
                    <a:bodyPr/>
                    <a:lstStyle/>
                    <a:p>
                      <a:r>
                        <a:rPr lang="en-US" sz="1400" dirty="0">
                          <a:latin typeface="Trebuchet MS" charset="0"/>
                          <a:ea typeface="Trebuchet MS" charset="0"/>
                          <a:cs typeface="Trebuchet MS" charset="0"/>
                        </a:rPr>
                        <a:t>Sector </a:t>
                      </a:r>
                    </a:p>
                  </a:txBody>
                  <a:tcPr/>
                </a:tc>
                <a:tc>
                  <a:txBody>
                    <a:bodyPr/>
                    <a:lstStyle/>
                    <a:p>
                      <a:pPr algn="ctr"/>
                      <a:r>
                        <a:rPr lang="en-US" sz="1400" dirty="0">
                          <a:latin typeface="Trebuchet MS" charset="0"/>
                          <a:ea typeface="Trebuchet MS" charset="0"/>
                          <a:cs typeface="Trebuchet MS" charset="0"/>
                        </a:rPr>
                        <a:t>K-12 Pathways Across Districts</a:t>
                      </a:r>
                    </a:p>
                  </a:txBody>
                  <a:tcPr/>
                </a:tc>
                <a:extLst>
                  <a:ext uri="{0D108BD9-81ED-4DB2-BD59-A6C34878D82A}">
                    <a16:rowId xmlns:a16="http://schemas.microsoft.com/office/drawing/2014/main" val="1585291381"/>
                  </a:ext>
                </a:extLst>
              </a:tr>
              <a:tr h="296523">
                <a:tc>
                  <a:txBody>
                    <a:bodyPr/>
                    <a:lstStyle/>
                    <a:p>
                      <a:r>
                        <a:rPr lang="en-US" sz="1200" dirty="0">
                          <a:latin typeface="Trebuchet MS" charset="0"/>
                          <a:ea typeface="Trebuchet MS" charset="0"/>
                          <a:cs typeface="Trebuchet MS" charset="0"/>
                        </a:rPr>
                        <a:t>Arts, Media, and Entertainment</a:t>
                      </a:r>
                    </a:p>
                  </a:txBody>
                  <a:tcPr/>
                </a:tc>
                <a:tc>
                  <a:txBody>
                    <a:bodyPr/>
                    <a:lstStyle/>
                    <a:p>
                      <a:pPr algn="ctr"/>
                      <a:r>
                        <a:rPr lang="en-US" sz="1200" b="1" dirty="0">
                          <a:solidFill>
                            <a:schemeClr val="tx1"/>
                          </a:solidFill>
                          <a:latin typeface="Trebuchet MS" charset="0"/>
                          <a:ea typeface="Trebuchet MS" charset="0"/>
                          <a:cs typeface="Trebuchet MS" charset="0"/>
                        </a:rPr>
                        <a:t>99</a:t>
                      </a:r>
                    </a:p>
                  </a:txBody>
                  <a:tcPr/>
                </a:tc>
                <a:extLst>
                  <a:ext uri="{0D108BD9-81ED-4DB2-BD59-A6C34878D82A}">
                    <a16:rowId xmlns:a16="http://schemas.microsoft.com/office/drawing/2014/main" val="3577269844"/>
                  </a:ext>
                </a:extLst>
              </a:tr>
              <a:tr h="296523">
                <a:tc>
                  <a:txBody>
                    <a:bodyPr/>
                    <a:lstStyle/>
                    <a:p>
                      <a:r>
                        <a:rPr lang="en-US" sz="1200" dirty="0">
                          <a:latin typeface="Trebuchet MS" charset="0"/>
                          <a:ea typeface="Trebuchet MS" charset="0"/>
                          <a:cs typeface="Trebuchet MS" charset="0"/>
                        </a:rPr>
                        <a:t>Engineering and Architecture </a:t>
                      </a:r>
                    </a:p>
                  </a:txBody>
                  <a:tcPr/>
                </a:tc>
                <a:tc>
                  <a:txBody>
                    <a:bodyPr/>
                    <a:lstStyle/>
                    <a:p>
                      <a:pPr algn="ctr"/>
                      <a:r>
                        <a:rPr lang="en-US" sz="1200" b="1" dirty="0">
                          <a:solidFill>
                            <a:schemeClr val="tx1"/>
                          </a:solidFill>
                          <a:latin typeface="Trebuchet MS" charset="0"/>
                          <a:ea typeface="Trebuchet MS" charset="0"/>
                          <a:cs typeface="Trebuchet MS" charset="0"/>
                        </a:rPr>
                        <a:t>58</a:t>
                      </a:r>
                    </a:p>
                  </a:txBody>
                  <a:tcPr/>
                </a:tc>
                <a:extLst>
                  <a:ext uri="{0D108BD9-81ED-4DB2-BD59-A6C34878D82A}">
                    <a16:rowId xmlns:a16="http://schemas.microsoft.com/office/drawing/2014/main" val="2260118178"/>
                  </a:ext>
                </a:extLst>
              </a:tr>
              <a:tr h="296523">
                <a:tc>
                  <a:txBody>
                    <a:bodyPr/>
                    <a:lstStyle/>
                    <a:p>
                      <a:r>
                        <a:rPr lang="en-US" sz="1200" dirty="0">
                          <a:latin typeface="Trebuchet MS" charset="0"/>
                          <a:ea typeface="Trebuchet MS" charset="0"/>
                          <a:cs typeface="Trebuchet MS" charset="0"/>
                        </a:rPr>
                        <a:t>Information and Communication Technologies</a:t>
                      </a:r>
                    </a:p>
                  </a:txBody>
                  <a:tcPr/>
                </a:tc>
                <a:tc>
                  <a:txBody>
                    <a:bodyPr/>
                    <a:lstStyle/>
                    <a:p>
                      <a:pPr algn="ctr"/>
                      <a:r>
                        <a:rPr lang="en-US" sz="1200" b="1" dirty="0">
                          <a:solidFill>
                            <a:schemeClr val="tx1"/>
                          </a:solidFill>
                          <a:latin typeface="Trebuchet MS" charset="0"/>
                          <a:ea typeface="Trebuchet MS" charset="0"/>
                          <a:cs typeface="Trebuchet MS" charset="0"/>
                        </a:rPr>
                        <a:t>59</a:t>
                      </a:r>
                    </a:p>
                  </a:txBody>
                  <a:tcPr/>
                </a:tc>
                <a:extLst>
                  <a:ext uri="{0D108BD9-81ED-4DB2-BD59-A6C34878D82A}">
                    <a16:rowId xmlns:a16="http://schemas.microsoft.com/office/drawing/2014/main" val="1408807195"/>
                  </a:ext>
                </a:extLst>
              </a:tr>
              <a:tr h="296523">
                <a:tc>
                  <a:txBody>
                    <a:bodyPr/>
                    <a:lstStyle/>
                    <a:p>
                      <a:r>
                        <a:rPr lang="en-US" sz="1200" dirty="0">
                          <a:latin typeface="Trebuchet MS" charset="0"/>
                          <a:ea typeface="Trebuchet MS" charset="0"/>
                          <a:cs typeface="Trebuchet MS" charset="0"/>
                        </a:rPr>
                        <a:t>Health Sciences and Medical Technology</a:t>
                      </a:r>
                    </a:p>
                  </a:txBody>
                  <a:tcPr/>
                </a:tc>
                <a:tc>
                  <a:txBody>
                    <a:bodyPr/>
                    <a:lstStyle/>
                    <a:p>
                      <a:pPr algn="ctr"/>
                      <a:r>
                        <a:rPr lang="en-US" sz="1200" b="1" dirty="0">
                          <a:solidFill>
                            <a:schemeClr val="tx1"/>
                          </a:solidFill>
                          <a:latin typeface="Trebuchet MS" charset="0"/>
                          <a:ea typeface="Trebuchet MS" charset="0"/>
                          <a:cs typeface="Trebuchet MS" charset="0"/>
                        </a:rPr>
                        <a:t>57</a:t>
                      </a:r>
                    </a:p>
                  </a:txBody>
                  <a:tcPr/>
                </a:tc>
                <a:extLst>
                  <a:ext uri="{0D108BD9-81ED-4DB2-BD59-A6C34878D82A}">
                    <a16:rowId xmlns:a16="http://schemas.microsoft.com/office/drawing/2014/main" val="3512044191"/>
                  </a:ext>
                </a:extLst>
              </a:tr>
              <a:tr h="296523">
                <a:tc>
                  <a:txBody>
                    <a:bodyPr/>
                    <a:lstStyle/>
                    <a:p>
                      <a:r>
                        <a:rPr lang="en-US" sz="1200" dirty="0">
                          <a:latin typeface="Trebuchet MS" charset="0"/>
                          <a:ea typeface="Trebuchet MS" charset="0"/>
                          <a:cs typeface="Trebuchet MS" charset="0"/>
                        </a:rPr>
                        <a:t>Agriculture and Natural Resources</a:t>
                      </a:r>
                    </a:p>
                  </a:txBody>
                  <a:tcPr/>
                </a:tc>
                <a:tc>
                  <a:txBody>
                    <a:bodyPr/>
                    <a:lstStyle/>
                    <a:p>
                      <a:pPr algn="ctr"/>
                      <a:r>
                        <a:rPr lang="en-US" sz="1200" b="1" dirty="0">
                          <a:solidFill>
                            <a:schemeClr val="tx1"/>
                          </a:solidFill>
                          <a:latin typeface="Trebuchet MS" charset="0"/>
                          <a:ea typeface="Trebuchet MS" charset="0"/>
                          <a:cs typeface="Trebuchet MS" charset="0"/>
                        </a:rPr>
                        <a:t>36</a:t>
                      </a:r>
                    </a:p>
                  </a:txBody>
                  <a:tcPr/>
                </a:tc>
                <a:extLst>
                  <a:ext uri="{0D108BD9-81ED-4DB2-BD59-A6C34878D82A}">
                    <a16:rowId xmlns:a16="http://schemas.microsoft.com/office/drawing/2014/main" val="3248931391"/>
                  </a:ext>
                </a:extLst>
              </a:tr>
              <a:tr h="296523">
                <a:tc>
                  <a:txBody>
                    <a:bodyPr/>
                    <a:lstStyle/>
                    <a:p>
                      <a:r>
                        <a:rPr lang="en-US" sz="1200" dirty="0">
                          <a:latin typeface="Trebuchet MS" charset="0"/>
                          <a:ea typeface="Trebuchet MS" charset="0"/>
                          <a:cs typeface="Trebuchet MS" charset="0"/>
                        </a:rPr>
                        <a:t>Education, Child Development, Family Services</a:t>
                      </a:r>
                    </a:p>
                  </a:txBody>
                  <a:tcPr/>
                </a:tc>
                <a:tc>
                  <a:txBody>
                    <a:bodyPr/>
                    <a:lstStyle/>
                    <a:p>
                      <a:pPr algn="ctr"/>
                      <a:r>
                        <a:rPr lang="en-US" sz="1200" b="1" dirty="0">
                          <a:latin typeface="Trebuchet MS" charset="0"/>
                          <a:ea typeface="Trebuchet MS" charset="0"/>
                          <a:cs typeface="Trebuchet MS" charset="0"/>
                        </a:rPr>
                        <a:t>30</a:t>
                      </a:r>
                    </a:p>
                  </a:txBody>
                  <a:tcPr/>
                </a:tc>
                <a:extLst>
                  <a:ext uri="{0D108BD9-81ED-4DB2-BD59-A6C34878D82A}">
                    <a16:rowId xmlns:a16="http://schemas.microsoft.com/office/drawing/2014/main" val="2878615480"/>
                  </a:ext>
                </a:extLst>
              </a:tr>
              <a:tr h="296523">
                <a:tc>
                  <a:txBody>
                    <a:bodyPr/>
                    <a:lstStyle/>
                    <a:p>
                      <a:r>
                        <a:rPr lang="en-US" sz="1200" dirty="0">
                          <a:latin typeface="Trebuchet MS" charset="0"/>
                          <a:ea typeface="Trebuchet MS" charset="0"/>
                          <a:cs typeface="Trebuchet MS" charset="0"/>
                        </a:rPr>
                        <a:t>Hospitality, Tourism, and Recreation</a:t>
                      </a:r>
                    </a:p>
                  </a:txBody>
                  <a:tcPr/>
                </a:tc>
                <a:tc>
                  <a:txBody>
                    <a:bodyPr/>
                    <a:lstStyle/>
                    <a:p>
                      <a:pPr algn="ctr"/>
                      <a:r>
                        <a:rPr lang="en-US" sz="1200" b="1" dirty="0">
                          <a:latin typeface="Trebuchet MS" charset="0"/>
                          <a:ea typeface="Trebuchet MS" charset="0"/>
                          <a:cs typeface="Trebuchet MS" charset="0"/>
                        </a:rPr>
                        <a:t>28</a:t>
                      </a:r>
                    </a:p>
                  </a:txBody>
                  <a:tcPr/>
                </a:tc>
                <a:extLst>
                  <a:ext uri="{0D108BD9-81ED-4DB2-BD59-A6C34878D82A}">
                    <a16:rowId xmlns:a16="http://schemas.microsoft.com/office/drawing/2014/main" val="1077303168"/>
                  </a:ext>
                </a:extLst>
              </a:tr>
              <a:tr h="296523">
                <a:tc>
                  <a:txBody>
                    <a:bodyPr/>
                    <a:lstStyle/>
                    <a:p>
                      <a:r>
                        <a:rPr lang="en-US" sz="1200" dirty="0">
                          <a:latin typeface="Trebuchet MS" charset="0"/>
                          <a:ea typeface="Trebuchet MS" charset="0"/>
                          <a:cs typeface="Trebuchet MS" charset="0"/>
                        </a:rPr>
                        <a:t>Transportation</a:t>
                      </a:r>
                    </a:p>
                  </a:txBody>
                  <a:tcPr/>
                </a:tc>
                <a:tc>
                  <a:txBody>
                    <a:bodyPr/>
                    <a:lstStyle/>
                    <a:p>
                      <a:pPr algn="ctr"/>
                      <a:r>
                        <a:rPr lang="en-US" sz="1200" b="1" dirty="0">
                          <a:latin typeface="Trebuchet MS" charset="0"/>
                          <a:ea typeface="Trebuchet MS" charset="0"/>
                          <a:cs typeface="Trebuchet MS" charset="0"/>
                        </a:rPr>
                        <a:t>27</a:t>
                      </a:r>
                    </a:p>
                  </a:txBody>
                  <a:tcPr/>
                </a:tc>
                <a:extLst>
                  <a:ext uri="{0D108BD9-81ED-4DB2-BD59-A6C34878D82A}">
                    <a16:rowId xmlns:a16="http://schemas.microsoft.com/office/drawing/2014/main" val="2088331384"/>
                  </a:ext>
                </a:extLst>
              </a:tr>
              <a:tr h="296523">
                <a:tc>
                  <a:txBody>
                    <a:bodyPr/>
                    <a:lstStyle/>
                    <a:p>
                      <a:r>
                        <a:rPr lang="en-US" sz="1200" dirty="0">
                          <a:latin typeface="Trebuchet MS" charset="0"/>
                          <a:ea typeface="Trebuchet MS" charset="0"/>
                          <a:cs typeface="Trebuchet MS" charset="0"/>
                        </a:rPr>
                        <a:t>Building and Construction Trades</a:t>
                      </a:r>
                    </a:p>
                  </a:txBody>
                  <a:tcPr/>
                </a:tc>
                <a:tc>
                  <a:txBody>
                    <a:bodyPr/>
                    <a:lstStyle/>
                    <a:p>
                      <a:pPr algn="ctr"/>
                      <a:r>
                        <a:rPr lang="en-US" sz="1200" b="1" dirty="0">
                          <a:latin typeface="Trebuchet MS" charset="0"/>
                          <a:ea typeface="Trebuchet MS" charset="0"/>
                          <a:cs typeface="Trebuchet MS" charset="0"/>
                        </a:rPr>
                        <a:t>22</a:t>
                      </a:r>
                    </a:p>
                  </a:txBody>
                  <a:tcPr/>
                </a:tc>
                <a:extLst>
                  <a:ext uri="{0D108BD9-81ED-4DB2-BD59-A6C34878D82A}">
                    <a16:rowId xmlns:a16="http://schemas.microsoft.com/office/drawing/2014/main" val="2330398512"/>
                  </a:ext>
                </a:extLst>
              </a:tr>
              <a:tr h="296523">
                <a:tc>
                  <a:txBody>
                    <a:bodyPr/>
                    <a:lstStyle/>
                    <a:p>
                      <a:r>
                        <a:rPr lang="en-US" sz="1200" dirty="0">
                          <a:latin typeface="Trebuchet MS" charset="0"/>
                          <a:ea typeface="Trebuchet MS" charset="0"/>
                          <a:cs typeface="Trebuchet MS" charset="0"/>
                        </a:rPr>
                        <a:t>Business and Finance </a:t>
                      </a:r>
                    </a:p>
                  </a:txBody>
                  <a:tcPr/>
                </a:tc>
                <a:tc>
                  <a:txBody>
                    <a:bodyPr/>
                    <a:lstStyle/>
                    <a:p>
                      <a:pPr algn="ctr"/>
                      <a:r>
                        <a:rPr lang="en-US" sz="1200" b="1" dirty="0">
                          <a:latin typeface="Trebuchet MS" charset="0"/>
                          <a:ea typeface="Trebuchet MS" charset="0"/>
                          <a:cs typeface="Trebuchet MS" charset="0"/>
                        </a:rPr>
                        <a:t>20</a:t>
                      </a:r>
                    </a:p>
                  </a:txBody>
                  <a:tcPr/>
                </a:tc>
                <a:extLst>
                  <a:ext uri="{0D108BD9-81ED-4DB2-BD59-A6C34878D82A}">
                    <a16:rowId xmlns:a16="http://schemas.microsoft.com/office/drawing/2014/main" val="1870634933"/>
                  </a:ext>
                </a:extLst>
              </a:tr>
              <a:tr h="296523">
                <a:tc>
                  <a:txBody>
                    <a:bodyPr/>
                    <a:lstStyle/>
                    <a:p>
                      <a:r>
                        <a:rPr lang="en-US" sz="1200" dirty="0">
                          <a:latin typeface="Trebuchet MS" charset="0"/>
                          <a:ea typeface="Trebuchet MS" charset="0"/>
                          <a:cs typeface="Trebuchet MS" charset="0"/>
                        </a:rPr>
                        <a:t>Manufacturing and Product Development </a:t>
                      </a:r>
                    </a:p>
                  </a:txBody>
                  <a:tcPr/>
                </a:tc>
                <a:tc>
                  <a:txBody>
                    <a:bodyPr/>
                    <a:lstStyle/>
                    <a:p>
                      <a:pPr algn="ctr"/>
                      <a:r>
                        <a:rPr lang="en-US" sz="1200" b="1" dirty="0">
                          <a:latin typeface="Trebuchet MS" charset="0"/>
                          <a:ea typeface="Trebuchet MS" charset="0"/>
                          <a:cs typeface="Trebuchet MS" charset="0"/>
                        </a:rPr>
                        <a:t>18</a:t>
                      </a:r>
                    </a:p>
                  </a:txBody>
                  <a:tcPr/>
                </a:tc>
                <a:extLst>
                  <a:ext uri="{0D108BD9-81ED-4DB2-BD59-A6C34878D82A}">
                    <a16:rowId xmlns:a16="http://schemas.microsoft.com/office/drawing/2014/main" val="3528765331"/>
                  </a:ext>
                </a:extLst>
              </a:tr>
              <a:tr h="296523">
                <a:tc>
                  <a:txBody>
                    <a:bodyPr/>
                    <a:lstStyle/>
                    <a:p>
                      <a:r>
                        <a:rPr lang="en-US" sz="1200" dirty="0">
                          <a:latin typeface="Trebuchet MS" charset="0"/>
                          <a:ea typeface="Trebuchet MS" charset="0"/>
                          <a:cs typeface="Trebuchet MS" charset="0"/>
                        </a:rPr>
                        <a:t>Public Services </a:t>
                      </a:r>
                    </a:p>
                  </a:txBody>
                  <a:tcPr/>
                </a:tc>
                <a:tc>
                  <a:txBody>
                    <a:bodyPr/>
                    <a:lstStyle/>
                    <a:p>
                      <a:pPr algn="ctr"/>
                      <a:r>
                        <a:rPr lang="en-US" sz="1200" b="1" dirty="0">
                          <a:latin typeface="Trebuchet MS" charset="0"/>
                          <a:ea typeface="Trebuchet MS" charset="0"/>
                          <a:cs typeface="Trebuchet MS" charset="0"/>
                        </a:rPr>
                        <a:t>13</a:t>
                      </a:r>
                    </a:p>
                  </a:txBody>
                  <a:tcPr/>
                </a:tc>
                <a:extLst>
                  <a:ext uri="{0D108BD9-81ED-4DB2-BD59-A6C34878D82A}">
                    <a16:rowId xmlns:a16="http://schemas.microsoft.com/office/drawing/2014/main" val="1010561625"/>
                  </a:ext>
                </a:extLst>
              </a:tr>
              <a:tr h="296523">
                <a:tc>
                  <a:txBody>
                    <a:bodyPr/>
                    <a:lstStyle/>
                    <a:p>
                      <a:r>
                        <a:rPr lang="en-US" sz="1200" dirty="0">
                          <a:latin typeface="Trebuchet MS" charset="0"/>
                          <a:ea typeface="Trebuchet MS" charset="0"/>
                          <a:cs typeface="Trebuchet MS" charset="0"/>
                        </a:rPr>
                        <a:t>Fashion and Interior Design</a:t>
                      </a:r>
                    </a:p>
                  </a:txBody>
                  <a:tcPr/>
                </a:tc>
                <a:tc>
                  <a:txBody>
                    <a:bodyPr/>
                    <a:lstStyle/>
                    <a:p>
                      <a:pPr algn="ctr"/>
                      <a:r>
                        <a:rPr lang="en-US" sz="1200" b="1" dirty="0">
                          <a:latin typeface="Trebuchet MS" charset="0"/>
                          <a:ea typeface="Trebuchet MS" charset="0"/>
                          <a:cs typeface="Trebuchet MS" charset="0"/>
                        </a:rPr>
                        <a:t>10</a:t>
                      </a:r>
                    </a:p>
                  </a:txBody>
                  <a:tcPr/>
                </a:tc>
                <a:extLst>
                  <a:ext uri="{0D108BD9-81ED-4DB2-BD59-A6C34878D82A}">
                    <a16:rowId xmlns:a16="http://schemas.microsoft.com/office/drawing/2014/main" val="3772460854"/>
                  </a:ext>
                </a:extLst>
              </a:tr>
              <a:tr h="296523">
                <a:tc>
                  <a:txBody>
                    <a:bodyPr/>
                    <a:lstStyle/>
                    <a:p>
                      <a:r>
                        <a:rPr lang="en-US" sz="1200" dirty="0">
                          <a:latin typeface="Trebuchet MS" charset="0"/>
                          <a:ea typeface="Trebuchet MS" charset="0"/>
                          <a:cs typeface="Trebuchet MS" charset="0"/>
                        </a:rPr>
                        <a:t>Marketing, Sales, and Services</a:t>
                      </a:r>
                    </a:p>
                  </a:txBody>
                  <a:tcPr/>
                </a:tc>
                <a:tc>
                  <a:txBody>
                    <a:bodyPr/>
                    <a:lstStyle/>
                    <a:p>
                      <a:pPr algn="ctr"/>
                      <a:r>
                        <a:rPr lang="en-US" sz="1200" b="1" dirty="0">
                          <a:latin typeface="Trebuchet MS" charset="0"/>
                          <a:ea typeface="Trebuchet MS" charset="0"/>
                          <a:cs typeface="Trebuchet MS" charset="0"/>
                        </a:rPr>
                        <a:t>7</a:t>
                      </a:r>
                    </a:p>
                  </a:txBody>
                  <a:tcPr/>
                </a:tc>
                <a:extLst>
                  <a:ext uri="{0D108BD9-81ED-4DB2-BD59-A6C34878D82A}">
                    <a16:rowId xmlns:a16="http://schemas.microsoft.com/office/drawing/2014/main" val="3824623604"/>
                  </a:ext>
                </a:extLst>
              </a:tr>
              <a:tr h="296523">
                <a:tc>
                  <a:txBody>
                    <a:bodyPr/>
                    <a:lstStyle/>
                    <a:p>
                      <a:r>
                        <a:rPr lang="en-US" sz="1200" dirty="0">
                          <a:latin typeface="Trebuchet MS" charset="0"/>
                          <a:ea typeface="Trebuchet MS" charset="0"/>
                          <a:cs typeface="Trebuchet MS" charset="0"/>
                        </a:rPr>
                        <a:t>Energy, Environment, and Utilities </a:t>
                      </a:r>
                    </a:p>
                  </a:txBody>
                  <a:tcPr/>
                </a:tc>
                <a:tc>
                  <a:txBody>
                    <a:bodyPr/>
                    <a:lstStyle/>
                    <a:p>
                      <a:pPr algn="ctr"/>
                      <a:r>
                        <a:rPr lang="en-US" sz="1200" b="1" dirty="0">
                          <a:latin typeface="Trebuchet MS" charset="0"/>
                          <a:ea typeface="Trebuchet MS" charset="0"/>
                          <a:cs typeface="Trebuchet MS" charset="0"/>
                        </a:rPr>
                        <a:t>1</a:t>
                      </a:r>
                    </a:p>
                  </a:txBody>
                  <a:tcPr/>
                </a:tc>
                <a:extLst>
                  <a:ext uri="{0D108BD9-81ED-4DB2-BD59-A6C34878D82A}">
                    <a16:rowId xmlns:a16="http://schemas.microsoft.com/office/drawing/2014/main" val="1276569965"/>
                  </a:ext>
                </a:extLst>
              </a:tr>
              <a:tr h="329470">
                <a:tc>
                  <a:txBody>
                    <a:bodyPr/>
                    <a:lstStyle/>
                    <a:p>
                      <a:r>
                        <a:rPr lang="en-US" sz="1400" b="1" dirty="0">
                          <a:solidFill>
                            <a:schemeClr val="bg1"/>
                          </a:solidFill>
                          <a:latin typeface="Trebuchet MS" charset="0"/>
                          <a:ea typeface="Trebuchet MS" charset="0"/>
                          <a:cs typeface="Trebuchet MS" charset="0"/>
                        </a:rPr>
                        <a:t>Grand Total </a:t>
                      </a:r>
                    </a:p>
                  </a:txBody>
                  <a:tcPr>
                    <a:solidFill>
                      <a:schemeClr val="accent1"/>
                    </a:solidFill>
                  </a:tcPr>
                </a:tc>
                <a:tc>
                  <a:txBody>
                    <a:bodyPr/>
                    <a:lstStyle/>
                    <a:p>
                      <a:pPr algn="ctr"/>
                      <a:r>
                        <a:rPr lang="en-US" sz="1400" b="1" dirty="0">
                          <a:solidFill>
                            <a:schemeClr val="bg1"/>
                          </a:solidFill>
                          <a:latin typeface="Trebuchet MS" charset="0"/>
                          <a:ea typeface="Trebuchet MS" charset="0"/>
                          <a:cs typeface="Trebuchet MS" charset="0"/>
                        </a:rPr>
                        <a:t>485</a:t>
                      </a:r>
                    </a:p>
                  </a:txBody>
                  <a:tcPr>
                    <a:solidFill>
                      <a:schemeClr val="accent1"/>
                    </a:solidFill>
                  </a:tcPr>
                </a:tc>
                <a:extLst>
                  <a:ext uri="{0D108BD9-81ED-4DB2-BD59-A6C34878D82A}">
                    <a16:rowId xmlns:a16="http://schemas.microsoft.com/office/drawing/2014/main" val="3026911754"/>
                  </a:ext>
                </a:extLst>
              </a:tr>
            </a:tbl>
          </a:graphicData>
        </a:graphic>
      </p:graphicFrame>
      <p:sp>
        <p:nvSpPr>
          <p:cNvPr id="2" name="TextBox 1">
            <a:extLst>
              <a:ext uri="{FF2B5EF4-FFF2-40B4-BE49-F238E27FC236}">
                <a16:creationId xmlns:a16="http://schemas.microsoft.com/office/drawing/2014/main" id="{E8CD2DF0-BD60-1447-8DAD-3D2E3593DCA6}"/>
              </a:ext>
            </a:extLst>
          </p:cNvPr>
          <p:cNvSpPr txBox="1"/>
          <p:nvPr/>
        </p:nvSpPr>
        <p:spPr>
          <a:xfrm>
            <a:off x="5595261" y="76258"/>
            <a:ext cx="6727804" cy="646331"/>
          </a:xfrm>
          <a:prstGeom prst="rect">
            <a:avLst/>
          </a:prstGeom>
          <a:noFill/>
        </p:spPr>
        <p:txBody>
          <a:bodyPr wrap="none" rtlCol="0">
            <a:spAutoFit/>
          </a:bodyPr>
          <a:lstStyle/>
          <a:p>
            <a:r>
              <a:rPr lang="en-US" dirty="0">
                <a:latin typeface="Trebuchet MS" charset="0"/>
                <a:ea typeface="Trebuchet MS" charset="0"/>
                <a:cs typeface="Trebuchet MS" charset="0"/>
              </a:rPr>
              <a:t>Number of K-12 Pathways by Sector for Districts in San Diego </a:t>
            </a:r>
          </a:p>
          <a:p>
            <a:r>
              <a:rPr lang="en-US" dirty="0">
                <a:latin typeface="Trebuchet MS" charset="0"/>
                <a:ea typeface="Trebuchet MS" charset="0"/>
                <a:cs typeface="Trebuchet MS" charset="0"/>
              </a:rPr>
              <a:t>And Imperial Counties (</a:t>
            </a:r>
            <a:r>
              <a:rPr lang="en-US" i="1" dirty="0">
                <a:latin typeface="Trebuchet MS" charset="0"/>
                <a:ea typeface="Trebuchet MS" charset="0"/>
                <a:cs typeface="Trebuchet MS" charset="0"/>
              </a:rPr>
              <a:t>Source: WestEd Pathway Mapping 2019</a:t>
            </a:r>
            <a:r>
              <a:rPr lang="en-US" dirty="0">
                <a:latin typeface="Trebuchet MS" charset="0"/>
                <a:ea typeface="Trebuchet MS" charset="0"/>
                <a:cs typeface="Trebuchet MS" charset="0"/>
              </a:rPr>
              <a:t>)</a:t>
            </a:r>
          </a:p>
        </p:txBody>
      </p:sp>
    </p:spTree>
    <p:extLst>
      <p:ext uri="{BB962C8B-B14F-4D97-AF65-F5344CB8AC3E}">
        <p14:creationId xmlns:p14="http://schemas.microsoft.com/office/powerpoint/2010/main" val="416949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57201" y="419100"/>
            <a:ext cx="4278572" cy="5181600"/>
          </a:xfrm>
        </p:spPr>
        <p:txBody>
          <a:bodyPr/>
          <a:lstStyle/>
          <a:p>
            <a:pPr algn="ctr">
              <a:spcBef>
                <a:spcPts val="200"/>
              </a:spcBef>
              <a:spcAft>
                <a:spcPts val="0"/>
              </a:spcAft>
            </a:pPr>
            <a:endParaRPr lang="en-US" dirty="0"/>
          </a:p>
          <a:p>
            <a:pPr algn="ctr">
              <a:spcBef>
                <a:spcPts val="200"/>
              </a:spcBef>
              <a:spcAft>
                <a:spcPts val="0"/>
              </a:spcAft>
            </a:pPr>
            <a:endParaRPr lang="en-US" dirty="0"/>
          </a:p>
          <a:p>
            <a:pPr algn="ctr">
              <a:spcBef>
                <a:spcPts val="200"/>
              </a:spcBef>
              <a:spcAft>
                <a:spcPts val="0"/>
              </a:spcAft>
            </a:pPr>
            <a:r>
              <a:rPr lang="en-US" sz="4000" dirty="0"/>
              <a:t>EMPLOYMENT READINESS &amp; </a:t>
            </a:r>
          </a:p>
          <a:p>
            <a:pPr algn="ctr">
              <a:spcBef>
                <a:spcPts val="200"/>
              </a:spcBef>
              <a:spcAft>
                <a:spcPts val="0"/>
              </a:spcAft>
            </a:pPr>
            <a:r>
              <a:rPr lang="en-US" sz="4000" dirty="0"/>
              <a:t>JOB PLACEMENT</a:t>
            </a:r>
          </a:p>
          <a:p>
            <a:pPr algn="ctr">
              <a:spcBef>
                <a:spcPts val="200"/>
              </a:spcBef>
              <a:spcAft>
                <a:spcPts val="0"/>
              </a:spcAft>
            </a:pPr>
            <a:endParaRPr lang="en-US" dirty="0"/>
          </a:p>
          <a:p>
            <a:pPr algn="ctr">
              <a:spcBef>
                <a:spcPts val="200"/>
              </a:spcBef>
              <a:spcAft>
                <a:spcPts val="0"/>
              </a:spcAft>
            </a:pPr>
            <a:endParaRPr lang="en-US" dirty="0"/>
          </a:p>
          <a:p>
            <a:endParaRPr lang="en-US" dirty="0"/>
          </a:p>
        </p:txBody>
      </p:sp>
      <p:sp>
        <p:nvSpPr>
          <p:cNvPr id="3" name="Slide Number Placeholder 2"/>
          <p:cNvSpPr>
            <a:spLocks noGrp="1"/>
          </p:cNvSpPr>
          <p:nvPr>
            <p:ph type="sldNum" sz="quarter" idx="10"/>
          </p:nvPr>
        </p:nvSpPr>
        <p:spPr/>
        <p:txBody>
          <a:bodyPr/>
          <a:lstStyle/>
          <a:p>
            <a:pPr>
              <a:defRPr/>
            </a:pPr>
            <a:fld id="{24AB197A-D36B-EF43-839D-0B7B5291186D}" type="slidenum">
              <a:rPr lang="en-US" smtClean="0"/>
              <a:pPr>
                <a:defRPr/>
              </a:pPr>
              <a:t>19</a:t>
            </a:fld>
            <a:endParaRPr lang="en-US" dirty="0"/>
          </a:p>
        </p:txBody>
      </p:sp>
      <p:cxnSp>
        <p:nvCxnSpPr>
          <p:cNvPr id="5" name="Straight Connector 4"/>
          <p:cNvCxnSpPr/>
          <p:nvPr/>
        </p:nvCxnSpPr>
        <p:spPr>
          <a:xfrm>
            <a:off x="628112" y="3472859"/>
            <a:ext cx="3689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8452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1769457-DFFA-2241-B6E9-EE4A7E1967B4}" type="slidenum">
              <a:rPr lang="en-US" smtClean="0"/>
              <a:pPr>
                <a:defRPr/>
              </a:pPr>
              <a:t>2</a:t>
            </a:fld>
            <a:endParaRPr lang="en-US" dirty="0"/>
          </a:p>
        </p:txBody>
      </p:sp>
      <p:sp>
        <p:nvSpPr>
          <p:cNvPr id="5" name="Content Placeholder 1"/>
          <p:cNvSpPr>
            <a:spLocks noGrp="1"/>
          </p:cNvSpPr>
          <p:nvPr>
            <p:ph sz="half" idx="2"/>
          </p:nvPr>
        </p:nvSpPr>
        <p:spPr>
          <a:xfrm>
            <a:off x="269703" y="2224770"/>
            <a:ext cx="5282675" cy="1232108"/>
          </a:xfrm>
        </p:spPr>
        <p:txBody>
          <a:bodyPr/>
          <a:lstStyle/>
          <a:p>
            <a:r>
              <a:rPr lang="en-US" sz="3200" dirty="0" smtClean="0"/>
              <a:t>Today’s Update</a:t>
            </a:r>
          </a:p>
          <a:p>
            <a:endParaRPr lang="en-US" sz="3200" dirty="0"/>
          </a:p>
          <a:p>
            <a:endParaRPr lang="en-US" sz="3200" dirty="0"/>
          </a:p>
          <a:p>
            <a:endParaRPr lang="en-US" sz="3200" dirty="0"/>
          </a:p>
        </p:txBody>
      </p:sp>
      <p:sp>
        <p:nvSpPr>
          <p:cNvPr id="3" name="TextBox 2"/>
          <p:cNvSpPr txBox="1"/>
          <p:nvPr/>
        </p:nvSpPr>
        <p:spPr>
          <a:xfrm>
            <a:off x="5263374" y="1682205"/>
            <a:ext cx="6791093" cy="5170646"/>
          </a:xfrm>
          <a:prstGeom prst="rect">
            <a:avLst/>
          </a:prstGeom>
          <a:noFill/>
        </p:spPr>
        <p:txBody>
          <a:bodyPr wrap="square" rtlCol="0">
            <a:spAutoFit/>
          </a:bodyPr>
          <a:lstStyle/>
          <a:p>
            <a:pPr marL="342900" indent="-342900">
              <a:buAutoNum type="arabicPeriod"/>
            </a:pPr>
            <a:r>
              <a:rPr lang="en-US" sz="2800" dirty="0" smtClean="0">
                <a:latin typeface="Trebuchet MS" panose="020B0603020202020204" pitchFamily="34" charset="0"/>
              </a:rPr>
              <a:t> Original Investments</a:t>
            </a:r>
          </a:p>
          <a:p>
            <a:pPr marL="914400" lvl="1" indent="-457200">
              <a:buFont typeface="Arial" panose="020B0604020202020204" pitchFamily="34" charset="0"/>
              <a:buChar char="•"/>
            </a:pPr>
            <a:r>
              <a:rPr lang="en-US" sz="2800" dirty="0" smtClean="0">
                <a:latin typeface="Trebuchet MS" panose="020B0603020202020204" pitchFamily="34" charset="0"/>
              </a:rPr>
              <a:t>Data and Research</a:t>
            </a:r>
          </a:p>
          <a:p>
            <a:pPr marL="914400" lvl="1" indent="-457200">
              <a:buFont typeface="Arial" panose="020B0604020202020204" pitchFamily="34" charset="0"/>
              <a:buChar char="•"/>
            </a:pPr>
            <a:r>
              <a:rPr lang="en-US" sz="2800" dirty="0" smtClean="0">
                <a:latin typeface="Trebuchet MS" panose="020B0603020202020204" pitchFamily="34" charset="0"/>
              </a:rPr>
              <a:t>Marketing</a:t>
            </a:r>
          </a:p>
          <a:p>
            <a:pPr marL="914400" lvl="1" indent="-457200">
              <a:buFont typeface="Arial" panose="020B0604020202020204" pitchFamily="34" charset="0"/>
              <a:buChar char="•"/>
            </a:pPr>
            <a:r>
              <a:rPr lang="en-US" sz="2800" dirty="0" smtClean="0">
                <a:latin typeface="Trebuchet MS" panose="020B0603020202020204" pitchFamily="34" charset="0"/>
              </a:rPr>
              <a:t>Career Pathways</a:t>
            </a:r>
          </a:p>
          <a:p>
            <a:pPr marL="914400" lvl="1" indent="-457200">
              <a:buFont typeface="Arial" panose="020B0604020202020204" pitchFamily="34" charset="0"/>
              <a:buChar char="•"/>
            </a:pPr>
            <a:r>
              <a:rPr lang="en-US" sz="2800" dirty="0" smtClean="0">
                <a:latin typeface="Trebuchet MS" panose="020B0603020202020204" pitchFamily="34" charset="0"/>
              </a:rPr>
              <a:t>Employment Readiness &amp; </a:t>
            </a:r>
          </a:p>
          <a:p>
            <a:pPr lvl="1"/>
            <a:r>
              <a:rPr lang="en-US" sz="2800" dirty="0">
                <a:latin typeface="Trebuchet MS" panose="020B0603020202020204" pitchFamily="34" charset="0"/>
              </a:rPr>
              <a:t>	</a:t>
            </a:r>
            <a:r>
              <a:rPr lang="en-US" sz="2800" dirty="0" smtClean="0">
                <a:latin typeface="Trebuchet MS" panose="020B0603020202020204" pitchFamily="34" charset="0"/>
              </a:rPr>
              <a:t>Job Placement</a:t>
            </a:r>
          </a:p>
          <a:p>
            <a:endParaRPr lang="en-US" sz="2800" dirty="0" smtClean="0">
              <a:latin typeface="Trebuchet MS" panose="020B0603020202020204" pitchFamily="34" charset="0"/>
            </a:endParaRPr>
          </a:p>
          <a:p>
            <a:r>
              <a:rPr lang="en-US" sz="2800" dirty="0" smtClean="0">
                <a:latin typeface="Trebuchet MS" panose="020B0603020202020204" pitchFamily="34" charset="0"/>
              </a:rPr>
              <a:t>2. New Investment  </a:t>
            </a:r>
          </a:p>
          <a:p>
            <a:pPr marL="914400" lvl="1" indent="-457200">
              <a:buFont typeface="Arial" panose="020B0604020202020204" pitchFamily="34" charset="0"/>
              <a:buChar char="•"/>
            </a:pPr>
            <a:r>
              <a:rPr lang="en-US" sz="2800" dirty="0" smtClean="0">
                <a:latin typeface="Trebuchet MS" panose="020B0603020202020204" pitchFamily="34" charset="0"/>
              </a:rPr>
              <a:t>Strong Workforce Faculty Institute </a:t>
            </a:r>
          </a:p>
          <a:p>
            <a:endParaRPr lang="en-US" sz="2800" dirty="0">
              <a:latin typeface="Trebuchet MS" panose="020B0603020202020204" pitchFamily="34" charset="0"/>
            </a:endParaRPr>
          </a:p>
          <a:p>
            <a:endParaRPr lang="en-US" sz="3200" dirty="0" smtClean="0">
              <a:latin typeface="Trebuchet MS" panose="020B0603020202020204" pitchFamily="34" charset="0"/>
            </a:endParaRPr>
          </a:p>
          <a:p>
            <a:endParaRPr lang="en-US" dirty="0"/>
          </a:p>
        </p:txBody>
      </p:sp>
    </p:spTree>
    <p:extLst>
      <p:ext uri="{BB962C8B-B14F-4D97-AF65-F5344CB8AC3E}">
        <p14:creationId xmlns:p14="http://schemas.microsoft.com/office/powerpoint/2010/main" val="1076620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EMPLOYMENT READINESS &amp; JOB PLACEMENT</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20</a:t>
            </a:fld>
            <a:endParaRPr lang="en-US" dirty="0"/>
          </a:p>
        </p:txBody>
      </p:sp>
      <p:cxnSp>
        <p:nvCxnSpPr>
          <p:cNvPr id="7" name="Straight Connector 6"/>
          <p:cNvCxnSpPr/>
          <p:nvPr/>
        </p:nvCxnSpPr>
        <p:spPr>
          <a:xfrm>
            <a:off x="3064162" y="1847490"/>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9937" y="1763193"/>
            <a:ext cx="2606962" cy="3539430"/>
          </a:xfrm>
          <a:prstGeom prst="rect">
            <a:avLst/>
          </a:prstGeom>
          <a:noFill/>
        </p:spPr>
        <p:txBody>
          <a:bodyPr wrap="square" rtlCol="0">
            <a:spAutoFit/>
          </a:bodyPr>
          <a:lstStyle/>
          <a:p>
            <a:r>
              <a:rPr lang="en-US" sz="2800" dirty="0">
                <a:latin typeface="Trebuchet MS" charset="0"/>
                <a:ea typeface="Trebuchet MS" charset="0"/>
                <a:cs typeface="Trebuchet MS" charset="0"/>
              </a:rPr>
              <a:t>Career Development Activities</a:t>
            </a:r>
          </a:p>
          <a:p>
            <a:endParaRPr lang="en-US" sz="2800" dirty="0">
              <a:latin typeface="Trebuchet MS" charset="0"/>
              <a:ea typeface="Trebuchet MS" charset="0"/>
              <a:cs typeface="Trebuchet MS" charset="0"/>
            </a:endParaRPr>
          </a:p>
          <a:p>
            <a:pPr marL="285750" indent="-285750">
              <a:buFont typeface="Arial" charset="0"/>
              <a:buChar char="•"/>
            </a:pPr>
            <a:r>
              <a:rPr lang="en-US" sz="1600" dirty="0">
                <a:latin typeface="Trebuchet MS" charset="0"/>
                <a:ea typeface="Trebuchet MS" charset="0"/>
                <a:cs typeface="Trebuchet MS" charset="0"/>
              </a:rPr>
              <a:t>Career assessments </a:t>
            </a:r>
          </a:p>
          <a:p>
            <a:pPr marL="285750" indent="-285750">
              <a:buFont typeface="Arial" charset="0"/>
              <a:buChar char="•"/>
            </a:pPr>
            <a:r>
              <a:rPr lang="en-US" sz="1600" dirty="0">
                <a:latin typeface="Trebuchet MS" charset="0"/>
                <a:ea typeface="Trebuchet MS" charset="0"/>
                <a:cs typeface="Trebuchet MS" charset="0"/>
              </a:rPr>
              <a:t>Career research</a:t>
            </a:r>
          </a:p>
          <a:p>
            <a:pPr marL="285750" indent="-285750">
              <a:buFont typeface="Arial" charset="0"/>
              <a:buChar char="•"/>
            </a:pPr>
            <a:r>
              <a:rPr lang="en-US" sz="1600" dirty="0">
                <a:latin typeface="Trebuchet MS" charset="0"/>
                <a:ea typeface="Trebuchet MS" charset="0"/>
                <a:cs typeface="Trebuchet MS" charset="0"/>
              </a:rPr>
              <a:t>Workplace orientation</a:t>
            </a:r>
          </a:p>
          <a:p>
            <a:pPr marL="285750" indent="-285750">
              <a:buFont typeface="Arial" charset="0"/>
              <a:buChar char="•"/>
            </a:pPr>
            <a:r>
              <a:rPr lang="en-US" sz="1600" dirty="0">
                <a:latin typeface="Trebuchet MS" charset="0"/>
                <a:ea typeface="Trebuchet MS" charset="0"/>
                <a:cs typeface="Trebuchet MS" charset="0"/>
              </a:rPr>
              <a:t>Resume building</a:t>
            </a:r>
          </a:p>
          <a:p>
            <a:pPr marL="285750" indent="-285750">
              <a:buFont typeface="Arial" charset="0"/>
              <a:buChar char="•"/>
            </a:pPr>
            <a:r>
              <a:rPr lang="en-US" sz="1600" dirty="0">
                <a:latin typeface="Trebuchet MS" charset="0"/>
                <a:ea typeface="Trebuchet MS" charset="0"/>
                <a:cs typeface="Trebuchet MS" charset="0"/>
              </a:rPr>
              <a:t>Interview training</a:t>
            </a:r>
          </a:p>
          <a:p>
            <a:pPr marL="285750" indent="-285750">
              <a:buFont typeface="Arial" charset="0"/>
              <a:buChar char="•"/>
            </a:pPr>
            <a:r>
              <a:rPr lang="en-US" sz="1600" dirty="0">
                <a:latin typeface="Trebuchet MS" charset="0"/>
                <a:ea typeface="Trebuchet MS" charset="0"/>
                <a:cs typeface="Trebuchet MS" charset="0"/>
              </a:rPr>
              <a:t>LinkedIn profile development </a:t>
            </a:r>
          </a:p>
        </p:txBody>
      </p:sp>
      <p:graphicFrame>
        <p:nvGraphicFramePr>
          <p:cNvPr id="8" name="Chart 7"/>
          <p:cNvGraphicFramePr>
            <a:graphicFrameLocks/>
          </p:cNvGraphicFramePr>
          <p:nvPr>
            <p:extLst>
              <p:ext uri="{D42A27DB-BD31-4B8C-83A1-F6EECF244321}">
                <p14:modId xmlns:p14="http://schemas.microsoft.com/office/powerpoint/2010/main" val="272694909"/>
              </p:ext>
            </p:extLst>
          </p:nvPr>
        </p:nvGraphicFramePr>
        <p:xfrm>
          <a:off x="3403600" y="1325563"/>
          <a:ext cx="8458200" cy="47200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8246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293053"/>
            <a:ext cx="11239500" cy="1325563"/>
          </a:xfrm>
        </p:spPr>
        <p:txBody>
          <a:bodyPr/>
          <a:lstStyle/>
          <a:p>
            <a:r>
              <a:rPr lang="en-US" sz="4000" dirty="0"/>
              <a:t>EMPLOYMENT READINESS &amp; JOB PLACEMENT</a:t>
            </a:r>
            <a:r>
              <a:rPr lang="en-US" sz="4000"/>
              <a:t/>
            </a:r>
            <a:br>
              <a:rPr lang="en-US" sz="4000"/>
            </a:br>
            <a:endParaRPr lang="en-US" sz="4000" dirty="0">
              <a:solidFill>
                <a:srgbClr val="C00000"/>
              </a:solidFill>
            </a:endParaRP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21</a:t>
            </a:fld>
            <a:endParaRPr lang="en-US" dirty="0"/>
          </a:p>
        </p:txBody>
      </p:sp>
      <p:cxnSp>
        <p:nvCxnSpPr>
          <p:cNvPr id="7" name="Straight Connector 6"/>
          <p:cNvCxnSpPr/>
          <p:nvPr/>
        </p:nvCxnSpPr>
        <p:spPr>
          <a:xfrm>
            <a:off x="9309100" y="1648113"/>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567719" y="1732277"/>
            <a:ext cx="2379517" cy="3847207"/>
          </a:xfrm>
          <a:prstGeom prst="rect">
            <a:avLst/>
          </a:prstGeom>
          <a:noFill/>
        </p:spPr>
        <p:txBody>
          <a:bodyPr wrap="square" rtlCol="0">
            <a:spAutoFit/>
          </a:bodyPr>
          <a:lstStyle/>
          <a:p>
            <a:r>
              <a:rPr lang="en-US" sz="2800" dirty="0">
                <a:latin typeface="Trebuchet MS" charset="0"/>
                <a:ea typeface="Trebuchet MS" charset="0"/>
                <a:cs typeface="Trebuchet MS" charset="0"/>
              </a:rPr>
              <a:t>Work-based Learning Activities</a:t>
            </a:r>
          </a:p>
          <a:p>
            <a:endParaRPr lang="en-US" sz="1600" dirty="0">
              <a:latin typeface="Trebuchet MS" charset="0"/>
              <a:ea typeface="Trebuchet MS" charset="0"/>
              <a:cs typeface="Trebuchet MS" charset="0"/>
            </a:endParaRPr>
          </a:p>
          <a:p>
            <a:pPr marL="285750" indent="-285750">
              <a:buFont typeface="Arial" charset="0"/>
              <a:buChar char="•"/>
            </a:pPr>
            <a:r>
              <a:rPr lang="en-US" sz="1600" dirty="0">
                <a:latin typeface="Trebuchet MS" charset="0"/>
                <a:ea typeface="Trebuchet MS" charset="0"/>
                <a:cs typeface="Trebuchet MS" charset="0"/>
              </a:rPr>
              <a:t>Informational interviewing</a:t>
            </a:r>
          </a:p>
          <a:p>
            <a:pPr marL="285750" indent="-285750">
              <a:buFont typeface="Arial" charset="0"/>
              <a:buChar char="•"/>
            </a:pPr>
            <a:r>
              <a:rPr lang="en-US" sz="1600" dirty="0">
                <a:latin typeface="Trebuchet MS" charset="0"/>
                <a:ea typeface="Trebuchet MS" charset="0"/>
                <a:cs typeface="Trebuchet MS" charset="0"/>
              </a:rPr>
              <a:t>Industry speakers</a:t>
            </a:r>
          </a:p>
          <a:p>
            <a:pPr marL="285750" indent="-285750">
              <a:buFont typeface="Arial" charset="0"/>
              <a:buChar char="•"/>
            </a:pPr>
            <a:r>
              <a:rPr lang="en-US" sz="1600" dirty="0">
                <a:latin typeface="Trebuchet MS" charset="0"/>
                <a:ea typeface="Trebuchet MS" charset="0"/>
                <a:cs typeface="Trebuchet MS" charset="0"/>
              </a:rPr>
              <a:t>Job shadowing</a:t>
            </a:r>
          </a:p>
          <a:p>
            <a:pPr marL="285750" indent="-285750">
              <a:buFont typeface="Arial" charset="0"/>
              <a:buChar char="•"/>
            </a:pPr>
            <a:r>
              <a:rPr lang="en-US" sz="1600" dirty="0">
                <a:latin typeface="Trebuchet MS" charset="0"/>
                <a:ea typeface="Trebuchet MS" charset="0"/>
                <a:cs typeface="Trebuchet MS" charset="0"/>
              </a:rPr>
              <a:t>Service learning</a:t>
            </a:r>
          </a:p>
          <a:p>
            <a:pPr marL="285750" indent="-285750">
              <a:buFont typeface="Arial" charset="0"/>
              <a:buChar char="•"/>
            </a:pPr>
            <a:r>
              <a:rPr lang="en-US" sz="1600" dirty="0">
                <a:latin typeface="Trebuchet MS" charset="0"/>
                <a:ea typeface="Trebuchet MS" charset="0"/>
                <a:cs typeface="Trebuchet MS" charset="0"/>
              </a:rPr>
              <a:t>Workplace tours</a:t>
            </a:r>
          </a:p>
          <a:p>
            <a:pPr marL="285750" indent="-285750">
              <a:buFont typeface="Arial" charset="0"/>
              <a:buChar char="•"/>
            </a:pPr>
            <a:r>
              <a:rPr lang="en-US" sz="1600" dirty="0">
                <a:latin typeface="Trebuchet MS" charset="0"/>
                <a:ea typeface="Trebuchet MS" charset="0"/>
                <a:cs typeface="Trebuchet MS" charset="0"/>
              </a:rPr>
              <a:t>Career fairs</a:t>
            </a:r>
          </a:p>
          <a:p>
            <a:pPr marL="285750" indent="-285750">
              <a:buFont typeface="Arial" charset="0"/>
              <a:buChar char="•"/>
            </a:pPr>
            <a:r>
              <a:rPr lang="en-US" sz="1600" dirty="0">
                <a:latin typeface="Trebuchet MS" charset="0"/>
                <a:ea typeface="Trebuchet MS" charset="0"/>
                <a:cs typeface="Trebuchet MS" charset="0"/>
              </a:rPr>
              <a:t>Internships</a:t>
            </a:r>
          </a:p>
          <a:p>
            <a:pPr marL="285750" indent="-285750">
              <a:buFont typeface="Arial" charset="0"/>
              <a:buChar char="•"/>
            </a:pPr>
            <a:r>
              <a:rPr lang="en-US" sz="1600" dirty="0">
                <a:latin typeface="Trebuchet MS" charset="0"/>
                <a:ea typeface="Trebuchet MS" charset="0"/>
                <a:cs typeface="Trebuchet MS" charset="0"/>
              </a:rPr>
              <a:t>Clinical experiences</a:t>
            </a:r>
          </a:p>
        </p:txBody>
      </p:sp>
      <p:graphicFrame>
        <p:nvGraphicFramePr>
          <p:cNvPr id="10" name="Chart 9"/>
          <p:cNvGraphicFramePr>
            <a:graphicFrameLocks/>
          </p:cNvGraphicFramePr>
          <p:nvPr>
            <p:extLst>
              <p:ext uri="{D42A27DB-BD31-4B8C-83A1-F6EECF244321}">
                <p14:modId xmlns:p14="http://schemas.microsoft.com/office/powerpoint/2010/main" val="453232865"/>
              </p:ext>
            </p:extLst>
          </p:nvPr>
        </p:nvGraphicFramePr>
        <p:xfrm>
          <a:off x="614218" y="1387925"/>
          <a:ext cx="8332354" cy="45359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6963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EMPLOYMENT READINESS &amp; JOB PLACEMENT</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22</a:t>
            </a:fld>
            <a:endParaRPr lang="en-US" dirty="0"/>
          </a:p>
        </p:txBody>
      </p:sp>
      <p:cxnSp>
        <p:nvCxnSpPr>
          <p:cNvPr id="7" name="Straight Connector 6"/>
          <p:cNvCxnSpPr/>
          <p:nvPr/>
        </p:nvCxnSpPr>
        <p:spPr>
          <a:xfrm>
            <a:off x="2860365" y="1655342"/>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09385" y="2189867"/>
            <a:ext cx="2517422" cy="2862322"/>
          </a:xfrm>
          <a:prstGeom prst="rect">
            <a:avLst/>
          </a:prstGeom>
          <a:noFill/>
        </p:spPr>
        <p:txBody>
          <a:bodyPr wrap="square" rtlCol="0">
            <a:spAutoFit/>
          </a:bodyPr>
          <a:lstStyle/>
          <a:p>
            <a:r>
              <a:rPr lang="en-US" sz="3600" dirty="0">
                <a:latin typeface="Trebuchet MS" charset="0"/>
                <a:ea typeface="Trebuchet MS" charset="0"/>
                <a:cs typeface="Trebuchet MS" charset="0"/>
              </a:rPr>
              <a:t>Number of Students Exposed to Work Experience</a:t>
            </a:r>
          </a:p>
        </p:txBody>
      </p:sp>
      <p:graphicFrame>
        <p:nvGraphicFramePr>
          <p:cNvPr id="8" name="Chart 7">
            <a:extLst>
              <a:ext uri="{FF2B5EF4-FFF2-40B4-BE49-F238E27FC236}">
                <a16:creationId xmlns:a16="http://schemas.microsoft.com/office/drawing/2014/main" id="{98FD8DC1-416F-F540-80C4-747B0526636B}"/>
              </a:ext>
            </a:extLst>
          </p:cNvPr>
          <p:cNvGraphicFramePr/>
          <p:nvPr>
            <p:extLst>
              <p:ext uri="{D42A27DB-BD31-4B8C-83A1-F6EECF244321}">
                <p14:modId xmlns:p14="http://schemas.microsoft.com/office/powerpoint/2010/main" val="1633198679"/>
              </p:ext>
            </p:extLst>
          </p:nvPr>
        </p:nvGraphicFramePr>
        <p:xfrm>
          <a:off x="3221564" y="1370128"/>
          <a:ext cx="8827868" cy="4558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60432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EMPLOYMENT READINESS &amp; JOB PLACEMENT</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23</a:t>
            </a:fld>
            <a:endParaRPr lang="en-US" dirty="0"/>
          </a:p>
        </p:txBody>
      </p:sp>
      <p:cxnSp>
        <p:nvCxnSpPr>
          <p:cNvPr id="7" name="Straight Connector 6"/>
          <p:cNvCxnSpPr/>
          <p:nvPr/>
        </p:nvCxnSpPr>
        <p:spPr>
          <a:xfrm>
            <a:off x="9300568" y="1713318"/>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417674" y="1962481"/>
            <a:ext cx="2621547" cy="2862322"/>
          </a:xfrm>
          <a:prstGeom prst="rect">
            <a:avLst/>
          </a:prstGeom>
          <a:noFill/>
        </p:spPr>
        <p:txBody>
          <a:bodyPr wrap="square" rtlCol="0">
            <a:spAutoFit/>
          </a:bodyPr>
          <a:lstStyle/>
          <a:p>
            <a:r>
              <a:rPr lang="en-US" sz="3600" dirty="0">
                <a:latin typeface="Trebuchet MS" charset="0"/>
                <a:ea typeface="Trebuchet MS" charset="0"/>
                <a:cs typeface="Trebuchet MS" charset="0"/>
              </a:rPr>
              <a:t>CTE Degrees and Certificates Awarded</a:t>
            </a:r>
          </a:p>
        </p:txBody>
      </p:sp>
      <p:graphicFrame>
        <p:nvGraphicFramePr>
          <p:cNvPr id="8" name="Chart 7">
            <a:extLst>
              <a:ext uri="{FF2B5EF4-FFF2-40B4-BE49-F238E27FC236}">
                <a16:creationId xmlns:a16="http://schemas.microsoft.com/office/drawing/2014/main" id="{B23EFA5B-FF71-7F4D-9EAD-EB2E708AB83F}"/>
              </a:ext>
            </a:extLst>
          </p:cNvPr>
          <p:cNvGraphicFramePr>
            <a:graphicFrameLocks/>
          </p:cNvGraphicFramePr>
          <p:nvPr>
            <p:extLst>
              <p:ext uri="{D42A27DB-BD31-4B8C-83A1-F6EECF244321}">
                <p14:modId xmlns:p14="http://schemas.microsoft.com/office/powerpoint/2010/main" val="651442600"/>
              </p:ext>
            </p:extLst>
          </p:nvPr>
        </p:nvGraphicFramePr>
        <p:xfrm>
          <a:off x="142207" y="1295470"/>
          <a:ext cx="9041256" cy="4600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0266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689138" y="2653936"/>
            <a:ext cx="5028965" cy="306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b" anchorCtr="0" compatLnSpc="1">
            <a:prstTxWarp prst="textNoShape">
              <a:avLst/>
            </a:prstTxWarp>
            <a:noAutofit/>
          </a:bodyPr>
          <a:lstStyle>
            <a:lvl1pPr algn="l" rtl="0" eaLnBrk="1" fontAlgn="base" hangingPunct="1">
              <a:lnSpc>
                <a:spcPct val="80000"/>
              </a:lnSpc>
              <a:spcBef>
                <a:spcPct val="0"/>
              </a:spcBef>
              <a:spcAft>
                <a:spcPct val="0"/>
              </a:spcAft>
              <a:defRPr lang="en-US" sz="4400" b="1" i="0" kern="1200" smtClean="0">
                <a:solidFill>
                  <a:srgbClr val="223365"/>
                </a:solidFill>
                <a:effectLst/>
                <a:latin typeface="Trebuchet MS" charset="0"/>
                <a:ea typeface="Trebuchet MS" charset="0"/>
                <a:cs typeface="Trebuchet MS" charset="0"/>
              </a:defRPr>
            </a:lvl1pPr>
            <a:lvl2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2pPr>
            <a:lvl3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3pPr>
            <a:lvl4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4pPr>
            <a:lvl5pPr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5pPr>
            <a:lvl6pPr marL="4572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6pPr>
            <a:lvl7pPr marL="9144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7pPr>
            <a:lvl8pPr marL="13716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8pPr>
            <a:lvl9pPr marL="1828800" algn="l" rtl="0" eaLnBrk="1" fontAlgn="base" hangingPunct="1">
              <a:lnSpc>
                <a:spcPct val="90000"/>
              </a:lnSpc>
              <a:spcBef>
                <a:spcPct val="0"/>
              </a:spcBef>
              <a:spcAft>
                <a:spcPct val="0"/>
              </a:spcAft>
              <a:defRPr sz="4400" b="1">
                <a:solidFill>
                  <a:srgbClr val="223365"/>
                </a:solidFill>
                <a:latin typeface="Trebuchet MS" charset="0"/>
                <a:ea typeface="Trebuchet MS" charset="0"/>
                <a:cs typeface="Trebuchet MS" charset="0"/>
              </a:defRPr>
            </a:lvl9pPr>
          </a:lstStyle>
          <a:p>
            <a:endParaRPr lang="en-US" dirty="0"/>
          </a:p>
        </p:txBody>
      </p:sp>
      <p:sp>
        <p:nvSpPr>
          <p:cNvPr id="4" name="Content Placeholder 3"/>
          <p:cNvSpPr>
            <a:spLocks noGrp="1"/>
          </p:cNvSpPr>
          <p:nvPr>
            <p:ph sz="half" idx="2"/>
          </p:nvPr>
        </p:nvSpPr>
        <p:spPr>
          <a:xfrm>
            <a:off x="236660" y="565822"/>
            <a:ext cx="5481443" cy="4487334"/>
          </a:xfrm>
        </p:spPr>
        <p:txBody>
          <a:bodyPr/>
          <a:lstStyle/>
          <a:p>
            <a:r>
              <a:rPr lang="en-US" sz="4000" dirty="0" smtClean="0"/>
              <a:t>STRONG WORKFORCE FACULTY INSTITUTE:</a:t>
            </a:r>
            <a:br>
              <a:rPr lang="en-US" sz="4000" dirty="0" smtClean="0"/>
            </a:br>
            <a:endParaRPr lang="en-US" sz="4000" dirty="0" smtClean="0"/>
          </a:p>
          <a:p>
            <a:r>
              <a:rPr lang="en-US" sz="4000" dirty="0" smtClean="0"/>
              <a:t/>
            </a:r>
            <a:br>
              <a:rPr lang="en-US" sz="4000" dirty="0" smtClean="0"/>
            </a:br>
            <a:r>
              <a:rPr lang="en-US" sz="3200" dirty="0" smtClean="0"/>
              <a:t>RETENTION &amp; SUCCESS</a:t>
            </a:r>
            <a:endParaRPr lang="en-US" sz="3200" dirty="0"/>
          </a:p>
          <a:p>
            <a:endParaRPr lang="en-US" dirty="0"/>
          </a:p>
        </p:txBody>
      </p:sp>
    </p:spTree>
    <p:extLst>
      <p:ext uri="{BB962C8B-B14F-4D97-AF65-F5344CB8AC3E}">
        <p14:creationId xmlns:p14="http://schemas.microsoft.com/office/powerpoint/2010/main" val="2207689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531600" y="6300788"/>
            <a:ext cx="660400" cy="365125"/>
          </a:xfrm>
          <a:prstGeom prst="rect">
            <a:avLst/>
          </a:prstGeom>
        </p:spPr>
        <p:txBody>
          <a:bodyPr/>
          <a:lstStyle/>
          <a:p>
            <a:pPr>
              <a:defRPr/>
            </a:pPr>
            <a:r>
              <a:rPr lang="en-US" dirty="0">
                <a:solidFill>
                  <a:srgbClr val="223365"/>
                </a:solidFill>
              </a:rPr>
              <a:t>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2" y="-374650"/>
            <a:ext cx="9940413" cy="6547156"/>
          </a:xfrm>
          <a:prstGeom prst="rect">
            <a:avLst/>
          </a:prstGeom>
        </p:spPr>
      </p:pic>
    </p:spTree>
    <p:extLst>
      <p:ext uri="{BB962C8B-B14F-4D97-AF65-F5344CB8AC3E}">
        <p14:creationId xmlns:p14="http://schemas.microsoft.com/office/powerpoint/2010/main" val="49426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CB1981-CA07-164C-899A-95A357B42D55}"/>
              </a:ext>
            </a:extLst>
          </p:cNvPr>
          <p:cNvSpPr>
            <a:spLocks noGrp="1"/>
          </p:cNvSpPr>
          <p:nvPr>
            <p:ph type="title"/>
          </p:nvPr>
        </p:nvSpPr>
        <p:spPr/>
        <p:txBody>
          <a:bodyPr/>
          <a:lstStyle/>
          <a:p>
            <a:r>
              <a:rPr lang="en-US" dirty="0" smtClean="0"/>
              <a:t>THE PURPOSE OF THE INVESTMENT</a:t>
            </a:r>
            <a:endParaRPr lang="en-US" dirty="0"/>
          </a:p>
        </p:txBody>
      </p:sp>
      <p:sp>
        <p:nvSpPr>
          <p:cNvPr id="2" name="Content Placeholder 1">
            <a:extLst>
              <a:ext uri="{FF2B5EF4-FFF2-40B4-BE49-F238E27FC236}">
                <a16:creationId xmlns:a16="http://schemas.microsoft.com/office/drawing/2014/main" id="{EE828D10-321A-2A43-9BB1-5DD47A0CF1F1}"/>
              </a:ext>
            </a:extLst>
          </p:cNvPr>
          <p:cNvSpPr>
            <a:spLocks noGrp="1"/>
          </p:cNvSpPr>
          <p:nvPr>
            <p:ph idx="1"/>
          </p:nvPr>
        </p:nvSpPr>
        <p:spPr/>
        <p:txBody>
          <a:bodyPr anchor="t"/>
          <a:lstStyle/>
          <a:p>
            <a:pPr marL="457200" indent="-457200">
              <a:buFont typeface="Arial" panose="020B0604020202020204" pitchFamily="34" charset="0"/>
              <a:buChar char="•"/>
            </a:pPr>
            <a:r>
              <a:rPr lang="en-US" dirty="0" smtClean="0"/>
              <a:t>Examine enrollment to completion:</a:t>
            </a:r>
          </a:p>
          <a:p>
            <a:endParaRPr lang="en-US" sz="800" dirty="0" smtClean="0"/>
          </a:p>
          <a:p>
            <a:pPr marL="730250" lvl="1" indent="-457200">
              <a:buFont typeface="Arial" panose="020B0604020202020204" pitchFamily="34" charset="0"/>
              <a:buChar char="•"/>
            </a:pPr>
            <a:r>
              <a:rPr lang="en-US" sz="2800" dirty="0" smtClean="0"/>
              <a:t>Retention and success at the course level</a:t>
            </a:r>
          </a:p>
          <a:p>
            <a:pPr marL="730250" lvl="1" indent="-457200">
              <a:buFont typeface="Arial" panose="020B0604020202020204" pitchFamily="34" charset="0"/>
              <a:buChar char="•"/>
            </a:pPr>
            <a:r>
              <a:rPr lang="en-US" sz="2800" dirty="0"/>
              <a:t>C</a:t>
            </a:r>
            <a:r>
              <a:rPr lang="en-US" sz="2800" dirty="0" smtClean="0"/>
              <a:t>lassroom practices</a:t>
            </a:r>
          </a:p>
          <a:p>
            <a:pPr marL="730250" lvl="1" indent="-457200">
              <a:buFont typeface="Arial" panose="020B0604020202020204" pitchFamily="34" charset="0"/>
              <a:buChar char="•"/>
            </a:pPr>
            <a:r>
              <a:rPr lang="en-US" sz="2800" dirty="0" smtClean="0"/>
              <a:t>Retention </a:t>
            </a:r>
            <a:r>
              <a:rPr lang="en-US" sz="2800" dirty="0"/>
              <a:t>and success of disproportionately impacted </a:t>
            </a:r>
            <a:r>
              <a:rPr lang="en-US" sz="2800" dirty="0" smtClean="0"/>
              <a:t>populations</a:t>
            </a:r>
          </a:p>
          <a:p>
            <a:pPr marL="730250" lvl="1" indent="-457200">
              <a:buFont typeface="Arial" panose="020B0604020202020204" pitchFamily="34" charset="0"/>
              <a:buChar char="•"/>
            </a:pPr>
            <a:endParaRPr lang="en-US" sz="2800" dirty="0"/>
          </a:p>
          <a:p>
            <a:pPr marL="457200" lvl="1" indent="-457200">
              <a:spcBef>
                <a:spcPts val="1000"/>
              </a:spcBef>
              <a:spcAft>
                <a:spcPts val="600"/>
              </a:spcAft>
              <a:buFont typeface="Arial" panose="020B0604020202020204" pitchFamily="34" charset="0"/>
              <a:buChar char="•"/>
            </a:pPr>
            <a:r>
              <a:rPr lang="en-US" sz="2800" b="1" dirty="0"/>
              <a:t>T</a:t>
            </a:r>
            <a:r>
              <a:rPr lang="en-US" sz="2800" b="1" dirty="0" smtClean="0"/>
              <a:t>arget </a:t>
            </a:r>
            <a:r>
              <a:rPr lang="en-US" sz="2800" b="1" dirty="0"/>
              <a:t>local resources </a:t>
            </a:r>
            <a:r>
              <a:rPr lang="en-US" sz="2800" b="1" dirty="0" smtClean="0"/>
              <a:t>and redesign practices</a:t>
            </a:r>
            <a:endParaRPr lang="en-US" sz="2800" b="1" dirty="0"/>
          </a:p>
          <a:p>
            <a:pPr marL="457200" indent="-4572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9C0629B9-45D7-8E49-A3FE-2FB7B9D2EDEC}"/>
              </a:ext>
            </a:extLst>
          </p:cNvPr>
          <p:cNvSpPr>
            <a:spLocks noGrp="1"/>
          </p:cNvSpPr>
          <p:nvPr>
            <p:ph type="sldNum" sz="quarter" idx="10"/>
          </p:nvPr>
        </p:nvSpPr>
        <p:spPr/>
        <p:txBody>
          <a:bodyPr/>
          <a:lstStyle/>
          <a:p>
            <a:pPr>
              <a:defRPr/>
            </a:pPr>
            <a:fld id="{B1BBB752-848C-4645-A092-7780F4CBCDCA}" type="slidenum">
              <a:rPr lang="en-US" smtClean="0"/>
              <a:pPr>
                <a:defRPr/>
              </a:pPr>
              <a:t>26</a:t>
            </a:fld>
            <a:endParaRPr lang="en-US" dirty="0"/>
          </a:p>
        </p:txBody>
      </p:sp>
    </p:spTree>
    <p:extLst>
      <p:ext uri="{BB962C8B-B14F-4D97-AF65-F5344CB8AC3E}">
        <p14:creationId xmlns:p14="http://schemas.microsoft.com/office/powerpoint/2010/main" val="18376483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0C07D-86E6-7B4D-8172-B58F21B56A53}"/>
              </a:ext>
            </a:extLst>
          </p:cNvPr>
          <p:cNvSpPr>
            <a:spLocks noGrp="1"/>
          </p:cNvSpPr>
          <p:nvPr>
            <p:ph type="title"/>
          </p:nvPr>
        </p:nvSpPr>
        <p:spPr/>
        <p:txBody>
          <a:bodyPr/>
          <a:lstStyle/>
          <a:p>
            <a:r>
              <a:rPr lang="en-US" sz="4000" dirty="0"/>
              <a:t>A PROFESSIONAL LEARNING OPPORTUNITY FOR FACULTY</a:t>
            </a:r>
          </a:p>
        </p:txBody>
      </p:sp>
      <p:sp>
        <p:nvSpPr>
          <p:cNvPr id="2" name="Content Placeholder 1">
            <a:extLst>
              <a:ext uri="{FF2B5EF4-FFF2-40B4-BE49-F238E27FC236}">
                <a16:creationId xmlns:a16="http://schemas.microsoft.com/office/drawing/2014/main" id="{1B30375F-2933-3B42-91BF-BB541FF78E7F}"/>
              </a:ext>
            </a:extLst>
          </p:cNvPr>
          <p:cNvSpPr>
            <a:spLocks noGrp="1"/>
          </p:cNvSpPr>
          <p:nvPr>
            <p:ph idx="1"/>
          </p:nvPr>
        </p:nvSpPr>
        <p:spPr>
          <a:xfrm>
            <a:off x="457200" y="1561906"/>
            <a:ext cx="11074400" cy="4297027"/>
          </a:xfrm>
        </p:spPr>
        <p:txBody>
          <a:bodyPr/>
          <a:lstStyle/>
          <a:p>
            <a:r>
              <a:rPr lang="en-US" dirty="0"/>
              <a:t>SWP Institute participants will:</a:t>
            </a:r>
          </a:p>
          <a:p>
            <a:pPr marL="457200" indent="-457200">
              <a:buFont typeface="Arial" panose="020B0604020202020204" pitchFamily="34" charset="0"/>
              <a:buChar char="•"/>
            </a:pPr>
            <a:r>
              <a:rPr lang="en-US" b="0" dirty="0"/>
              <a:t>Attend 2 in-person professional learning events</a:t>
            </a:r>
          </a:p>
          <a:p>
            <a:pPr marL="730250" lvl="1" indent="-457200">
              <a:buFont typeface="Arial" panose="020B0604020202020204" pitchFamily="34" charset="0"/>
              <a:buChar char="•"/>
            </a:pPr>
            <a:r>
              <a:rPr lang="en-US" sz="2800" dirty="0"/>
              <a:t>February 28, 2020</a:t>
            </a:r>
          </a:p>
          <a:p>
            <a:pPr marL="730250" lvl="1" indent="-457200">
              <a:buFont typeface="Arial" panose="020B0604020202020204" pitchFamily="34" charset="0"/>
              <a:buChar char="•"/>
            </a:pPr>
            <a:r>
              <a:rPr lang="en-US" sz="2800" dirty="0"/>
              <a:t>Fall 2020</a:t>
            </a:r>
          </a:p>
          <a:p>
            <a:pPr marL="457200" indent="-457200">
              <a:buFont typeface="Arial" panose="020B0604020202020204" pitchFamily="34" charset="0"/>
              <a:buChar char="•"/>
            </a:pPr>
            <a:r>
              <a:rPr lang="en-US" b="0" dirty="0" smtClean="0"/>
              <a:t>Engage in an </a:t>
            </a:r>
            <a:r>
              <a:rPr lang="en-US" b="0" dirty="0"/>
              <a:t>investigative project</a:t>
            </a:r>
          </a:p>
          <a:p>
            <a:pPr marL="457200" indent="-457200">
              <a:buFont typeface="Arial" panose="020B0604020202020204" pitchFamily="34" charset="0"/>
              <a:buChar char="•"/>
            </a:pPr>
            <a:r>
              <a:rPr lang="en-US" b="0" dirty="0"/>
              <a:t>Develop an action plan for the classroom</a:t>
            </a:r>
          </a:p>
          <a:p>
            <a:pPr marL="457200" indent="-457200">
              <a:buFont typeface="Arial" panose="020B0604020202020204" pitchFamily="34" charset="0"/>
              <a:buChar char="•"/>
            </a:pPr>
            <a:r>
              <a:rPr lang="en-US" b="0" dirty="0"/>
              <a:t>Receive a $2,000 stipend</a:t>
            </a:r>
          </a:p>
          <a:p>
            <a:pPr marL="457200" indent="-457200">
              <a:buFont typeface="Arial" panose="020B0604020202020204" pitchFamily="34" charset="0"/>
              <a:buChar char="•"/>
            </a:pPr>
            <a:r>
              <a:rPr lang="en-US" b="0" dirty="0"/>
              <a:t>Min 20, max 25 faculty per college</a:t>
            </a:r>
          </a:p>
        </p:txBody>
      </p:sp>
      <p:sp>
        <p:nvSpPr>
          <p:cNvPr id="3" name="Slide Number Placeholder 2">
            <a:extLst>
              <a:ext uri="{FF2B5EF4-FFF2-40B4-BE49-F238E27FC236}">
                <a16:creationId xmlns:a16="http://schemas.microsoft.com/office/drawing/2014/main" id="{21C26EA6-53ED-FB4E-B811-F08D2FFB6910}"/>
              </a:ext>
            </a:extLst>
          </p:cNvPr>
          <p:cNvSpPr>
            <a:spLocks noGrp="1"/>
          </p:cNvSpPr>
          <p:nvPr>
            <p:ph type="sldNum" sz="quarter" idx="10"/>
          </p:nvPr>
        </p:nvSpPr>
        <p:spPr/>
        <p:txBody>
          <a:bodyPr/>
          <a:lstStyle/>
          <a:p>
            <a:pPr>
              <a:defRPr/>
            </a:pPr>
            <a:fld id="{B1BBB752-848C-4645-A092-7780F4CBCDCA}" type="slidenum">
              <a:rPr lang="en-US" smtClean="0"/>
              <a:pPr>
                <a:defRPr/>
              </a:pPr>
              <a:t>27</a:t>
            </a:fld>
            <a:endParaRPr lang="en-US" dirty="0"/>
          </a:p>
        </p:txBody>
      </p:sp>
    </p:spTree>
    <p:extLst>
      <p:ext uri="{BB962C8B-B14F-4D97-AF65-F5344CB8AC3E}">
        <p14:creationId xmlns:p14="http://schemas.microsoft.com/office/powerpoint/2010/main" val="3726379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0C07D-86E6-7B4D-8172-B58F21B56A53}"/>
              </a:ext>
            </a:extLst>
          </p:cNvPr>
          <p:cNvSpPr>
            <a:spLocks noGrp="1"/>
          </p:cNvSpPr>
          <p:nvPr>
            <p:ph type="title"/>
          </p:nvPr>
        </p:nvSpPr>
        <p:spPr/>
        <p:txBody>
          <a:bodyPr/>
          <a:lstStyle/>
          <a:p>
            <a:r>
              <a:rPr lang="en-US" dirty="0"/>
              <a:t>AN INVESTMENT IN RESEARCH</a:t>
            </a:r>
          </a:p>
        </p:txBody>
      </p:sp>
      <p:sp>
        <p:nvSpPr>
          <p:cNvPr id="2" name="Content Placeholder 1">
            <a:extLst>
              <a:ext uri="{FF2B5EF4-FFF2-40B4-BE49-F238E27FC236}">
                <a16:creationId xmlns:a16="http://schemas.microsoft.com/office/drawing/2014/main" id="{1B30375F-2933-3B42-91BF-BB541FF78E7F}"/>
              </a:ext>
            </a:extLst>
          </p:cNvPr>
          <p:cNvSpPr>
            <a:spLocks noGrp="1"/>
          </p:cNvSpPr>
          <p:nvPr>
            <p:ph idx="1"/>
          </p:nvPr>
        </p:nvSpPr>
        <p:spPr>
          <a:xfrm>
            <a:off x="466344" y="1615873"/>
            <a:ext cx="11230356" cy="4268733"/>
          </a:xfrm>
        </p:spPr>
        <p:txBody>
          <a:bodyPr/>
          <a:lstStyle/>
          <a:p>
            <a:pPr marL="457200" indent="-457200">
              <a:buFont typeface="Arial" panose="020B0604020202020204" pitchFamily="34" charset="0"/>
              <a:buChar char="•"/>
            </a:pPr>
            <a:r>
              <a:rPr lang="en-US" b="0" dirty="0"/>
              <a:t>Funding will be available through a Request for Applications (RFA) to support and build the research capacity at each campus</a:t>
            </a:r>
          </a:p>
          <a:p>
            <a:pPr marL="457200" indent="-457200">
              <a:buFont typeface="Arial" panose="020B0604020202020204" pitchFamily="34" charset="0"/>
              <a:buChar char="•"/>
            </a:pPr>
            <a:r>
              <a:rPr lang="en-US" b="0" dirty="0"/>
              <a:t>$250K over a period of 3 years</a:t>
            </a:r>
          </a:p>
          <a:p>
            <a:pPr marL="457200" indent="-457200">
              <a:buFont typeface="Arial" panose="020B0604020202020204" pitchFamily="34" charset="0"/>
              <a:buChar char="•"/>
            </a:pPr>
            <a:r>
              <a:rPr lang="en-US" b="0" dirty="0"/>
              <a:t>Sep 23, 2019: RFA released</a:t>
            </a:r>
          </a:p>
          <a:p>
            <a:pPr marL="457200" indent="-457200">
              <a:buFont typeface="Arial" panose="020B0604020202020204" pitchFamily="34" charset="0"/>
              <a:buChar char="•"/>
            </a:pPr>
            <a:r>
              <a:rPr lang="en-US" b="0" dirty="0"/>
              <a:t>Nov 22, 2019: RFA responses due </a:t>
            </a:r>
          </a:p>
          <a:p>
            <a:pPr marL="457200" indent="-457200">
              <a:buFont typeface="Arial" panose="020B0604020202020204" pitchFamily="34" charset="0"/>
              <a:buChar char="•"/>
            </a:pPr>
            <a:r>
              <a:rPr lang="en-US" b="0" dirty="0"/>
              <a:t>Dec 2019 – Jan 2020: Researchers prepare for SWP Institute</a:t>
            </a:r>
          </a:p>
        </p:txBody>
      </p:sp>
      <p:sp>
        <p:nvSpPr>
          <p:cNvPr id="3" name="Slide Number Placeholder 2">
            <a:extLst>
              <a:ext uri="{FF2B5EF4-FFF2-40B4-BE49-F238E27FC236}">
                <a16:creationId xmlns:a16="http://schemas.microsoft.com/office/drawing/2014/main" id="{21C26EA6-53ED-FB4E-B811-F08D2FFB6910}"/>
              </a:ext>
            </a:extLst>
          </p:cNvPr>
          <p:cNvSpPr>
            <a:spLocks noGrp="1"/>
          </p:cNvSpPr>
          <p:nvPr>
            <p:ph type="sldNum" sz="quarter" idx="10"/>
          </p:nvPr>
        </p:nvSpPr>
        <p:spPr/>
        <p:txBody>
          <a:bodyPr/>
          <a:lstStyle/>
          <a:p>
            <a:pPr>
              <a:defRPr/>
            </a:pPr>
            <a:fld id="{B1BBB752-848C-4645-A092-7780F4CBCDCA}" type="slidenum">
              <a:rPr lang="en-US" smtClean="0"/>
              <a:pPr>
                <a:defRPr/>
              </a:pPr>
              <a:t>28</a:t>
            </a:fld>
            <a:endParaRPr lang="en-US" dirty="0"/>
          </a:p>
        </p:txBody>
      </p:sp>
    </p:spTree>
    <p:extLst>
      <p:ext uri="{BB962C8B-B14F-4D97-AF65-F5344CB8AC3E}">
        <p14:creationId xmlns:p14="http://schemas.microsoft.com/office/powerpoint/2010/main" val="1766221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0C07D-86E6-7B4D-8172-B58F21B56A53}"/>
              </a:ext>
            </a:extLst>
          </p:cNvPr>
          <p:cNvSpPr>
            <a:spLocks noGrp="1"/>
          </p:cNvSpPr>
          <p:nvPr>
            <p:ph type="title"/>
          </p:nvPr>
        </p:nvSpPr>
        <p:spPr/>
        <p:txBody>
          <a:bodyPr/>
          <a:lstStyle/>
          <a:p>
            <a:r>
              <a:rPr lang="en-US" dirty="0"/>
              <a:t>PROGRESS SO FAR</a:t>
            </a:r>
            <a:r>
              <a:rPr lang="is-IS" dirty="0"/>
              <a:t>…</a:t>
            </a:r>
            <a:endParaRPr lang="en-US" dirty="0"/>
          </a:p>
        </p:txBody>
      </p:sp>
      <p:sp>
        <p:nvSpPr>
          <p:cNvPr id="2" name="Content Placeholder 1">
            <a:extLst>
              <a:ext uri="{FF2B5EF4-FFF2-40B4-BE49-F238E27FC236}">
                <a16:creationId xmlns:a16="http://schemas.microsoft.com/office/drawing/2014/main" id="{1B30375F-2933-3B42-91BF-BB541FF78E7F}"/>
              </a:ext>
            </a:extLst>
          </p:cNvPr>
          <p:cNvSpPr>
            <a:spLocks noGrp="1"/>
          </p:cNvSpPr>
          <p:nvPr>
            <p:ph idx="1"/>
          </p:nvPr>
        </p:nvSpPr>
        <p:spPr/>
        <p:txBody>
          <a:bodyPr/>
          <a:lstStyle/>
          <a:p>
            <a:pPr marL="457200" indent="-457200">
              <a:buFont typeface="Arial" panose="020B0604020202020204" pitchFamily="34" charset="0"/>
              <a:buChar char="•"/>
            </a:pPr>
            <a:r>
              <a:rPr lang="en-US" b="0" dirty="0"/>
              <a:t>Presented concept for feedback</a:t>
            </a:r>
          </a:p>
          <a:p>
            <a:pPr marL="457200" indent="-457200">
              <a:buFont typeface="Arial" panose="020B0604020202020204" pitchFamily="34" charset="0"/>
              <a:buChar char="•"/>
            </a:pPr>
            <a:r>
              <a:rPr lang="en-US" b="0" dirty="0"/>
              <a:t>16 project team </a:t>
            </a:r>
            <a:r>
              <a:rPr lang="en-US" b="0" dirty="0" smtClean="0"/>
              <a:t>members </a:t>
            </a:r>
          </a:p>
          <a:p>
            <a:pPr marL="457200" indent="-457200">
              <a:buFont typeface="Arial" panose="020B0604020202020204" pitchFamily="34" charset="0"/>
              <a:buChar char="•"/>
            </a:pPr>
            <a:r>
              <a:rPr lang="en-US" b="0" dirty="0" smtClean="0"/>
              <a:t>19 </a:t>
            </a:r>
            <a:r>
              <a:rPr lang="en-US" b="0" dirty="0"/>
              <a:t>advisory group members with representation from each institution</a:t>
            </a:r>
          </a:p>
          <a:p>
            <a:pPr marL="457200" indent="-457200">
              <a:buFont typeface="Arial" panose="020B0604020202020204" pitchFamily="34" charset="0"/>
              <a:buChar char="•"/>
            </a:pPr>
            <a:r>
              <a:rPr lang="en-US" b="0" dirty="0"/>
              <a:t>Questions for </a:t>
            </a:r>
            <a:r>
              <a:rPr lang="en-US" b="0" dirty="0" smtClean="0"/>
              <a:t>investigative project completed</a:t>
            </a:r>
            <a:endParaRPr lang="en-US" b="0" dirty="0"/>
          </a:p>
          <a:p>
            <a:pPr marL="457200" indent="-457200">
              <a:buFont typeface="Arial" panose="020B0604020202020204" pitchFamily="34" charset="0"/>
              <a:buChar char="•"/>
            </a:pPr>
            <a:r>
              <a:rPr lang="en-US" b="0" dirty="0"/>
              <a:t>RFA draft </a:t>
            </a:r>
            <a:r>
              <a:rPr lang="en-US" b="0" dirty="0" smtClean="0"/>
              <a:t>in process</a:t>
            </a:r>
            <a:endParaRPr lang="en-US" b="0" dirty="0"/>
          </a:p>
          <a:p>
            <a:pPr marL="457200" indent="-457200">
              <a:buFont typeface="Arial" panose="020B0604020202020204" pitchFamily="34" charset="0"/>
              <a:buChar char="•"/>
            </a:pPr>
            <a:r>
              <a:rPr lang="en-US" b="0" dirty="0"/>
              <a:t>Orientation for prospective participants scheduled</a:t>
            </a:r>
          </a:p>
          <a:p>
            <a:pPr marL="457200" indent="-45720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21C26EA6-53ED-FB4E-B811-F08D2FFB6910}"/>
              </a:ext>
            </a:extLst>
          </p:cNvPr>
          <p:cNvSpPr>
            <a:spLocks noGrp="1"/>
          </p:cNvSpPr>
          <p:nvPr>
            <p:ph type="sldNum" sz="quarter" idx="10"/>
          </p:nvPr>
        </p:nvSpPr>
        <p:spPr/>
        <p:txBody>
          <a:bodyPr/>
          <a:lstStyle/>
          <a:p>
            <a:pPr>
              <a:defRPr/>
            </a:pPr>
            <a:fld id="{B1BBB752-848C-4645-A092-7780F4CBCDCA}" type="slidenum">
              <a:rPr lang="en-US" smtClean="0"/>
              <a:pPr>
                <a:defRPr/>
              </a:pPr>
              <a:t>29</a:t>
            </a:fld>
            <a:endParaRPr lang="en-US" dirty="0"/>
          </a:p>
        </p:txBody>
      </p:sp>
    </p:spTree>
    <p:extLst>
      <p:ext uri="{BB962C8B-B14F-4D97-AF65-F5344CB8AC3E}">
        <p14:creationId xmlns:p14="http://schemas.microsoft.com/office/powerpoint/2010/main" val="3589888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531600" y="6300788"/>
            <a:ext cx="660400" cy="365125"/>
          </a:xfrm>
          <a:prstGeom prst="rect">
            <a:avLst/>
          </a:prstGeom>
        </p:spPr>
        <p:txBody>
          <a:bodyPr/>
          <a:lstStyle/>
          <a:p>
            <a:pPr>
              <a:defRPr/>
            </a:pPr>
            <a:r>
              <a:rPr lang="en-US" dirty="0">
                <a:solidFill>
                  <a:srgbClr val="223365"/>
                </a:solidFill>
              </a:rPr>
              <a:t>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652" y="-374650"/>
            <a:ext cx="9940413" cy="6547156"/>
          </a:xfrm>
          <a:prstGeom prst="rect">
            <a:avLst/>
          </a:prstGeom>
        </p:spPr>
      </p:pic>
    </p:spTree>
    <p:extLst>
      <p:ext uri="{BB962C8B-B14F-4D97-AF65-F5344CB8AC3E}">
        <p14:creationId xmlns:p14="http://schemas.microsoft.com/office/powerpoint/2010/main" val="355759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5727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531600" y="6300788"/>
            <a:ext cx="660400" cy="365125"/>
          </a:xfrm>
          <a:prstGeom prst="rect">
            <a:avLst/>
          </a:prstGeom>
        </p:spPr>
        <p:txBody>
          <a:bodyPr/>
          <a:lstStyle/>
          <a:p>
            <a:pPr>
              <a:defRPr/>
            </a:pPr>
            <a:fld id="{A3F663D7-D47D-774A-BFCE-852AE848D413}" type="slidenum">
              <a:rPr lang="en-US" smtClean="0">
                <a:solidFill>
                  <a:srgbClr val="223365"/>
                </a:solidFill>
              </a:rPr>
              <a:pPr>
                <a:defRPr/>
              </a:pPr>
              <a:t>4</a:t>
            </a:fld>
            <a:endParaRPr lang="en-US" dirty="0">
              <a:solidFill>
                <a:srgbClr val="223365"/>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1017735231"/>
              </p:ext>
            </p:extLst>
          </p:nvPr>
        </p:nvGraphicFramePr>
        <p:xfrm>
          <a:off x="427567" y="237066"/>
          <a:ext cx="11434233" cy="5212080"/>
        </p:xfrm>
        <a:graphic>
          <a:graphicData uri="http://schemas.openxmlformats.org/drawingml/2006/table">
            <a:tbl>
              <a:tblPr firstRow="1" bandRow="1">
                <a:tableStyleId>{5C22544A-7EE6-4342-B048-85BDC9FD1C3A}</a:tableStyleId>
              </a:tblPr>
              <a:tblGrid>
                <a:gridCol w="5367867">
                  <a:extLst>
                    <a:ext uri="{9D8B030D-6E8A-4147-A177-3AD203B41FA5}">
                      <a16:colId xmlns:a16="http://schemas.microsoft.com/office/drawing/2014/main" val="20000"/>
                    </a:ext>
                  </a:extLst>
                </a:gridCol>
                <a:gridCol w="1437629">
                  <a:extLst>
                    <a:ext uri="{9D8B030D-6E8A-4147-A177-3AD203B41FA5}">
                      <a16:colId xmlns:a16="http://schemas.microsoft.com/office/drawing/2014/main" val="20001"/>
                    </a:ext>
                  </a:extLst>
                </a:gridCol>
                <a:gridCol w="1684694">
                  <a:extLst>
                    <a:ext uri="{9D8B030D-6E8A-4147-A177-3AD203B41FA5}">
                      <a16:colId xmlns:a16="http://schemas.microsoft.com/office/drawing/2014/main" val="20002"/>
                    </a:ext>
                  </a:extLst>
                </a:gridCol>
                <a:gridCol w="1551252">
                  <a:extLst>
                    <a:ext uri="{9D8B030D-6E8A-4147-A177-3AD203B41FA5}">
                      <a16:colId xmlns:a16="http://schemas.microsoft.com/office/drawing/2014/main" val="20003"/>
                    </a:ext>
                  </a:extLst>
                </a:gridCol>
                <a:gridCol w="1392791">
                  <a:extLst>
                    <a:ext uri="{9D8B030D-6E8A-4147-A177-3AD203B41FA5}">
                      <a16:colId xmlns:a16="http://schemas.microsoft.com/office/drawing/2014/main" val="20004"/>
                    </a:ext>
                  </a:extLst>
                </a:gridCol>
              </a:tblGrid>
              <a:tr h="883031">
                <a:tc>
                  <a:txBody>
                    <a:bodyPr/>
                    <a:lstStyle/>
                    <a:p>
                      <a:r>
                        <a:rPr lang="en-US" sz="1800" dirty="0" smtClean="0">
                          <a:latin typeface="Trebuchet MS" charset="0"/>
                          <a:ea typeface="Trebuchet MS" charset="0"/>
                          <a:cs typeface="Trebuchet MS" charset="0"/>
                        </a:rPr>
                        <a:t>Accountability Outcomes</a:t>
                      </a:r>
                      <a:endParaRPr lang="en-US" sz="1800" dirty="0">
                        <a:latin typeface="Trebuchet MS" charset="0"/>
                        <a:ea typeface="Trebuchet MS" charset="0"/>
                        <a:cs typeface="Trebuchet MS" charset="0"/>
                      </a:endParaRPr>
                    </a:p>
                  </a:txBody>
                  <a:tcPr/>
                </a:tc>
                <a:tc>
                  <a:txBody>
                    <a:bodyPr/>
                    <a:lstStyle/>
                    <a:p>
                      <a:pPr algn="ctr"/>
                      <a:r>
                        <a:rPr lang="en-US" sz="1800" dirty="0">
                          <a:latin typeface="Trebuchet MS" charset="0"/>
                          <a:ea typeface="Trebuchet MS" charset="0"/>
                          <a:cs typeface="Trebuchet MS" charset="0"/>
                        </a:rPr>
                        <a:t>Vision Goals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Trebuchet MS" charset="0"/>
                          <a:ea typeface="Trebuchet MS" charset="0"/>
                          <a:cs typeface="Trebuchet MS" charset="0"/>
                        </a:rPr>
                        <a:t>Funding Formula</a:t>
                      </a:r>
                    </a:p>
                  </a:txBody>
                  <a:tcPr/>
                </a:tc>
                <a:tc>
                  <a:txBody>
                    <a:bodyPr/>
                    <a:lstStyle/>
                    <a:p>
                      <a:pPr algn="ctr"/>
                      <a:r>
                        <a:rPr lang="en-US" sz="1800" dirty="0">
                          <a:latin typeface="Trebuchet MS" charset="0"/>
                          <a:ea typeface="Trebuchet MS" charset="0"/>
                          <a:cs typeface="Trebuchet MS" charset="0"/>
                        </a:rPr>
                        <a:t>Student</a:t>
                      </a:r>
                      <a:r>
                        <a:rPr lang="en-US" sz="1800" baseline="0" dirty="0">
                          <a:latin typeface="Trebuchet MS" charset="0"/>
                          <a:ea typeface="Trebuchet MS" charset="0"/>
                          <a:cs typeface="Trebuchet MS" charset="0"/>
                        </a:rPr>
                        <a:t> Success </a:t>
                      </a:r>
                      <a:endParaRPr lang="en-US" sz="1800" dirty="0">
                        <a:latin typeface="Trebuchet MS" charset="0"/>
                        <a:ea typeface="Trebuchet MS" charset="0"/>
                        <a:cs typeface="Trebuchet MS" charset="0"/>
                      </a:endParaRPr>
                    </a:p>
                  </a:txBody>
                  <a:tcPr/>
                </a:tc>
                <a:tc>
                  <a:txBody>
                    <a:bodyPr/>
                    <a:lstStyle/>
                    <a:p>
                      <a:pPr algn="ctr"/>
                      <a:r>
                        <a:rPr lang="en-US" sz="1800" dirty="0">
                          <a:latin typeface="Trebuchet MS" charset="0"/>
                          <a:ea typeface="Trebuchet MS" charset="0"/>
                          <a:cs typeface="Trebuchet MS" charset="0"/>
                        </a:rPr>
                        <a:t>Strong Workforce Program</a:t>
                      </a:r>
                    </a:p>
                  </a:txBody>
                  <a:tcPr/>
                </a:tc>
                <a:extLst>
                  <a:ext uri="{0D108BD9-81ED-4DB2-BD59-A6C34878D82A}">
                    <a16:rowId xmlns:a16="http://schemas.microsoft.com/office/drawing/2014/main" val="10000"/>
                  </a:ext>
                </a:extLst>
              </a:tr>
              <a:tr h="364937">
                <a:tc>
                  <a:txBody>
                    <a:bodyPr/>
                    <a:lstStyle/>
                    <a:p>
                      <a:r>
                        <a:rPr lang="en-US" sz="1800" dirty="0">
                          <a:solidFill>
                            <a:schemeClr val="tx1"/>
                          </a:solidFill>
                          <a:latin typeface="Trebuchet MS" charset="0"/>
                          <a:ea typeface="Trebuchet MS" charset="0"/>
                          <a:cs typeface="Trebuchet MS" charset="0"/>
                        </a:rPr>
                        <a:t>9+ CTE Units in a Year </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1"/>
                  </a:ext>
                </a:extLst>
              </a:tr>
              <a:tr h="364937">
                <a:tc>
                  <a:txBody>
                    <a:bodyPr/>
                    <a:lstStyle/>
                    <a:p>
                      <a:r>
                        <a:rPr lang="en-US" sz="1800" dirty="0">
                          <a:solidFill>
                            <a:schemeClr val="tx1"/>
                          </a:solidFill>
                          <a:latin typeface="Trebuchet MS" charset="0"/>
                          <a:ea typeface="Trebuchet MS" charset="0"/>
                          <a:cs typeface="Trebuchet MS" charset="0"/>
                        </a:rPr>
                        <a:t>Completed Noncredit Workforce Milestone</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2"/>
                  </a:ext>
                </a:extLst>
              </a:tr>
              <a:tr h="364937">
                <a:tc>
                  <a:txBody>
                    <a:bodyPr/>
                    <a:lstStyle/>
                    <a:p>
                      <a:r>
                        <a:rPr lang="en-US" sz="1800" dirty="0">
                          <a:solidFill>
                            <a:schemeClr val="tx1"/>
                          </a:solidFill>
                          <a:latin typeface="Trebuchet MS" charset="0"/>
                          <a:ea typeface="Trebuchet MS" charset="0"/>
                          <a:cs typeface="Trebuchet MS" charset="0"/>
                        </a:rPr>
                        <a:t>Transfer-Level Math &amp; English in a Year </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extLst>
                  <a:ext uri="{0D108BD9-81ED-4DB2-BD59-A6C34878D82A}">
                    <a16:rowId xmlns:a16="http://schemas.microsoft.com/office/drawing/2014/main" val="10003"/>
                  </a:ext>
                </a:extLst>
              </a:tr>
              <a:tr h="3649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Trebuchet MS" charset="0"/>
                          <a:ea typeface="Trebuchet MS" charset="0"/>
                          <a:cs typeface="Trebuchet MS" charset="0"/>
                        </a:rPr>
                        <a:t>Average Number of Units for Degree Earners</a:t>
                      </a:r>
                    </a:p>
                  </a:txBody>
                  <a:tcP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extLst>
                  <a:ext uri="{0D108BD9-81ED-4DB2-BD59-A6C34878D82A}">
                    <a16:rowId xmlns:a16="http://schemas.microsoft.com/office/drawing/2014/main" val="10004"/>
                  </a:ext>
                </a:extLst>
              </a:tr>
              <a:tr h="364937">
                <a:tc>
                  <a:txBody>
                    <a:bodyPr/>
                    <a:lstStyle/>
                    <a:p>
                      <a:r>
                        <a:rPr lang="en-US" sz="1800" dirty="0">
                          <a:solidFill>
                            <a:schemeClr val="tx1"/>
                          </a:solidFill>
                          <a:latin typeface="Trebuchet MS" charset="0"/>
                          <a:ea typeface="Trebuchet MS" charset="0"/>
                          <a:cs typeface="Trebuchet MS" charset="0"/>
                        </a:rPr>
                        <a:t>Completers/Completions Over 16 Units</a:t>
                      </a:r>
                    </a:p>
                  </a:txBody>
                  <a:tcP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5"/>
                  </a:ext>
                </a:extLst>
              </a:tr>
              <a:tr h="364937">
                <a:tc>
                  <a:txBody>
                    <a:bodyPr/>
                    <a:lstStyle/>
                    <a:p>
                      <a:r>
                        <a:rPr lang="en-US" sz="1800" dirty="0">
                          <a:solidFill>
                            <a:schemeClr val="tx1"/>
                          </a:solidFill>
                          <a:latin typeface="Trebuchet MS" charset="0"/>
                          <a:ea typeface="Trebuchet MS" charset="0"/>
                          <a:cs typeface="Trebuchet MS" charset="0"/>
                        </a:rPr>
                        <a:t>Transfers to Four-Year Institutions/UC and CSU</a:t>
                      </a:r>
                    </a:p>
                  </a:txBody>
                  <a:tcP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6"/>
                  </a:ext>
                </a:extLst>
              </a:tr>
              <a:tr h="364937">
                <a:tc>
                  <a:txBody>
                    <a:bodyPr/>
                    <a:lstStyle/>
                    <a:p>
                      <a:r>
                        <a:rPr lang="en-US" sz="1800" dirty="0">
                          <a:solidFill>
                            <a:schemeClr val="tx1"/>
                          </a:solidFill>
                          <a:latin typeface="Trebuchet MS" charset="0"/>
                          <a:ea typeface="Trebuchet MS" charset="0"/>
                          <a:cs typeface="Trebuchet MS" charset="0"/>
                        </a:rPr>
                        <a:t>Job in Field of Study</a:t>
                      </a:r>
                    </a:p>
                  </a:txBody>
                  <a:tcP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7"/>
                  </a:ext>
                </a:extLst>
              </a:tr>
              <a:tr h="364937">
                <a:tc>
                  <a:txBody>
                    <a:bodyPr/>
                    <a:lstStyle/>
                    <a:p>
                      <a:r>
                        <a:rPr lang="en-US" sz="1800" dirty="0">
                          <a:solidFill>
                            <a:schemeClr val="tx1"/>
                          </a:solidFill>
                          <a:latin typeface="Trebuchet MS" charset="0"/>
                          <a:ea typeface="Trebuchet MS" charset="0"/>
                          <a:cs typeface="Trebuchet MS" charset="0"/>
                        </a:rPr>
                        <a:t>Living Wage Attainment</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8"/>
                  </a:ext>
                </a:extLst>
              </a:tr>
              <a:tr h="364937">
                <a:tc>
                  <a:txBody>
                    <a:bodyPr/>
                    <a:lstStyle/>
                    <a:p>
                      <a:r>
                        <a:rPr lang="en-US" sz="1800" dirty="0">
                          <a:solidFill>
                            <a:schemeClr val="tx1"/>
                          </a:solidFill>
                          <a:latin typeface="Trebuchet MS" charset="0"/>
                          <a:ea typeface="Trebuchet MS" charset="0"/>
                          <a:cs typeface="Trebuchet MS" charset="0"/>
                        </a:rPr>
                        <a:t>Median Annual Earnings</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09"/>
                  </a:ext>
                </a:extLst>
              </a:tr>
              <a:tr h="364937">
                <a:tc>
                  <a:txBody>
                    <a:bodyPr/>
                    <a:lstStyle/>
                    <a:p>
                      <a:r>
                        <a:rPr lang="en-US" sz="1800" dirty="0">
                          <a:solidFill>
                            <a:schemeClr val="tx1"/>
                          </a:solidFill>
                          <a:latin typeface="Trebuchet MS" charset="0"/>
                          <a:ea typeface="Trebuchet MS" charset="0"/>
                          <a:cs typeface="Trebuchet MS" charset="0"/>
                        </a:rPr>
                        <a:t>Change in Earnings</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10"/>
                  </a:ext>
                </a:extLst>
              </a:tr>
              <a:tr h="629891">
                <a:tc>
                  <a:txBody>
                    <a:bodyPr/>
                    <a:lstStyle/>
                    <a:p>
                      <a:r>
                        <a:rPr lang="en-US" sz="1800" dirty="0">
                          <a:solidFill>
                            <a:schemeClr val="tx1"/>
                          </a:solidFill>
                          <a:latin typeface="Trebuchet MS" charset="0"/>
                          <a:ea typeface="Trebuchet MS" charset="0"/>
                          <a:cs typeface="Trebuchet MS" charset="0"/>
                        </a:rPr>
                        <a:t>College Promise Grants/Pell Grants/    </a:t>
                      </a:r>
                    </a:p>
                    <a:p>
                      <a:r>
                        <a:rPr lang="en-US" sz="1800" dirty="0">
                          <a:solidFill>
                            <a:schemeClr val="tx1"/>
                          </a:solidFill>
                          <a:latin typeface="Trebuchet MS" charset="0"/>
                          <a:ea typeface="Trebuchet MS" charset="0"/>
                          <a:cs typeface="Trebuchet MS" charset="0"/>
                        </a:rPr>
                        <a:t>Perkins Economically Disadvantaged</a:t>
                      </a:r>
                    </a:p>
                  </a:txBody>
                  <a:tcPr/>
                </a:tc>
                <a:tc>
                  <a:txBody>
                    <a:bodyPr/>
                    <a:lstStyle/>
                    <a:p>
                      <a:pPr algn="ctr"/>
                      <a:endParaRPr lang="en-US" sz="1800" dirty="0">
                        <a:solidFill>
                          <a:schemeClr val="tx1"/>
                        </a:solidFill>
                        <a:latin typeface="Trebuchet MS" charset="0"/>
                        <a:ea typeface="Trebuchet MS" charset="0"/>
                        <a:cs typeface="Trebuchet MS" charset="0"/>
                      </a:endParaRP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tc>
                  <a:txBody>
                    <a:bodyPr/>
                    <a:lstStyle/>
                    <a:p>
                      <a:pPr algn="ctr"/>
                      <a:r>
                        <a:rPr lang="en-US" sz="1800" dirty="0">
                          <a:solidFill>
                            <a:schemeClr val="tx1"/>
                          </a:solidFill>
                          <a:latin typeface="Trebuchet MS" charset="0"/>
                          <a:ea typeface="Trebuchet MS" charset="0"/>
                          <a:cs typeface="Trebuchet MS" charset="0"/>
                        </a:rPr>
                        <a:t>x</a:t>
                      </a:r>
                    </a:p>
                  </a:txBody>
                  <a:tcPr anchor="ctr"/>
                </a:tc>
                <a:extLst>
                  <a:ext uri="{0D108BD9-81ED-4DB2-BD59-A6C34878D82A}">
                    <a16:rowId xmlns:a16="http://schemas.microsoft.com/office/drawing/2014/main" val="10011"/>
                  </a:ext>
                </a:extLst>
              </a:tr>
            </a:tbl>
          </a:graphicData>
        </a:graphic>
      </p:graphicFrame>
      <p:sp>
        <p:nvSpPr>
          <p:cNvPr id="19" name="Rectangle 18"/>
          <p:cNvSpPr/>
          <p:nvPr/>
        </p:nvSpPr>
        <p:spPr>
          <a:xfrm>
            <a:off x="609600" y="5449146"/>
            <a:ext cx="11755968" cy="584775"/>
          </a:xfrm>
          <a:prstGeom prst="rect">
            <a:avLst/>
          </a:prstGeom>
        </p:spPr>
        <p:txBody>
          <a:bodyPr wrap="square">
            <a:spAutoFit/>
          </a:bodyPr>
          <a:lstStyle/>
          <a:p>
            <a:pPr algn="ctr"/>
            <a:r>
              <a:rPr lang="en-US" sz="1600" i="1" dirty="0">
                <a:latin typeface="Trebuchet MS" charset="0"/>
                <a:ea typeface="Trebuchet MS" charset="0"/>
                <a:cs typeface="Trebuchet MS" charset="0"/>
              </a:rPr>
              <a:t>Data Sources: CO MIS, CO Transfer Bucket, EDD Unemployment Insurance data, CTE Outcomes Survey, </a:t>
            </a:r>
            <a:endParaRPr lang="en-US" sz="1600" i="1" dirty="0" smtClean="0">
              <a:latin typeface="Trebuchet MS" charset="0"/>
              <a:ea typeface="Trebuchet MS" charset="0"/>
              <a:cs typeface="Trebuchet MS" charset="0"/>
            </a:endParaRPr>
          </a:p>
          <a:p>
            <a:pPr algn="ctr"/>
            <a:r>
              <a:rPr lang="en-US" sz="1600" i="1" dirty="0" smtClean="0">
                <a:latin typeface="Trebuchet MS" charset="0"/>
                <a:ea typeface="Trebuchet MS" charset="0"/>
                <a:cs typeface="Trebuchet MS" charset="0"/>
              </a:rPr>
              <a:t>Dept</a:t>
            </a:r>
            <a:r>
              <a:rPr lang="en-US" sz="1600" i="1" dirty="0">
                <a:latin typeface="Trebuchet MS" charset="0"/>
                <a:ea typeface="Trebuchet MS" charset="0"/>
                <a:cs typeface="Trebuchet MS" charset="0"/>
              </a:rPr>
              <a:t>. of Apprenticeship Standards</a:t>
            </a:r>
          </a:p>
        </p:txBody>
      </p:sp>
    </p:spTree>
    <p:extLst>
      <p:ext uri="{BB962C8B-B14F-4D97-AF65-F5344CB8AC3E}">
        <p14:creationId xmlns:p14="http://schemas.microsoft.com/office/powerpoint/2010/main" val="101244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4AB197A-D36B-EF43-839D-0B7B5291186D}" type="slidenum">
              <a:rPr lang="en-US" smtClean="0"/>
              <a:pPr>
                <a:defRPr/>
              </a:pPr>
              <a:t>5</a:t>
            </a:fld>
            <a:endParaRPr lang="en-US" dirty="0"/>
          </a:p>
        </p:txBody>
      </p:sp>
      <p:sp>
        <p:nvSpPr>
          <p:cNvPr id="4" name="Content Placeholder 1"/>
          <p:cNvSpPr>
            <a:spLocks noGrp="1"/>
          </p:cNvSpPr>
          <p:nvPr>
            <p:ph sz="half" idx="2"/>
          </p:nvPr>
        </p:nvSpPr>
        <p:spPr/>
        <p:txBody>
          <a:bodyPr/>
          <a:lstStyle/>
          <a:p>
            <a:pPr algn="ctr">
              <a:spcBef>
                <a:spcPts val="200"/>
              </a:spcBef>
              <a:spcAft>
                <a:spcPts val="0"/>
              </a:spcAft>
            </a:pPr>
            <a:endParaRPr lang="en-US" sz="4400" dirty="0"/>
          </a:p>
          <a:p>
            <a:pPr algn="ctr">
              <a:spcBef>
                <a:spcPts val="200"/>
              </a:spcBef>
              <a:spcAft>
                <a:spcPts val="0"/>
              </a:spcAft>
            </a:pPr>
            <a:endParaRPr lang="en-US" sz="4400" dirty="0"/>
          </a:p>
          <a:p>
            <a:pPr algn="ctr">
              <a:spcBef>
                <a:spcPts val="200"/>
              </a:spcBef>
              <a:spcAft>
                <a:spcPts val="0"/>
              </a:spcAft>
            </a:pPr>
            <a:r>
              <a:rPr lang="en-US" sz="4400" dirty="0"/>
              <a:t>DATA &amp; RESEARCH</a:t>
            </a:r>
          </a:p>
        </p:txBody>
      </p:sp>
      <p:cxnSp>
        <p:nvCxnSpPr>
          <p:cNvPr id="5" name="Straight Connector 4"/>
          <p:cNvCxnSpPr/>
          <p:nvPr/>
        </p:nvCxnSpPr>
        <p:spPr>
          <a:xfrm>
            <a:off x="628112" y="3472859"/>
            <a:ext cx="3689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135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&amp; RESEARCH</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6</a:t>
            </a:fld>
            <a:endParaRPr lang="en-US" dirty="0"/>
          </a:p>
        </p:txBody>
      </p:sp>
      <p:cxnSp>
        <p:nvCxnSpPr>
          <p:cNvPr id="7" name="Straight Connector 6"/>
          <p:cNvCxnSpPr/>
          <p:nvPr/>
        </p:nvCxnSpPr>
        <p:spPr>
          <a:xfrm>
            <a:off x="9048842" y="1721327"/>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graphicFrame>
        <p:nvGraphicFramePr>
          <p:cNvPr id="8" name="Chart 7">
            <a:extLst>
              <a:ext uri="{FF2B5EF4-FFF2-40B4-BE49-F238E27FC236}">
                <a16:creationId xmlns:a16="http://schemas.microsoft.com/office/drawing/2014/main" id="{00000000-0008-0000-0100-000002000000}"/>
              </a:ext>
            </a:extLst>
          </p:cNvPr>
          <p:cNvGraphicFramePr/>
          <p:nvPr>
            <p:extLst/>
          </p:nvPr>
        </p:nvGraphicFramePr>
        <p:xfrm>
          <a:off x="128686" y="1341304"/>
          <a:ext cx="8700910" cy="469141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9344377" y="2082884"/>
            <a:ext cx="2672031" cy="2862322"/>
          </a:xfrm>
          <a:prstGeom prst="rect">
            <a:avLst/>
          </a:prstGeom>
          <a:noFill/>
        </p:spPr>
        <p:txBody>
          <a:bodyPr wrap="square" rtlCol="0">
            <a:spAutoFit/>
          </a:bodyPr>
          <a:lstStyle/>
          <a:p>
            <a:r>
              <a:rPr lang="en-US" sz="3600" dirty="0">
                <a:latin typeface="Trebuchet MS" charset="0"/>
                <a:ea typeface="Trebuchet MS" charset="0"/>
                <a:cs typeface="Trebuchet MS" charset="0"/>
              </a:rPr>
              <a:t>Number of Requests for Labor Market Information</a:t>
            </a:r>
          </a:p>
        </p:txBody>
      </p:sp>
    </p:spTree>
    <p:extLst>
      <p:ext uri="{BB962C8B-B14F-4D97-AF65-F5344CB8AC3E}">
        <p14:creationId xmlns:p14="http://schemas.microsoft.com/office/powerpoint/2010/main" val="128623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&amp; RESEARCH</a:t>
            </a:r>
          </a:p>
        </p:txBody>
      </p:sp>
      <p:sp>
        <p:nvSpPr>
          <p:cNvPr id="4" name="Slide Number Placeholder 3"/>
          <p:cNvSpPr>
            <a:spLocks noGrp="1"/>
          </p:cNvSpPr>
          <p:nvPr>
            <p:ph type="sldNum" sz="quarter" idx="10"/>
          </p:nvPr>
        </p:nvSpPr>
        <p:spPr/>
        <p:txBody>
          <a:bodyPr/>
          <a:lstStyle/>
          <a:p>
            <a:pPr>
              <a:defRPr/>
            </a:pPr>
            <a:fld id="{7B5376BE-D380-6445-A9C8-3DDF91D08D8C}" type="slidenum">
              <a:rPr lang="en-US" smtClean="0"/>
              <a:pPr>
                <a:defRPr/>
              </a:pPr>
              <a:t>7</a:t>
            </a:fld>
            <a:endParaRPr lang="en-US" dirty="0"/>
          </a:p>
        </p:txBody>
      </p:sp>
      <p:cxnSp>
        <p:nvCxnSpPr>
          <p:cNvPr id="7" name="Straight Connector 6"/>
          <p:cNvCxnSpPr/>
          <p:nvPr/>
        </p:nvCxnSpPr>
        <p:spPr>
          <a:xfrm>
            <a:off x="2920998" y="1722696"/>
            <a:ext cx="1" cy="3931371"/>
          </a:xfrm>
          <a:prstGeom prst="line">
            <a:avLst/>
          </a:prstGeom>
          <a:ln w="19050">
            <a:solidFill>
              <a:srgbClr val="F6B336"/>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03576" y="2057656"/>
            <a:ext cx="2517422" cy="2308324"/>
          </a:xfrm>
          <a:prstGeom prst="rect">
            <a:avLst/>
          </a:prstGeom>
          <a:noFill/>
        </p:spPr>
        <p:txBody>
          <a:bodyPr wrap="square" rtlCol="0">
            <a:spAutoFit/>
          </a:bodyPr>
          <a:lstStyle/>
          <a:p>
            <a:r>
              <a:rPr lang="en-US" sz="3600" dirty="0">
                <a:latin typeface="Trebuchet MS" charset="0"/>
                <a:ea typeface="Trebuchet MS" charset="0"/>
                <a:cs typeface="Trebuchet MS" charset="0"/>
              </a:rPr>
              <a:t>Number of People Exposed to Research</a:t>
            </a:r>
          </a:p>
        </p:txBody>
      </p:sp>
      <p:graphicFrame>
        <p:nvGraphicFramePr>
          <p:cNvPr id="9" name="Chart 8">
            <a:extLst>
              <a:ext uri="{FF2B5EF4-FFF2-40B4-BE49-F238E27FC236}">
                <a16:creationId xmlns:a16="http://schemas.microsoft.com/office/drawing/2014/main" id="{52C00198-E138-524E-8082-5C4D04F58DDB}"/>
              </a:ext>
            </a:extLst>
          </p:cNvPr>
          <p:cNvGraphicFramePr>
            <a:graphicFrameLocks/>
          </p:cNvGraphicFramePr>
          <p:nvPr>
            <p:extLst/>
          </p:nvPr>
        </p:nvGraphicFramePr>
        <p:xfrm>
          <a:off x="3271981" y="1480931"/>
          <a:ext cx="8674854" cy="44149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30077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24AB197A-D36B-EF43-839D-0B7B5291186D}" type="slidenum">
              <a:rPr lang="en-US" smtClean="0"/>
              <a:pPr>
                <a:defRPr/>
              </a:pPr>
              <a:t>8</a:t>
            </a:fld>
            <a:endParaRPr lang="en-US" dirty="0"/>
          </a:p>
        </p:txBody>
      </p:sp>
      <p:sp>
        <p:nvSpPr>
          <p:cNvPr id="4" name="Content Placeholder 1"/>
          <p:cNvSpPr>
            <a:spLocks noGrp="1"/>
          </p:cNvSpPr>
          <p:nvPr>
            <p:ph sz="half" idx="2"/>
          </p:nvPr>
        </p:nvSpPr>
        <p:spPr>
          <a:xfrm>
            <a:off x="354740" y="1552941"/>
            <a:ext cx="3860799" cy="2831608"/>
          </a:xfrm>
        </p:spPr>
        <p:txBody>
          <a:bodyPr/>
          <a:lstStyle/>
          <a:p>
            <a:pPr algn="ctr">
              <a:spcBef>
                <a:spcPts val="200"/>
              </a:spcBef>
              <a:spcAft>
                <a:spcPts val="0"/>
              </a:spcAft>
            </a:pPr>
            <a:endParaRPr lang="en-US" sz="4400" dirty="0"/>
          </a:p>
          <a:p>
            <a:pPr algn="ctr">
              <a:spcBef>
                <a:spcPts val="200"/>
              </a:spcBef>
              <a:spcAft>
                <a:spcPts val="0"/>
              </a:spcAft>
            </a:pPr>
            <a:r>
              <a:rPr lang="en-US" sz="4400" dirty="0"/>
              <a:t>MARKETING</a:t>
            </a:r>
          </a:p>
        </p:txBody>
      </p:sp>
      <p:cxnSp>
        <p:nvCxnSpPr>
          <p:cNvPr id="5" name="Straight Connector 4"/>
          <p:cNvCxnSpPr/>
          <p:nvPr/>
        </p:nvCxnSpPr>
        <p:spPr>
          <a:xfrm>
            <a:off x="525651" y="3773109"/>
            <a:ext cx="36898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25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3FAFE2-E008-1645-B711-9E28DC1EA3AC}"/>
              </a:ext>
            </a:extLst>
          </p:cNvPr>
          <p:cNvSpPr>
            <a:spLocks noGrp="1"/>
          </p:cNvSpPr>
          <p:nvPr>
            <p:ph sz="half" idx="2"/>
          </p:nvPr>
        </p:nvSpPr>
        <p:spPr>
          <a:xfrm>
            <a:off x="457201" y="385648"/>
            <a:ext cx="5063705" cy="684870"/>
          </a:xfrm>
        </p:spPr>
        <p:txBody>
          <a:bodyPr/>
          <a:lstStyle/>
          <a:p>
            <a:r>
              <a:rPr lang="en-US" sz="3400" dirty="0">
                <a:latin typeface="Trebuchet MS" panose="020B0603020202020204" pitchFamily="34" charset="0"/>
                <a:ea typeface="Open Sans ExtraBold" panose="020B0606030504020204" pitchFamily="34" charset="0"/>
                <a:cs typeface="Open Sans ExtraBold" panose="020B0606030504020204" pitchFamily="34" charset="0"/>
              </a:rPr>
              <a:t>GOALS</a:t>
            </a:r>
            <a:endParaRPr lang="en-US" sz="3400" dirty="0">
              <a:latin typeface="Trebuchet MS" panose="020B0603020202020204" pitchFamily="34" charset="0"/>
            </a:endParaRPr>
          </a:p>
        </p:txBody>
      </p:sp>
      <p:sp>
        <p:nvSpPr>
          <p:cNvPr id="4" name="Slide Number Placeholder 3">
            <a:extLst>
              <a:ext uri="{FF2B5EF4-FFF2-40B4-BE49-F238E27FC236}">
                <a16:creationId xmlns:a16="http://schemas.microsoft.com/office/drawing/2014/main" id="{1275F530-BE39-2C4D-B881-9B2A193759A8}"/>
              </a:ext>
            </a:extLst>
          </p:cNvPr>
          <p:cNvSpPr>
            <a:spLocks noGrp="1"/>
          </p:cNvSpPr>
          <p:nvPr>
            <p:ph type="sldNum" sz="quarter" idx="10"/>
          </p:nvPr>
        </p:nvSpPr>
        <p:spPr/>
        <p:txBody>
          <a:bodyPr/>
          <a:lstStyle/>
          <a:p>
            <a:pPr>
              <a:defRPr/>
            </a:pPr>
            <a:fld id="{7B5376BE-D380-6445-A9C8-3DDF91D08D8C}" type="slidenum">
              <a:rPr lang="en-US" smtClean="0"/>
              <a:pPr>
                <a:defRPr/>
              </a:pPr>
              <a:t>9</a:t>
            </a:fld>
            <a:endParaRPr lang="en-US" dirty="0"/>
          </a:p>
        </p:txBody>
      </p:sp>
      <p:sp>
        <p:nvSpPr>
          <p:cNvPr id="6" name="Content Placeholder 4">
            <a:extLst>
              <a:ext uri="{FF2B5EF4-FFF2-40B4-BE49-F238E27FC236}">
                <a16:creationId xmlns:a16="http://schemas.microsoft.com/office/drawing/2014/main" id="{3B30FF12-3F51-A44B-82DA-0E67222AB49A}"/>
              </a:ext>
            </a:extLst>
          </p:cNvPr>
          <p:cNvSpPr txBox="1">
            <a:spLocks/>
          </p:cNvSpPr>
          <p:nvPr/>
        </p:nvSpPr>
        <p:spPr bwMode="auto">
          <a:xfrm>
            <a:off x="286513" y="1663539"/>
            <a:ext cx="4480559" cy="296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ts val="1000"/>
              </a:spcBef>
              <a:spcAft>
                <a:spcPts val="600"/>
              </a:spcAft>
              <a:buFont typeface="Arial" charset="0"/>
              <a:defRPr sz="2800" b="1" kern="1200">
                <a:solidFill>
                  <a:schemeClr val="bg1"/>
                </a:solidFill>
                <a:latin typeface="Trebuchet MS" charset="0"/>
                <a:ea typeface="Trebuchet MS" charset="0"/>
                <a:cs typeface="Trebuchet MS" charset="0"/>
              </a:defRPr>
            </a:lvl1pPr>
            <a:lvl2pPr marL="273050" algn="l" rtl="0" eaLnBrk="1" fontAlgn="base" hangingPunct="1">
              <a:lnSpc>
                <a:spcPct val="90000"/>
              </a:lnSpc>
              <a:spcBef>
                <a:spcPts val="500"/>
              </a:spcBef>
              <a:spcAft>
                <a:spcPct val="0"/>
              </a:spcAft>
              <a:buFont typeface="Arial" charset="0"/>
              <a:defRPr sz="2400" kern="1200">
                <a:solidFill>
                  <a:schemeClr val="bg1"/>
                </a:solidFill>
                <a:latin typeface="Trebuchet MS" charset="0"/>
                <a:ea typeface="Trebuchet MS" charset="0"/>
                <a:cs typeface="Trebuchet MS" charset="0"/>
              </a:defRPr>
            </a:lvl2pPr>
            <a:lvl3pPr marL="547688" algn="l" rtl="0" eaLnBrk="1" fontAlgn="base" hangingPunct="1">
              <a:lnSpc>
                <a:spcPct val="90000"/>
              </a:lnSpc>
              <a:spcBef>
                <a:spcPts val="500"/>
              </a:spcBef>
              <a:spcAft>
                <a:spcPct val="0"/>
              </a:spcAft>
              <a:buFont typeface="Arial" charset="0"/>
              <a:defRPr kern="1200">
                <a:solidFill>
                  <a:schemeClr val="bg1"/>
                </a:solidFill>
                <a:latin typeface="Trebuchet MS" charset="0"/>
                <a:ea typeface="Trebuchet MS" charset="0"/>
                <a:cs typeface="Trebuchet MS" charset="0"/>
              </a:defRPr>
            </a:lvl3pPr>
            <a:lvl4pPr marL="547688" algn="l" rtl="0" eaLnBrk="1" fontAlgn="base" hangingPunct="1">
              <a:lnSpc>
                <a:spcPct val="90000"/>
              </a:lnSpc>
              <a:spcBef>
                <a:spcPts val="500"/>
              </a:spcBef>
              <a:spcAft>
                <a:spcPct val="0"/>
              </a:spcAft>
              <a:buFont typeface="Arial" charset="0"/>
              <a:defRPr kern="1200">
                <a:solidFill>
                  <a:schemeClr val="bg1"/>
                </a:solidFill>
                <a:latin typeface="Trebuchet MS" charset="0"/>
                <a:ea typeface="Trebuchet MS" charset="0"/>
                <a:cs typeface="Trebuchet MS" charset="0"/>
              </a:defRPr>
            </a:lvl4pPr>
            <a:lvl5pPr marL="547688" algn="l" rtl="0" eaLnBrk="1" fontAlgn="base" hangingPunct="1">
              <a:lnSpc>
                <a:spcPct val="90000"/>
              </a:lnSpc>
              <a:spcBef>
                <a:spcPts val="500"/>
              </a:spcBef>
              <a:spcAft>
                <a:spcPct val="0"/>
              </a:spcAft>
              <a:buFont typeface="Arial" charset="0"/>
              <a:defRPr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b="0" dirty="0">
                <a:latin typeface="Trebuchet MS" panose="020B0603020202020204" pitchFamily="34" charset="0"/>
                <a:ea typeface="Open Sans" panose="020B0606030504020204" pitchFamily="34" charset="0"/>
                <a:cs typeface="Open Sans" panose="020B0606030504020204" pitchFamily="34" charset="0"/>
              </a:rPr>
              <a:t>Increase awareness of Career Education programs</a:t>
            </a:r>
          </a:p>
          <a:p>
            <a:pPr marL="342900" indent="-342900">
              <a:buFont typeface="Arial" panose="020B0604020202020204" pitchFamily="34" charset="0"/>
              <a:buChar char="•"/>
            </a:pPr>
            <a:r>
              <a:rPr lang="en-US" sz="2400" b="0" dirty="0">
                <a:latin typeface="Trebuchet MS" panose="020B0603020202020204" pitchFamily="34" charset="0"/>
                <a:ea typeface="Open Sans" panose="020B0606030504020204" pitchFamily="34" charset="0"/>
                <a:cs typeface="Open Sans" panose="020B0606030504020204" pitchFamily="34" charset="0"/>
              </a:rPr>
              <a:t>Create  a unified regional brand for Career Education </a:t>
            </a:r>
          </a:p>
          <a:p>
            <a:pPr marL="342900" indent="-342900">
              <a:buFont typeface="Arial" panose="020B0604020202020204" pitchFamily="34" charset="0"/>
              <a:buChar char="•"/>
            </a:pPr>
            <a:r>
              <a:rPr lang="en-US" sz="2400" b="0" dirty="0">
                <a:latin typeface="Trebuchet MS" panose="020B0603020202020204" pitchFamily="34" charset="0"/>
              </a:rPr>
              <a:t>Increase Career Education enrollments by 1%</a:t>
            </a:r>
          </a:p>
        </p:txBody>
      </p:sp>
    </p:spTree>
    <p:extLst>
      <p:ext uri="{BB962C8B-B14F-4D97-AF65-F5344CB8AC3E}">
        <p14:creationId xmlns:p14="http://schemas.microsoft.com/office/powerpoint/2010/main" val="967058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CTE-0530_RegionalTemplate_PPT" id="{E8CC594B-6B41-D641-BAD8-43E9C51010CF}" vid="{D2270591-C039-3740-AC34-BBA402FCE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18-CTE-0530_RegionalTemplate_PowerPoint_R2</Template>
  <TotalTime>11297</TotalTime>
  <Words>2081</Words>
  <Application>Microsoft Office PowerPoint</Application>
  <PresentationFormat>Widescreen</PresentationFormat>
  <Paragraphs>446</Paragraphs>
  <Slides>30</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Helvetica Neue Condensed</vt:lpstr>
      <vt:lpstr>Open Sans</vt:lpstr>
      <vt:lpstr>Open Sans ExtraBold</vt:lpstr>
      <vt:lpstr>Open Sans Light</vt:lpstr>
      <vt:lpstr>Trebuchet MS</vt:lpstr>
      <vt:lpstr>Office Theme</vt:lpstr>
      <vt:lpstr>PowerPoint Presentation</vt:lpstr>
      <vt:lpstr>PowerPoint Presentation</vt:lpstr>
      <vt:lpstr>PowerPoint Presentation</vt:lpstr>
      <vt:lpstr>PowerPoint Presentation</vt:lpstr>
      <vt:lpstr>PowerPoint Presentation</vt:lpstr>
      <vt:lpstr>DATA &amp; RESEARCH</vt:lpstr>
      <vt:lpstr>DATA &amp; RESEARCH</vt:lpstr>
      <vt:lpstr>PowerPoint Presentation</vt:lpstr>
      <vt:lpstr>PowerPoint Presentation</vt:lpstr>
      <vt:lpstr>CAMPAIGN CREATIVE</vt:lpstr>
      <vt:lpstr>MEASURING ROI</vt:lpstr>
      <vt:lpstr>ENROLLMENT DATA TOTALS (DataMart)</vt:lpstr>
      <vt:lpstr>GOOGLE ANALYTICS</vt:lpstr>
      <vt:lpstr>NONCREDIT</vt:lpstr>
      <vt:lpstr>PowerPoint Presentation</vt:lpstr>
      <vt:lpstr>CAREER PATHWAYS</vt:lpstr>
      <vt:lpstr>CAREER PATHWAYS</vt:lpstr>
      <vt:lpstr>PowerPoint Presentation</vt:lpstr>
      <vt:lpstr>PowerPoint Presentation</vt:lpstr>
      <vt:lpstr>EMPLOYMENT READINESS &amp; JOB PLACEMENT</vt:lpstr>
      <vt:lpstr>EMPLOYMENT READINESS &amp; JOB PLACEMENT </vt:lpstr>
      <vt:lpstr>EMPLOYMENT READINESS &amp; JOB PLACEMENT</vt:lpstr>
      <vt:lpstr>EMPLOYMENT READINESS &amp; JOB PLACEMENT</vt:lpstr>
      <vt:lpstr>PowerPoint Presentation</vt:lpstr>
      <vt:lpstr>PowerPoint Presentation</vt:lpstr>
      <vt:lpstr>THE PURPOSE OF THE INVESTMENT</vt:lpstr>
      <vt:lpstr>A PROFESSIONAL LEARNING OPPORTUNITY FOR FACULTY</vt:lpstr>
      <vt:lpstr>AN INVESTMENT IN RESEARCH</vt:lpstr>
      <vt:lpstr>PROGRESS SO FAR…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CAREER EDUCATION</dc:title>
  <dc:subject/>
  <dc:creator>Microsoft Office User</dc:creator>
  <cp:keywords/>
  <dc:description/>
  <cp:lastModifiedBy>Molly Ash</cp:lastModifiedBy>
  <cp:revision>163</cp:revision>
  <cp:lastPrinted>2018-07-06T22:50:13Z</cp:lastPrinted>
  <dcterms:created xsi:type="dcterms:W3CDTF">2018-07-02T22:58:04Z</dcterms:created>
  <dcterms:modified xsi:type="dcterms:W3CDTF">2019-09-06T18:42:05Z</dcterms:modified>
  <cp:category/>
</cp:coreProperties>
</file>