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62" r:id="rId3"/>
    <p:sldId id="257" r:id="rId4"/>
    <p:sldId id="258" r:id="rId5"/>
    <p:sldId id="259" r:id="rId6"/>
    <p:sldId id="263" r:id="rId7"/>
    <p:sldId id="260" r:id="rId8"/>
    <p:sldId id="271" r:id="rId9"/>
    <p:sldId id="261" r:id="rId10"/>
    <p:sldId id="264" r:id="rId11"/>
    <p:sldId id="265" r:id="rId12"/>
    <p:sldId id="266" r:id="rId13"/>
    <p:sldId id="267" r:id="rId14"/>
    <p:sldId id="268" r:id="rId15"/>
    <p:sldId id="269" r:id="rId16"/>
    <p:sldId id="270" r:id="rId17"/>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0441" autoAdjust="0"/>
  </p:normalViewPr>
  <p:slideViewPr>
    <p:cSldViewPr snapToGrid="0">
      <p:cViewPr varScale="1">
        <p:scale>
          <a:sx n="32" d="100"/>
          <a:sy n="32" d="100"/>
        </p:scale>
        <p:origin x="134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9AA4DAEA-73DA-4467-AC3F-865A84F56693}" type="datetimeFigureOut">
              <a:rPr lang="en-US" smtClean="0"/>
              <a:t>12/6/2018</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BA80D9C0-CEE0-47A1-95D9-0F6F64FE7399}" type="slidenum">
              <a:rPr lang="en-US" smtClean="0"/>
              <a:t>‹#›</a:t>
            </a:fld>
            <a:endParaRPr lang="en-US"/>
          </a:p>
        </p:txBody>
      </p:sp>
    </p:spTree>
    <p:extLst>
      <p:ext uri="{BB962C8B-B14F-4D97-AF65-F5344CB8AC3E}">
        <p14:creationId xmlns:p14="http://schemas.microsoft.com/office/powerpoint/2010/main" val="400727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KELLIE</a:t>
            </a:r>
            <a:endParaRPr lang="en-US" dirty="0"/>
          </a:p>
        </p:txBody>
      </p:sp>
      <p:sp>
        <p:nvSpPr>
          <p:cNvPr id="4" name="Slide Number Placeholder 3"/>
          <p:cNvSpPr>
            <a:spLocks noGrp="1"/>
          </p:cNvSpPr>
          <p:nvPr>
            <p:ph type="sldNum" sz="quarter" idx="10"/>
          </p:nvPr>
        </p:nvSpPr>
        <p:spPr/>
        <p:txBody>
          <a:bodyPr/>
          <a:lstStyle/>
          <a:p>
            <a:fld id="{BA80D9C0-CEE0-47A1-95D9-0F6F64FE7399}" type="slidenum">
              <a:rPr lang="en-US" smtClean="0"/>
              <a:t>1</a:t>
            </a:fld>
            <a:endParaRPr lang="en-US"/>
          </a:p>
        </p:txBody>
      </p:sp>
    </p:spTree>
    <p:extLst>
      <p:ext uri="{BB962C8B-B14F-4D97-AF65-F5344CB8AC3E}">
        <p14:creationId xmlns:p14="http://schemas.microsoft.com/office/powerpoint/2010/main" val="8174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MONA</a:t>
            </a:r>
            <a:endParaRPr lang="en-US" dirty="0"/>
          </a:p>
        </p:txBody>
      </p:sp>
      <p:sp>
        <p:nvSpPr>
          <p:cNvPr id="4" name="Slide Number Placeholder 3"/>
          <p:cNvSpPr>
            <a:spLocks noGrp="1"/>
          </p:cNvSpPr>
          <p:nvPr>
            <p:ph type="sldNum" sz="quarter" idx="10"/>
          </p:nvPr>
        </p:nvSpPr>
        <p:spPr/>
        <p:txBody>
          <a:bodyPr/>
          <a:lstStyle/>
          <a:p>
            <a:fld id="{BA80D9C0-CEE0-47A1-95D9-0F6F64FE7399}" type="slidenum">
              <a:rPr lang="en-US" smtClean="0"/>
              <a:t>10</a:t>
            </a:fld>
            <a:endParaRPr lang="en-US"/>
          </a:p>
        </p:txBody>
      </p:sp>
    </p:spTree>
    <p:extLst>
      <p:ext uri="{BB962C8B-B14F-4D97-AF65-F5344CB8AC3E}">
        <p14:creationId xmlns:p14="http://schemas.microsoft.com/office/powerpoint/2010/main" val="88967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KELLIE </a:t>
            </a:r>
          </a:p>
          <a:p>
            <a:r>
              <a:rPr lang="en-US" dirty="0"/>
              <a:t>Clients often expect counselors to match them up with ideal jobs, and counselors often play into the clients unrealistic expectations by failing to challenge the assumption that a career counselor can actually meet this request. </a:t>
            </a:r>
          </a:p>
          <a:p>
            <a:r>
              <a:rPr lang="en-US" dirty="0"/>
              <a:t>Instead of playing along, perhaps it would be better for counselors to say, if I had the ideal job for you in my pocket, Id take it out and hand it to you right now. But that's not the way the system works. </a:t>
            </a:r>
          </a:p>
          <a:p>
            <a:r>
              <a:rPr lang="en-US" dirty="0"/>
              <a:t>It would imply we are robots and could be programed for a solution. </a:t>
            </a:r>
          </a:p>
          <a:p>
            <a:r>
              <a:rPr lang="en-US" dirty="0"/>
              <a:t>You want to build a satisfying life for yourself. Id like to help you LEARN how to do it. Instead of striving to help clients identify their one ideal job, career counselors may be of far more value to clients by teaching them how to enhance the quality of their lives.”</a:t>
            </a:r>
          </a:p>
          <a:p>
            <a:endParaRPr lang="en-US" dirty="0"/>
          </a:p>
          <a:p>
            <a:r>
              <a:rPr lang="en-US" dirty="0"/>
              <a:t>Teach them how to fish……,</a:t>
            </a:r>
          </a:p>
          <a:p>
            <a:endParaRPr lang="en-US" dirty="0"/>
          </a:p>
        </p:txBody>
      </p:sp>
      <p:sp>
        <p:nvSpPr>
          <p:cNvPr id="4" name="Slide Number Placeholder 3"/>
          <p:cNvSpPr>
            <a:spLocks noGrp="1"/>
          </p:cNvSpPr>
          <p:nvPr>
            <p:ph type="sldNum" sz="quarter" idx="10"/>
          </p:nvPr>
        </p:nvSpPr>
        <p:spPr/>
        <p:txBody>
          <a:bodyPr/>
          <a:lstStyle/>
          <a:p>
            <a:fld id="{BA80D9C0-CEE0-47A1-95D9-0F6F64FE7399}" type="slidenum">
              <a:rPr lang="en-US" smtClean="0"/>
              <a:t>11</a:t>
            </a:fld>
            <a:endParaRPr lang="en-US"/>
          </a:p>
        </p:txBody>
      </p:sp>
    </p:spTree>
    <p:extLst>
      <p:ext uri="{BB962C8B-B14F-4D97-AF65-F5344CB8AC3E}">
        <p14:creationId xmlns:p14="http://schemas.microsoft.com/office/powerpoint/2010/main" val="1970497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MONA</a:t>
            </a:r>
            <a:endParaRPr lang="en-US" dirty="0"/>
          </a:p>
        </p:txBody>
      </p:sp>
      <p:sp>
        <p:nvSpPr>
          <p:cNvPr id="4" name="Slide Number Placeholder 3"/>
          <p:cNvSpPr>
            <a:spLocks noGrp="1"/>
          </p:cNvSpPr>
          <p:nvPr>
            <p:ph type="sldNum" sz="quarter" idx="10"/>
          </p:nvPr>
        </p:nvSpPr>
        <p:spPr/>
        <p:txBody>
          <a:bodyPr/>
          <a:lstStyle/>
          <a:p>
            <a:fld id="{BA80D9C0-CEE0-47A1-95D9-0F6F64FE7399}" type="slidenum">
              <a:rPr lang="en-US" smtClean="0"/>
              <a:t>12</a:t>
            </a:fld>
            <a:endParaRPr lang="en-US"/>
          </a:p>
        </p:txBody>
      </p:sp>
    </p:spTree>
    <p:extLst>
      <p:ext uri="{BB962C8B-B14F-4D97-AF65-F5344CB8AC3E}">
        <p14:creationId xmlns:p14="http://schemas.microsoft.com/office/powerpoint/2010/main" val="4073522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KELLIE</a:t>
            </a:r>
          </a:p>
          <a:p>
            <a:r>
              <a:rPr lang="en-US" sz="2900" b="1" dirty="0"/>
              <a:t>Undecided Student:</a:t>
            </a:r>
          </a:p>
          <a:p>
            <a:r>
              <a:rPr lang="en-US" dirty="0" smtClean="0"/>
              <a:t> Let’s consider a career field and remove the major factor.</a:t>
            </a:r>
          </a:p>
          <a:p>
            <a:pPr lvl="1"/>
            <a:r>
              <a:rPr lang="en-US" dirty="0" smtClean="0"/>
              <a:t>Are there any career fields that interest you?</a:t>
            </a:r>
          </a:p>
          <a:p>
            <a:pPr lvl="1"/>
            <a:r>
              <a:rPr lang="en-US" dirty="0" smtClean="0"/>
              <a:t>Are you truly unsure of career options?</a:t>
            </a:r>
            <a:br>
              <a:rPr lang="en-US" dirty="0" smtClean="0"/>
            </a:br>
            <a:r>
              <a:rPr lang="en-US" dirty="0" smtClean="0"/>
              <a:t/>
            </a:r>
            <a:br>
              <a:rPr lang="en-US" dirty="0" smtClean="0"/>
            </a:br>
            <a:r>
              <a:rPr lang="en-US" dirty="0" smtClean="0"/>
              <a:t>AVOID:</a:t>
            </a:r>
            <a:r>
              <a:rPr lang="en-US" baseline="0" dirty="0" smtClean="0"/>
              <a:t> You like working in an office you should be a business major or you like Dance you should be a Dance major</a:t>
            </a:r>
            <a:endParaRPr lang="en-US" dirty="0" smtClean="0"/>
          </a:p>
          <a:p>
            <a:pPr lvl="1"/>
            <a:endParaRPr lang="en-US" dirty="0" smtClean="0"/>
          </a:p>
          <a:p>
            <a:r>
              <a:rPr lang="en-US" sz="2900" b="1" dirty="0"/>
              <a:t>Decided Student:</a:t>
            </a:r>
          </a:p>
          <a:p>
            <a:r>
              <a:rPr lang="en-US" dirty="0" smtClean="0"/>
              <a:t>That’s great that you have a major. Do you have any ideas about what you could do with that major? Do you have some careers in mind?</a:t>
            </a:r>
          </a:p>
          <a:p>
            <a:r>
              <a:rPr lang="en-US" dirty="0" smtClean="0"/>
              <a:t>What do you know about the careers in the field?</a:t>
            </a:r>
          </a:p>
          <a:p>
            <a:r>
              <a:rPr lang="en-US" dirty="0" smtClean="0"/>
              <a:t>Do you know anyone that does that job? </a:t>
            </a:r>
          </a:p>
          <a:p>
            <a:endParaRPr lang="en-US" dirty="0"/>
          </a:p>
        </p:txBody>
      </p:sp>
      <p:sp>
        <p:nvSpPr>
          <p:cNvPr id="4" name="Slide Number Placeholder 3"/>
          <p:cNvSpPr>
            <a:spLocks noGrp="1"/>
          </p:cNvSpPr>
          <p:nvPr>
            <p:ph type="sldNum" sz="quarter" idx="10"/>
          </p:nvPr>
        </p:nvSpPr>
        <p:spPr/>
        <p:txBody>
          <a:bodyPr/>
          <a:lstStyle/>
          <a:p>
            <a:fld id="{BA80D9C0-CEE0-47A1-95D9-0F6F64FE7399}" type="slidenum">
              <a:rPr lang="en-US" smtClean="0"/>
              <a:t>13</a:t>
            </a:fld>
            <a:endParaRPr lang="en-US"/>
          </a:p>
        </p:txBody>
      </p:sp>
    </p:spTree>
    <p:extLst>
      <p:ext uri="{BB962C8B-B14F-4D97-AF65-F5344CB8AC3E}">
        <p14:creationId xmlns:p14="http://schemas.microsoft.com/office/powerpoint/2010/main" val="1914390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KELLIE </a:t>
            </a:r>
          </a:p>
          <a:p>
            <a:endParaRPr lang="en-US" dirty="0" smtClean="0"/>
          </a:p>
          <a:p>
            <a:r>
              <a:rPr lang="en-US" dirty="0" smtClean="0"/>
              <a:t>Career Coaching: Similar to an athletic coach. They are going to assess where you are and encourage/challenge you, to a better you.  They may focus on outcomes/results/accomplishments.</a:t>
            </a:r>
          </a:p>
          <a:p>
            <a:r>
              <a:rPr lang="en-US" dirty="0" smtClean="0"/>
              <a:t>Career Counseling: A holistic approach exploring our past, present influences as they relate to internal barriers. </a:t>
            </a:r>
          </a:p>
          <a:p>
            <a:r>
              <a:rPr lang="en-US" b="1" dirty="0" smtClean="0"/>
              <a:t>Career coaching—</a:t>
            </a:r>
            <a:r>
              <a:rPr lang="en-US" dirty="0" smtClean="0"/>
              <a:t>Focuses on solutions, insight, and action. It is a positive approach that focuses on a client’s capabilities, helping him or her to practice and hone skills needed in the job search. Coaching is active, focused, positive, and outcome-oriented. </a:t>
            </a:r>
          </a:p>
          <a:p>
            <a:r>
              <a:rPr lang="en-US" b="1" dirty="0" smtClean="0"/>
              <a:t>Career counseling—</a:t>
            </a:r>
            <a:r>
              <a:rPr lang="en-US" dirty="0" smtClean="0"/>
              <a:t>Focuses on establishing a therapeutic and confidential alliance with clients using core counseling techniques requiring adherence to all state and federal regulations related to counseling. </a:t>
            </a:r>
          </a:p>
          <a:p>
            <a:endParaRPr lang="en-US" dirty="0"/>
          </a:p>
        </p:txBody>
      </p:sp>
      <p:sp>
        <p:nvSpPr>
          <p:cNvPr id="4" name="Slide Number Placeholder 3"/>
          <p:cNvSpPr>
            <a:spLocks noGrp="1"/>
          </p:cNvSpPr>
          <p:nvPr>
            <p:ph type="sldNum" sz="quarter" idx="10"/>
          </p:nvPr>
        </p:nvSpPr>
        <p:spPr/>
        <p:txBody>
          <a:bodyPr/>
          <a:lstStyle/>
          <a:p>
            <a:fld id="{BA80D9C0-CEE0-47A1-95D9-0F6F64FE7399}" type="slidenum">
              <a:rPr lang="en-US" smtClean="0"/>
              <a:t>14</a:t>
            </a:fld>
            <a:endParaRPr lang="en-US"/>
          </a:p>
        </p:txBody>
      </p:sp>
    </p:spTree>
    <p:extLst>
      <p:ext uri="{BB962C8B-B14F-4D97-AF65-F5344CB8AC3E}">
        <p14:creationId xmlns:p14="http://schemas.microsoft.com/office/powerpoint/2010/main" val="1846199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KELLIE:</a:t>
            </a:r>
            <a:r>
              <a:rPr lang="en-US" baseline="0" dirty="0" smtClean="0"/>
              <a:t> CAREER THEORY AND COACHING PROGRAMS</a:t>
            </a:r>
          </a:p>
          <a:p>
            <a:r>
              <a:rPr lang="en-US" baseline="0" dirty="0" smtClean="0"/>
              <a:t>MONA: CAREER COUNSELING PROGRAMS AND ADDITIONAL TRAINGING </a:t>
            </a:r>
            <a:endParaRPr lang="en-US" dirty="0"/>
          </a:p>
        </p:txBody>
      </p:sp>
      <p:sp>
        <p:nvSpPr>
          <p:cNvPr id="4" name="Slide Number Placeholder 3"/>
          <p:cNvSpPr>
            <a:spLocks noGrp="1"/>
          </p:cNvSpPr>
          <p:nvPr>
            <p:ph type="sldNum" sz="quarter" idx="10"/>
          </p:nvPr>
        </p:nvSpPr>
        <p:spPr/>
        <p:txBody>
          <a:bodyPr/>
          <a:lstStyle/>
          <a:p>
            <a:fld id="{BA80D9C0-CEE0-47A1-95D9-0F6F64FE7399}" type="slidenum">
              <a:rPr lang="en-US" smtClean="0"/>
              <a:t>15</a:t>
            </a:fld>
            <a:endParaRPr lang="en-US"/>
          </a:p>
        </p:txBody>
      </p:sp>
    </p:spTree>
    <p:extLst>
      <p:ext uri="{BB962C8B-B14F-4D97-AF65-F5344CB8AC3E}">
        <p14:creationId xmlns:p14="http://schemas.microsoft.com/office/powerpoint/2010/main" val="1318743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MONA</a:t>
            </a:r>
            <a:r>
              <a:rPr lang="en-US" baseline="0" dirty="0" smtClean="0"/>
              <a:t> &amp; KELLIE </a:t>
            </a:r>
            <a:endParaRPr lang="en-US" dirty="0"/>
          </a:p>
        </p:txBody>
      </p:sp>
      <p:sp>
        <p:nvSpPr>
          <p:cNvPr id="4" name="Slide Number Placeholder 3"/>
          <p:cNvSpPr>
            <a:spLocks noGrp="1"/>
          </p:cNvSpPr>
          <p:nvPr>
            <p:ph type="sldNum" sz="quarter" idx="10"/>
          </p:nvPr>
        </p:nvSpPr>
        <p:spPr/>
        <p:txBody>
          <a:bodyPr/>
          <a:lstStyle/>
          <a:p>
            <a:fld id="{BA80D9C0-CEE0-47A1-95D9-0F6F64FE7399}" type="slidenum">
              <a:rPr lang="en-US" smtClean="0"/>
              <a:t>16</a:t>
            </a:fld>
            <a:endParaRPr lang="en-US"/>
          </a:p>
        </p:txBody>
      </p:sp>
    </p:spTree>
    <p:extLst>
      <p:ext uri="{BB962C8B-B14F-4D97-AF65-F5344CB8AC3E}">
        <p14:creationId xmlns:p14="http://schemas.microsoft.com/office/powerpoint/2010/main" val="2214869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KELLIE </a:t>
            </a:r>
            <a:endParaRPr lang="en-US" dirty="0"/>
          </a:p>
        </p:txBody>
      </p:sp>
      <p:sp>
        <p:nvSpPr>
          <p:cNvPr id="4" name="Slide Number Placeholder 3"/>
          <p:cNvSpPr>
            <a:spLocks noGrp="1"/>
          </p:cNvSpPr>
          <p:nvPr>
            <p:ph type="sldNum" sz="quarter" idx="10"/>
          </p:nvPr>
        </p:nvSpPr>
        <p:spPr/>
        <p:txBody>
          <a:bodyPr/>
          <a:lstStyle/>
          <a:p>
            <a:fld id="{BA80D9C0-CEE0-47A1-95D9-0F6F64FE7399}" type="slidenum">
              <a:rPr lang="en-US" smtClean="0"/>
              <a:t>2</a:t>
            </a:fld>
            <a:endParaRPr lang="en-US"/>
          </a:p>
        </p:txBody>
      </p:sp>
    </p:spTree>
    <p:extLst>
      <p:ext uri="{BB962C8B-B14F-4D97-AF65-F5344CB8AC3E}">
        <p14:creationId xmlns:p14="http://schemas.microsoft.com/office/powerpoint/2010/main" val="244556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KELLIE</a:t>
            </a:r>
            <a:endParaRPr lang="en-US" dirty="0"/>
          </a:p>
        </p:txBody>
      </p:sp>
      <p:sp>
        <p:nvSpPr>
          <p:cNvPr id="4" name="Slide Number Placeholder 3"/>
          <p:cNvSpPr>
            <a:spLocks noGrp="1"/>
          </p:cNvSpPr>
          <p:nvPr>
            <p:ph type="sldNum" sz="quarter" idx="10"/>
          </p:nvPr>
        </p:nvSpPr>
        <p:spPr/>
        <p:txBody>
          <a:bodyPr/>
          <a:lstStyle/>
          <a:p>
            <a:fld id="{BA80D9C0-CEE0-47A1-95D9-0F6F64FE7399}" type="slidenum">
              <a:rPr lang="en-US" smtClean="0"/>
              <a:t>3</a:t>
            </a:fld>
            <a:endParaRPr lang="en-US"/>
          </a:p>
        </p:txBody>
      </p:sp>
    </p:spTree>
    <p:extLst>
      <p:ext uri="{BB962C8B-B14F-4D97-AF65-F5344CB8AC3E}">
        <p14:creationId xmlns:p14="http://schemas.microsoft.com/office/powerpoint/2010/main" val="341930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KELLIE</a:t>
            </a:r>
          </a:p>
          <a:p>
            <a:r>
              <a:rPr lang="en-US" dirty="0"/>
              <a:t>Think back to high school……</a:t>
            </a:r>
          </a:p>
          <a:p>
            <a:r>
              <a:rPr lang="en-US" dirty="0"/>
              <a:t>Most schools lack money for career counselor</a:t>
            </a:r>
          </a:p>
          <a:p>
            <a:r>
              <a:rPr lang="en-US" dirty="0"/>
              <a:t>Most schools focuses on college/major</a:t>
            </a:r>
          </a:p>
          <a:p>
            <a:r>
              <a:rPr lang="en-US" dirty="0"/>
              <a:t>Why this approach doesn’t work. </a:t>
            </a:r>
          </a:p>
          <a:p>
            <a:endParaRPr lang="en-US" dirty="0"/>
          </a:p>
        </p:txBody>
      </p:sp>
      <p:sp>
        <p:nvSpPr>
          <p:cNvPr id="4" name="Slide Number Placeholder 3"/>
          <p:cNvSpPr>
            <a:spLocks noGrp="1"/>
          </p:cNvSpPr>
          <p:nvPr>
            <p:ph type="sldNum" sz="quarter" idx="10"/>
          </p:nvPr>
        </p:nvSpPr>
        <p:spPr/>
        <p:txBody>
          <a:bodyPr/>
          <a:lstStyle/>
          <a:p>
            <a:fld id="{BA80D9C0-CEE0-47A1-95D9-0F6F64FE7399}" type="slidenum">
              <a:rPr lang="en-US" smtClean="0"/>
              <a:t>4</a:t>
            </a:fld>
            <a:endParaRPr lang="en-US"/>
          </a:p>
        </p:txBody>
      </p:sp>
    </p:spTree>
    <p:extLst>
      <p:ext uri="{BB962C8B-B14F-4D97-AF65-F5344CB8AC3E}">
        <p14:creationId xmlns:p14="http://schemas.microsoft.com/office/powerpoint/2010/main" val="881193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KELLIE</a:t>
            </a:r>
          </a:p>
          <a:p>
            <a:pPr marL="350615" indent="-350615">
              <a:buFont typeface="Arial" panose="020B0604020202020204" pitchFamily="34" charset="0"/>
              <a:buChar char="•"/>
            </a:pPr>
            <a:endParaRPr lang="en-US" dirty="0"/>
          </a:p>
          <a:p>
            <a:pPr marL="350615" indent="-350615">
              <a:buFont typeface="Arial" panose="020B0604020202020204" pitchFamily="34" charset="0"/>
              <a:buChar char="•"/>
            </a:pPr>
            <a:r>
              <a:rPr lang="en-US" dirty="0"/>
              <a:t>Stage 1: Growth Age 0–14 Characteristics: Development of self-concept, attitudes, needs and general world of work </a:t>
            </a:r>
          </a:p>
          <a:p>
            <a:pPr marL="350615" indent="-350615">
              <a:buFont typeface="Arial" panose="020B0604020202020204" pitchFamily="34" charset="0"/>
              <a:buChar char="•"/>
            </a:pPr>
            <a:r>
              <a:rPr lang="en-US" dirty="0"/>
              <a:t>Stage 2: Exploration Age 15–24 Characteristics: “Trying out” through classes, work experience, hobbies. Tentative choice and skill development </a:t>
            </a:r>
          </a:p>
          <a:p>
            <a:pPr marL="350615" indent="-350615">
              <a:buFont typeface="Arial" panose="020B0604020202020204" pitchFamily="34" charset="0"/>
              <a:buChar char="•"/>
            </a:pPr>
            <a:r>
              <a:rPr lang="en-US" dirty="0"/>
              <a:t>Stage 3: Establishment Age 25–44 Characteristics: Entry-level skill building and stabilization through work experience </a:t>
            </a:r>
          </a:p>
          <a:p>
            <a:pPr marL="350615" indent="-350615">
              <a:buFont typeface="Arial" panose="020B0604020202020204" pitchFamily="34" charset="0"/>
              <a:buChar char="•"/>
            </a:pPr>
            <a:r>
              <a:rPr lang="en-US" dirty="0"/>
              <a:t>Stage 4: Maintenance Age 45-64 Characteristics: Continual adjustment process to improve position </a:t>
            </a:r>
          </a:p>
          <a:p>
            <a:pPr marL="350615" indent="-350615">
              <a:buFont typeface="Arial" panose="020B0604020202020204" pitchFamily="34" charset="0"/>
              <a:buChar char="•"/>
            </a:pPr>
            <a:r>
              <a:rPr lang="en-US" dirty="0"/>
              <a:t>Stage 5: Decline Age 65+ Characteristics: Reduced output, prepare for retirement</a:t>
            </a:r>
          </a:p>
          <a:p>
            <a:endParaRPr lang="en-US" dirty="0"/>
          </a:p>
        </p:txBody>
      </p:sp>
      <p:sp>
        <p:nvSpPr>
          <p:cNvPr id="4" name="Slide Number Placeholder 3"/>
          <p:cNvSpPr>
            <a:spLocks noGrp="1"/>
          </p:cNvSpPr>
          <p:nvPr>
            <p:ph type="sldNum" sz="quarter" idx="10"/>
          </p:nvPr>
        </p:nvSpPr>
        <p:spPr/>
        <p:txBody>
          <a:bodyPr/>
          <a:lstStyle/>
          <a:p>
            <a:fld id="{BA80D9C0-CEE0-47A1-95D9-0F6F64FE7399}" type="slidenum">
              <a:rPr lang="en-US" smtClean="0"/>
              <a:t>5</a:t>
            </a:fld>
            <a:endParaRPr lang="en-US"/>
          </a:p>
        </p:txBody>
      </p:sp>
    </p:spTree>
    <p:extLst>
      <p:ext uri="{BB962C8B-B14F-4D97-AF65-F5344CB8AC3E}">
        <p14:creationId xmlns:p14="http://schemas.microsoft.com/office/powerpoint/2010/main" val="2923551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KELLIE</a:t>
            </a:r>
            <a:endParaRPr lang="en-US" dirty="0"/>
          </a:p>
        </p:txBody>
      </p:sp>
      <p:sp>
        <p:nvSpPr>
          <p:cNvPr id="4" name="Slide Number Placeholder 3"/>
          <p:cNvSpPr>
            <a:spLocks noGrp="1"/>
          </p:cNvSpPr>
          <p:nvPr>
            <p:ph type="sldNum" sz="quarter" idx="10"/>
          </p:nvPr>
        </p:nvSpPr>
        <p:spPr/>
        <p:txBody>
          <a:bodyPr/>
          <a:lstStyle/>
          <a:p>
            <a:fld id="{BA80D9C0-CEE0-47A1-95D9-0F6F64FE7399}" type="slidenum">
              <a:rPr lang="en-US" smtClean="0"/>
              <a:t>6</a:t>
            </a:fld>
            <a:endParaRPr lang="en-US"/>
          </a:p>
        </p:txBody>
      </p:sp>
    </p:spTree>
    <p:extLst>
      <p:ext uri="{BB962C8B-B14F-4D97-AF65-F5344CB8AC3E}">
        <p14:creationId xmlns:p14="http://schemas.microsoft.com/office/powerpoint/2010/main" val="51876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MONA</a:t>
            </a:r>
            <a:endParaRPr lang="en-US" dirty="0"/>
          </a:p>
        </p:txBody>
      </p:sp>
      <p:sp>
        <p:nvSpPr>
          <p:cNvPr id="4" name="Slide Number Placeholder 3"/>
          <p:cNvSpPr>
            <a:spLocks noGrp="1"/>
          </p:cNvSpPr>
          <p:nvPr>
            <p:ph type="sldNum" sz="quarter" idx="10"/>
          </p:nvPr>
        </p:nvSpPr>
        <p:spPr/>
        <p:txBody>
          <a:bodyPr/>
          <a:lstStyle/>
          <a:p>
            <a:fld id="{BA80D9C0-CEE0-47A1-95D9-0F6F64FE7399}" type="slidenum">
              <a:rPr lang="en-US" smtClean="0"/>
              <a:t>7</a:t>
            </a:fld>
            <a:endParaRPr lang="en-US"/>
          </a:p>
        </p:txBody>
      </p:sp>
    </p:spTree>
    <p:extLst>
      <p:ext uri="{BB962C8B-B14F-4D97-AF65-F5344CB8AC3E}">
        <p14:creationId xmlns:p14="http://schemas.microsoft.com/office/powerpoint/2010/main" val="2961889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MONA</a:t>
            </a:r>
            <a:endParaRPr lang="en-US" dirty="0"/>
          </a:p>
        </p:txBody>
      </p:sp>
      <p:sp>
        <p:nvSpPr>
          <p:cNvPr id="4" name="Slide Number Placeholder 3"/>
          <p:cNvSpPr>
            <a:spLocks noGrp="1"/>
          </p:cNvSpPr>
          <p:nvPr>
            <p:ph type="sldNum" sz="quarter" idx="10"/>
          </p:nvPr>
        </p:nvSpPr>
        <p:spPr/>
        <p:txBody>
          <a:bodyPr/>
          <a:lstStyle/>
          <a:p>
            <a:fld id="{BA80D9C0-CEE0-47A1-95D9-0F6F64FE7399}" type="slidenum">
              <a:rPr lang="en-US" smtClean="0"/>
              <a:t>8</a:t>
            </a:fld>
            <a:endParaRPr lang="en-US"/>
          </a:p>
        </p:txBody>
      </p:sp>
    </p:spTree>
    <p:extLst>
      <p:ext uri="{BB962C8B-B14F-4D97-AF65-F5344CB8AC3E}">
        <p14:creationId xmlns:p14="http://schemas.microsoft.com/office/powerpoint/2010/main" val="3667005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MONA</a:t>
            </a:r>
            <a:endParaRPr lang="en-US" dirty="0"/>
          </a:p>
        </p:txBody>
      </p:sp>
      <p:sp>
        <p:nvSpPr>
          <p:cNvPr id="4" name="Slide Number Placeholder 3"/>
          <p:cNvSpPr>
            <a:spLocks noGrp="1"/>
          </p:cNvSpPr>
          <p:nvPr>
            <p:ph type="sldNum" sz="quarter" idx="10"/>
          </p:nvPr>
        </p:nvSpPr>
        <p:spPr/>
        <p:txBody>
          <a:bodyPr/>
          <a:lstStyle/>
          <a:p>
            <a:fld id="{BA80D9C0-CEE0-47A1-95D9-0F6F64FE7399}" type="slidenum">
              <a:rPr lang="en-US" smtClean="0"/>
              <a:t>9</a:t>
            </a:fld>
            <a:endParaRPr lang="en-US"/>
          </a:p>
        </p:txBody>
      </p:sp>
    </p:spTree>
    <p:extLst>
      <p:ext uri="{BB962C8B-B14F-4D97-AF65-F5344CB8AC3E}">
        <p14:creationId xmlns:p14="http://schemas.microsoft.com/office/powerpoint/2010/main" val="2070703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12/6/2018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codDb5obfAhXByVQKHQlAAlYQjRx6BAgBEAU&amp;url=https://www.associationcareerhq.org/talent-management/coaching-vs-counseling-whats-the-difference&amp;psig=AOvVaw2mSBstUNx4OLMF76uku_SW&amp;ust=1544034421085497"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399" y="672662"/>
            <a:ext cx="7197726" cy="3713069"/>
          </a:xfrm>
        </p:spPr>
        <p:txBody>
          <a:bodyPr>
            <a:normAutofit fontScale="90000"/>
          </a:bodyPr>
          <a:lstStyle/>
          <a:p>
            <a:r>
              <a:rPr lang="en-US" dirty="0" smtClean="0"/>
              <a:t>From Super to Holland to </a:t>
            </a:r>
            <a:r>
              <a:rPr lang="en-US" dirty="0" err="1" smtClean="0"/>
              <a:t>Krumboltz</a:t>
            </a:r>
            <a:r>
              <a:rPr lang="en-US" dirty="0" smtClean="0"/>
              <a:t>: Applying Historical and Contemporary Theories of Career Development</a:t>
            </a:r>
            <a:endParaRPr lang="en-US" dirty="0"/>
          </a:p>
        </p:txBody>
      </p:sp>
      <p:sp>
        <p:nvSpPr>
          <p:cNvPr id="3" name="Subtitle 2"/>
          <p:cNvSpPr>
            <a:spLocks noGrp="1"/>
          </p:cNvSpPr>
          <p:nvPr>
            <p:ph type="subTitle" idx="1"/>
          </p:nvPr>
        </p:nvSpPr>
        <p:spPr>
          <a:xfrm>
            <a:off x="644578" y="4385732"/>
            <a:ext cx="11389768" cy="1805206"/>
          </a:xfrm>
        </p:spPr>
        <p:txBody>
          <a:bodyPr/>
          <a:lstStyle/>
          <a:p>
            <a:r>
              <a:rPr lang="en-US" dirty="0" smtClean="0"/>
              <a:t/>
            </a:r>
            <a:br>
              <a:rPr lang="en-US" dirty="0" smtClean="0"/>
            </a:br>
            <a:r>
              <a:rPr lang="en-US" sz="2000" dirty="0"/>
              <a:t>Mona </a:t>
            </a:r>
            <a:r>
              <a:rPr lang="en-US" sz="2000" dirty="0" smtClean="0"/>
              <a:t>Patel: career counselor and career center director-Miramar College</a:t>
            </a:r>
          </a:p>
          <a:p>
            <a:r>
              <a:rPr lang="en-US" sz="2000" dirty="0" smtClean="0"/>
              <a:t>Kellie Corbisiero: career counselor- southwestern college and connect career consulting</a:t>
            </a:r>
            <a:endParaRPr lang="en-US" sz="2000" dirty="0"/>
          </a:p>
        </p:txBody>
      </p:sp>
      <p:pic>
        <p:nvPicPr>
          <p:cNvPr id="4" name="Picture 3"/>
          <p:cNvPicPr>
            <a:picLocks noChangeAspect="1"/>
          </p:cNvPicPr>
          <p:nvPr/>
        </p:nvPicPr>
        <p:blipFill>
          <a:blip r:embed="rId3"/>
          <a:stretch>
            <a:fillRect/>
          </a:stretch>
        </p:blipFill>
        <p:spPr>
          <a:xfrm>
            <a:off x="0" y="788275"/>
            <a:ext cx="3388313" cy="2165132"/>
          </a:xfrm>
          <a:prstGeom prst="rect">
            <a:avLst/>
          </a:prstGeom>
        </p:spPr>
      </p:pic>
    </p:spTree>
    <p:extLst>
      <p:ext uri="{BB962C8B-B14F-4D97-AF65-F5344CB8AC3E}">
        <p14:creationId xmlns:p14="http://schemas.microsoft.com/office/powerpoint/2010/main" val="1504155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lstStyle/>
          <a:p>
            <a:r>
              <a:rPr lang="en-US" dirty="0" smtClean="0"/>
              <a:t>4. Happenstance theory: john </a:t>
            </a:r>
            <a:r>
              <a:rPr lang="en-US" dirty="0" err="1" smtClean="0"/>
              <a:t>krumboltz</a:t>
            </a:r>
            <a:endParaRPr lang="en-US" dirty="0"/>
          </a:p>
        </p:txBody>
      </p:sp>
      <p:sp>
        <p:nvSpPr>
          <p:cNvPr id="3" name="Content Placeholder 2"/>
          <p:cNvSpPr>
            <a:spLocks noGrp="1"/>
          </p:cNvSpPr>
          <p:nvPr>
            <p:ph idx="1"/>
          </p:nvPr>
        </p:nvSpPr>
        <p:spPr>
          <a:xfrm>
            <a:off x="550890" y="1737332"/>
            <a:ext cx="7843602" cy="4648477"/>
          </a:xfrm>
        </p:spPr>
        <p:txBody>
          <a:bodyPr>
            <a:noAutofit/>
          </a:bodyPr>
          <a:lstStyle/>
          <a:p>
            <a:pPr marL="0" indent="0">
              <a:buNone/>
            </a:pPr>
            <a:r>
              <a:rPr lang="en-US" sz="2400" i="1" dirty="0"/>
              <a:t>“Planned happenstance theory is a conceptual framework extending career counseling to include the creating and transforming of unplanned events into opportunities for learning”</a:t>
            </a:r>
          </a:p>
          <a:p>
            <a:pPr marL="0" indent="0">
              <a:buNone/>
            </a:pPr>
            <a:endParaRPr lang="en-US" sz="2400" dirty="0" smtClean="0"/>
          </a:p>
          <a:p>
            <a:pPr marL="0" indent="0">
              <a:buNone/>
            </a:pPr>
            <a:r>
              <a:rPr lang="en-US" sz="2400" dirty="0" smtClean="0"/>
              <a:t>Planned </a:t>
            </a:r>
            <a:r>
              <a:rPr lang="en-US" sz="2400" dirty="0"/>
              <a:t>happenstance theory includes two concepts: </a:t>
            </a:r>
          </a:p>
          <a:p>
            <a:pPr>
              <a:buFont typeface="Courier New" panose="02070309020205020404" pitchFamily="49" charset="0"/>
              <a:buChar char="o"/>
            </a:pPr>
            <a:r>
              <a:rPr lang="en-US" sz="2400" dirty="0"/>
              <a:t>Exploration generates chance opportunities for increasing quality of life</a:t>
            </a:r>
          </a:p>
          <a:p>
            <a:pPr>
              <a:buFont typeface="Courier New" panose="02070309020205020404" pitchFamily="49" charset="0"/>
              <a:buChar char="o"/>
            </a:pPr>
            <a:r>
              <a:rPr lang="en-US" sz="2400" dirty="0"/>
              <a:t>Skills enable people to seize opportunities.</a:t>
            </a:r>
          </a:p>
          <a:p>
            <a:pPr marL="0" indent="0">
              <a:buNone/>
            </a:pPr>
            <a:endParaRPr lang="en-US" sz="24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7649" y="1352288"/>
            <a:ext cx="3354482" cy="5033521"/>
          </a:xfrm>
          <a:prstGeom prst="rect">
            <a:avLst/>
          </a:prstGeom>
        </p:spPr>
      </p:pic>
    </p:spTree>
    <p:extLst>
      <p:ext uri="{BB962C8B-B14F-4D97-AF65-F5344CB8AC3E}">
        <p14:creationId xmlns:p14="http://schemas.microsoft.com/office/powerpoint/2010/main" val="3585850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49836"/>
            <a:ext cx="10131425" cy="1456267"/>
          </a:xfrm>
        </p:spPr>
        <p:txBody>
          <a:bodyPr/>
          <a:lstStyle/>
          <a:p>
            <a:r>
              <a:rPr lang="en-US" dirty="0" smtClean="0"/>
              <a:t>4. Happenstance theory: </a:t>
            </a:r>
            <a:r>
              <a:rPr lang="en-US" dirty="0" err="1" smtClean="0"/>
              <a:t>krumboltz</a:t>
            </a:r>
            <a:endParaRPr lang="en-US" dirty="0"/>
          </a:p>
        </p:txBody>
      </p:sp>
      <p:sp>
        <p:nvSpPr>
          <p:cNvPr id="3" name="Content Placeholder 2"/>
          <p:cNvSpPr>
            <a:spLocks noGrp="1"/>
          </p:cNvSpPr>
          <p:nvPr>
            <p:ph idx="1"/>
          </p:nvPr>
        </p:nvSpPr>
        <p:spPr>
          <a:xfrm>
            <a:off x="299803" y="1304144"/>
            <a:ext cx="6970582" cy="4931764"/>
          </a:xfrm>
        </p:spPr>
        <p:txBody>
          <a:bodyPr>
            <a:noAutofit/>
          </a:bodyPr>
          <a:lstStyle/>
          <a:p>
            <a:pPr marL="0" indent="0">
              <a:buNone/>
            </a:pPr>
            <a:r>
              <a:rPr lang="en-US" sz="2400" b="1" i="1" dirty="0"/>
              <a:t>“I want you to find me the ideal </a:t>
            </a:r>
            <a:r>
              <a:rPr lang="en-US" sz="2400" b="1" i="1" dirty="0" smtClean="0"/>
              <a:t>job” Students </a:t>
            </a:r>
            <a:r>
              <a:rPr lang="en-US" sz="2400" b="1" i="1" dirty="0"/>
              <a:t>A</a:t>
            </a:r>
            <a:r>
              <a:rPr lang="en-US" sz="2400" b="1" i="1" dirty="0" smtClean="0"/>
              <a:t>ppeal</a:t>
            </a:r>
            <a:endParaRPr lang="en-US" sz="2400" b="1" i="1" dirty="0"/>
          </a:p>
          <a:p>
            <a:pPr marL="0" indent="0">
              <a:buNone/>
            </a:pPr>
            <a:r>
              <a:rPr lang="en-US" sz="2400" i="1" dirty="0" smtClean="0"/>
              <a:t>Student Expectations:  </a:t>
            </a:r>
            <a:r>
              <a:rPr lang="en-US" sz="2400" dirty="0"/>
              <a:t>E</a:t>
            </a:r>
            <a:r>
              <a:rPr lang="en-US" sz="2400" dirty="0" smtClean="0"/>
              <a:t>xpect </a:t>
            </a:r>
            <a:r>
              <a:rPr lang="en-US" sz="2400" dirty="0"/>
              <a:t>counselors to match them up with ideal </a:t>
            </a:r>
            <a:r>
              <a:rPr lang="en-US" sz="2400" dirty="0" smtClean="0"/>
              <a:t>jobs</a:t>
            </a:r>
            <a:endParaRPr lang="en-US" sz="2400" dirty="0"/>
          </a:p>
          <a:p>
            <a:pPr marL="0" indent="0">
              <a:buNone/>
            </a:pPr>
            <a:r>
              <a:rPr lang="en-US" sz="2400" b="1" i="1" dirty="0" smtClean="0"/>
              <a:t>“If </a:t>
            </a:r>
            <a:r>
              <a:rPr lang="en-US" sz="2400" b="1" i="1" dirty="0"/>
              <a:t>I had the ideal job for you in my pocket, Id take it out and hand it to you right now</a:t>
            </a:r>
            <a:r>
              <a:rPr lang="en-US" sz="2400" b="1" i="1" dirty="0" smtClean="0"/>
              <a:t>.” </a:t>
            </a:r>
          </a:p>
          <a:p>
            <a:pPr marL="0" indent="0">
              <a:buNone/>
            </a:pPr>
            <a:r>
              <a:rPr lang="en-US" sz="2400" i="1" dirty="0"/>
              <a:t>T</a:t>
            </a:r>
            <a:r>
              <a:rPr lang="en-US" sz="2400" i="1" dirty="0" smtClean="0"/>
              <a:t>eaching </a:t>
            </a:r>
            <a:r>
              <a:rPr lang="en-US" sz="2400" i="1" dirty="0"/>
              <a:t>them how to enhance the quality of their lives</a:t>
            </a:r>
            <a:r>
              <a:rPr lang="en-US" sz="2400" i="1" dirty="0" smtClean="0"/>
              <a:t>.</a:t>
            </a:r>
            <a:endParaRPr lang="en-US"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868" y="2225649"/>
            <a:ext cx="4674132" cy="3088754"/>
          </a:xfrm>
          <a:prstGeom prst="rect">
            <a:avLst/>
          </a:prstGeom>
        </p:spPr>
      </p:pic>
    </p:spTree>
    <p:extLst>
      <p:ext uri="{BB962C8B-B14F-4D97-AF65-F5344CB8AC3E}">
        <p14:creationId xmlns:p14="http://schemas.microsoft.com/office/powerpoint/2010/main" val="94089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Generational focus </a:t>
            </a:r>
            <a:endParaRPr lang="en-US" dirty="0"/>
          </a:p>
        </p:txBody>
      </p:sp>
      <p:sp>
        <p:nvSpPr>
          <p:cNvPr id="3" name="Content Placeholder 2"/>
          <p:cNvSpPr>
            <a:spLocks noGrp="1"/>
          </p:cNvSpPr>
          <p:nvPr>
            <p:ph idx="1"/>
          </p:nvPr>
        </p:nvSpPr>
        <p:spPr>
          <a:xfrm>
            <a:off x="206115" y="1948939"/>
            <a:ext cx="10131425" cy="3649133"/>
          </a:xfrm>
        </p:spPr>
        <p:txBody>
          <a:bodyPr>
            <a:normAutofit/>
          </a:bodyPr>
          <a:lstStyle/>
          <a:p>
            <a:r>
              <a:rPr lang="en-US" sz="2400" b="1" dirty="0"/>
              <a:t>Baby Boomers: </a:t>
            </a:r>
            <a:r>
              <a:rPr lang="en-US" sz="2400" dirty="0"/>
              <a:t>1946-1964 (Ages 54-72)</a:t>
            </a:r>
          </a:p>
          <a:p>
            <a:r>
              <a:rPr lang="en-US" sz="2400" b="1" dirty="0"/>
              <a:t>Generation X:</a:t>
            </a:r>
            <a:r>
              <a:rPr lang="en-US" sz="2400" dirty="0"/>
              <a:t> 1965-1979 (Ages 39-53)</a:t>
            </a:r>
          </a:p>
          <a:p>
            <a:r>
              <a:rPr lang="en-US" sz="2400" b="1" dirty="0"/>
              <a:t>Millennials/Gen Y: </a:t>
            </a:r>
            <a:r>
              <a:rPr lang="en-US" sz="2400" dirty="0"/>
              <a:t>1980-1994 (Ages 24-38)</a:t>
            </a:r>
          </a:p>
          <a:p>
            <a:r>
              <a:rPr lang="en-US" sz="2400" b="1" dirty="0" err="1"/>
              <a:t>iGen</a:t>
            </a:r>
            <a:r>
              <a:rPr lang="en-US" sz="2400" b="1" dirty="0"/>
              <a:t>/Gen Z:</a:t>
            </a:r>
            <a:r>
              <a:rPr lang="en-US" sz="2400" dirty="0"/>
              <a:t> 1995-2012 (Ages </a:t>
            </a:r>
            <a:r>
              <a:rPr lang="en-US" sz="2400" dirty="0" smtClean="0"/>
              <a:t>6-23)</a:t>
            </a:r>
          </a:p>
          <a:p>
            <a:pPr marL="0" indent="0">
              <a:buNone/>
            </a:pPr>
            <a:endParaRPr lang="en-US" sz="2400" dirty="0"/>
          </a:p>
        </p:txBody>
      </p:sp>
      <p:pic>
        <p:nvPicPr>
          <p:cNvPr id="4" name="Picture 3"/>
          <p:cNvPicPr>
            <a:picLocks noChangeAspect="1"/>
          </p:cNvPicPr>
          <p:nvPr/>
        </p:nvPicPr>
        <p:blipFill>
          <a:blip r:embed="rId3"/>
          <a:stretch>
            <a:fillRect/>
          </a:stretch>
        </p:blipFill>
        <p:spPr>
          <a:xfrm>
            <a:off x="6239462" y="1788072"/>
            <a:ext cx="5715000" cy="3810000"/>
          </a:xfrm>
          <a:prstGeom prst="rect">
            <a:avLst/>
          </a:prstGeom>
        </p:spPr>
      </p:pic>
    </p:spTree>
    <p:extLst>
      <p:ext uri="{BB962C8B-B14F-4D97-AF65-F5344CB8AC3E}">
        <p14:creationId xmlns:p14="http://schemas.microsoft.com/office/powerpoint/2010/main" val="3977651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9856"/>
            <a:ext cx="10131425" cy="1456267"/>
          </a:xfrm>
        </p:spPr>
        <p:txBody>
          <a:bodyPr/>
          <a:lstStyle/>
          <a:p>
            <a:r>
              <a:rPr lang="en-US" dirty="0" smtClean="0"/>
              <a:t>6. 5 minute assessment  </a:t>
            </a:r>
            <a:endParaRPr lang="en-US" dirty="0"/>
          </a:p>
        </p:txBody>
      </p:sp>
      <p:sp>
        <p:nvSpPr>
          <p:cNvPr id="3" name="Content Placeholder 2"/>
          <p:cNvSpPr>
            <a:spLocks noGrp="1"/>
          </p:cNvSpPr>
          <p:nvPr>
            <p:ph idx="1"/>
          </p:nvPr>
        </p:nvSpPr>
        <p:spPr>
          <a:xfrm>
            <a:off x="685800" y="1292763"/>
            <a:ext cx="6719341" cy="5441430"/>
          </a:xfrm>
        </p:spPr>
        <p:txBody>
          <a:bodyPr/>
          <a:lstStyle/>
          <a:p>
            <a:pPr marL="0" indent="0">
              <a:buNone/>
            </a:pPr>
            <a:r>
              <a:rPr lang="en-US" sz="2800" b="1" dirty="0"/>
              <a:t>Undecided Student:</a:t>
            </a:r>
          </a:p>
          <a:p>
            <a:pPr marL="0" indent="0">
              <a:buNone/>
            </a:pPr>
            <a:r>
              <a:rPr lang="en-US" dirty="0" smtClean="0"/>
              <a:t> </a:t>
            </a:r>
            <a:r>
              <a:rPr lang="en-US" sz="2400" dirty="0"/>
              <a:t>Let’s consider a career field and remove the major factor.</a:t>
            </a:r>
          </a:p>
          <a:p>
            <a:pPr lvl="1"/>
            <a:r>
              <a:rPr lang="en-US" sz="2000" dirty="0"/>
              <a:t>Are there any career fields that interest you</a:t>
            </a:r>
            <a:r>
              <a:rPr lang="en-US" sz="2000" dirty="0" smtClean="0"/>
              <a:t>?</a:t>
            </a:r>
          </a:p>
          <a:p>
            <a:pPr lvl="1"/>
            <a:r>
              <a:rPr lang="en-US" sz="2000" dirty="0" smtClean="0"/>
              <a:t>Are you truly unsure of career options?</a:t>
            </a:r>
            <a:endParaRPr lang="en-US" sz="2000" dirty="0"/>
          </a:p>
          <a:p>
            <a:pPr marL="0" indent="0">
              <a:buNone/>
            </a:pPr>
            <a:r>
              <a:rPr lang="en-US" sz="2800" b="1" dirty="0"/>
              <a:t>Decided Student:</a:t>
            </a:r>
          </a:p>
          <a:p>
            <a:pPr marL="0" indent="0">
              <a:buNone/>
            </a:pPr>
            <a:r>
              <a:rPr lang="en-US" sz="2400" dirty="0"/>
              <a:t>That’s great that you have a major. Do you have any ideas about what you could do with that major? Do you have some careers in mind?</a:t>
            </a:r>
          </a:p>
          <a:p>
            <a:r>
              <a:rPr lang="en-US" sz="2400" dirty="0"/>
              <a:t>What do you know about the careers in the field?</a:t>
            </a:r>
          </a:p>
          <a:p>
            <a:r>
              <a:rPr lang="en-US" sz="2400" dirty="0"/>
              <a:t>Do you know anyone that does that job? </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8201" y="2428406"/>
            <a:ext cx="4047121" cy="2276180"/>
          </a:xfrm>
          <a:prstGeom prst="rect">
            <a:avLst/>
          </a:prstGeom>
        </p:spPr>
      </p:pic>
    </p:spTree>
    <p:extLst>
      <p:ext uri="{BB962C8B-B14F-4D97-AF65-F5344CB8AC3E}">
        <p14:creationId xmlns:p14="http://schemas.microsoft.com/office/powerpoint/2010/main" val="35541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917" y="-150430"/>
            <a:ext cx="10131425" cy="1456267"/>
          </a:xfrm>
        </p:spPr>
        <p:txBody>
          <a:bodyPr/>
          <a:lstStyle/>
          <a:p>
            <a:r>
              <a:rPr lang="en-US" dirty="0" smtClean="0"/>
              <a:t>7. Career coaching vs. career counseling </a:t>
            </a:r>
            <a:endParaRPr lang="en-US" dirty="0"/>
          </a:p>
        </p:txBody>
      </p:sp>
      <p:sp>
        <p:nvSpPr>
          <p:cNvPr id="3" name="Content Placeholder 2"/>
          <p:cNvSpPr>
            <a:spLocks noGrp="1"/>
          </p:cNvSpPr>
          <p:nvPr>
            <p:ph idx="1"/>
          </p:nvPr>
        </p:nvSpPr>
        <p:spPr>
          <a:xfrm>
            <a:off x="505917" y="1305837"/>
            <a:ext cx="10131425" cy="3920359"/>
          </a:xfrm>
        </p:spPr>
        <p:txBody>
          <a:bodyPr>
            <a:normAutofit lnSpcReduction="10000"/>
          </a:bodyPr>
          <a:lstStyle/>
          <a:p>
            <a:pPr marL="0" indent="0">
              <a:buNone/>
            </a:pPr>
            <a:r>
              <a:rPr lang="en-US" sz="3200" b="1" dirty="0" smtClean="0"/>
              <a:t>Career Coaching: </a:t>
            </a:r>
            <a:r>
              <a:rPr lang="en-US" sz="3200" dirty="0" smtClean="0"/>
              <a:t>Similar </a:t>
            </a:r>
            <a:r>
              <a:rPr lang="en-US" sz="3200" dirty="0"/>
              <a:t>to an athletic coach</a:t>
            </a:r>
            <a:r>
              <a:rPr lang="en-US" sz="3200" dirty="0" smtClean="0"/>
              <a:t>.</a:t>
            </a:r>
          </a:p>
          <a:p>
            <a:pPr marL="0" indent="0">
              <a:buNone/>
            </a:pPr>
            <a:r>
              <a:rPr lang="en-US" sz="3200" b="1" dirty="0"/>
              <a:t>Career Coaching—</a:t>
            </a:r>
            <a:r>
              <a:rPr lang="en-US" sz="3200" dirty="0"/>
              <a:t>Focuses on solutions  and skills needed in the job search. </a:t>
            </a:r>
            <a:endParaRPr lang="en-US" sz="3200" dirty="0" smtClean="0"/>
          </a:p>
          <a:p>
            <a:pPr marL="0" indent="0">
              <a:buNone/>
            </a:pPr>
            <a:endParaRPr lang="en-US" sz="3200" dirty="0"/>
          </a:p>
          <a:p>
            <a:pPr marL="0" indent="0">
              <a:buNone/>
            </a:pPr>
            <a:r>
              <a:rPr lang="en-US" sz="3200" b="1" dirty="0" smtClean="0"/>
              <a:t>Career Counseling: </a:t>
            </a:r>
            <a:r>
              <a:rPr lang="en-US" sz="3200" dirty="0" smtClean="0"/>
              <a:t>A holistic approach </a:t>
            </a:r>
          </a:p>
          <a:p>
            <a:pPr marL="0" indent="0">
              <a:buNone/>
            </a:pPr>
            <a:r>
              <a:rPr lang="en-US" sz="3200" b="1" dirty="0" smtClean="0"/>
              <a:t>Career </a:t>
            </a:r>
            <a:r>
              <a:rPr lang="en-US" sz="3200" b="1" dirty="0"/>
              <a:t>C</a:t>
            </a:r>
            <a:r>
              <a:rPr lang="en-US" sz="3200" b="1" dirty="0" smtClean="0"/>
              <a:t>ounseling—</a:t>
            </a:r>
            <a:r>
              <a:rPr lang="en-US" sz="3200" dirty="0" smtClean="0"/>
              <a:t>Focuses </a:t>
            </a:r>
            <a:r>
              <a:rPr lang="en-US" sz="3200" dirty="0"/>
              <a:t>on </a:t>
            </a:r>
            <a:r>
              <a:rPr lang="en-US" sz="3200" dirty="0" smtClean="0"/>
              <a:t>utilizing resources to understand and make a career decision </a:t>
            </a:r>
            <a:endParaRPr lang="en-US" sz="3200" dirty="0"/>
          </a:p>
        </p:txBody>
      </p:sp>
      <p:pic>
        <p:nvPicPr>
          <p:cNvPr id="1026" name="Picture 2" descr="Image result for coaching vs counsel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9066" y="4900880"/>
            <a:ext cx="4703008" cy="1810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97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970" y="246409"/>
            <a:ext cx="10131425" cy="1456267"/>
          </a:xfrm>
        </p:spPr>
        <p:txBody>
          <a:bodyPr/>
          <a:lstStyle/>
          <a:p>
            <a:r>
              <a:rPr lang="en-US" dirty="0" smtClean="0"/>
              <a:t>8. Career Theoretical and coaching training</a:t>
            </a:r>
            <a:endParaRPr lang="en-US" dirty="0"/>
          </a:p>
        </p:txBody>
      </p:sp>
      <p:sp>
        <p:nvSpPr>
          <p:cNvPr id="3" name="Content Placeholder 2"/>
          <p:cNvSpPr>
            <a:spLocks noGrp="1"/>
          </p:cNvSpPr>
          <p:nvPr>
            <p:ph idx="1"/>
          </p:nvPr>
        </p:nvSpPr>
        <p:spPr>
          <a:xfrm>
            <a:off x="430970" y="1259173"/>
            <a:ext cx="8847942" cy="6160957"/>
          </a:xfrm>
        </p:spPr>
        <p:txBody>
          <a:bodyPr>
            <a:normAutofit fontScale="92500" lnSpcReduction="10000"/>
          </a:bodyPr>
          <a:lstStyle/>
          <a:p>
            <a:r>
              <a:rPr lang="en-US" sz="2800" dirty="0" smtClean="0"/>
              <a:t>Career Theory Training (For Counselors):</a:t>
            </a:r>
          </a:p>
          <a:p>
            <a:pPr lvl="1"/>
            <a:r>
              <a:rPr lang="en-US" sz="2400" dirty="0" smtClean="0"/>
              <a:t>Connect Career Consulting: www.connectwithcareers.com</a:t>
            </a:r>
          </a:p>
          <a:p>
            <a:r>
              <a:rPr lang="en-US" sz="2800" dirty="0" smtClean="0"/>
              <a:t>Career </a:t>
            </a:r>
            <a:r>
              <a:rPr lang="en-US" sz="2800" dirty="0"/>
              <a:t>Coaching Options: </a:t>
            </a:r>
          </a:p>
          <a:p>
            <a:pPr lvl="1"/>
            <a:r>
              <a:rPr lang="en-US" sz="2400" dirty="0"/>
              <a:t>NCDA: Facilitating Career Development Training</a:t>
            </a:r>
          </a:p>
          <a:p>
            <a:pPr lvl="1"/>
            <a:r>
              <a:rPr lang="en-US" sz="2400" dirty="0"/>
              <a:t>UCSD extension: Career Advising Certificate </a:t>
            </a:r>
          </a:p>
          <a:p>
            <a:pPr lvl="1"/>
            <a:r>
              <a:rPr lang="en-US" sz="2400" dirty="0" smtClean="0"/>
              <a:t>NACE: Career Coaching</a:t>
            </a:r>
          </a:p>
          <a:p>
            <a:r>
              <a:rPr lang="en-US" sz="2800" dirty="0" smtClean="0"/>
              <a:t>Career </a:t>
            </a:r>
            <a:r>
              <a:rPr lang="en-US" sz="2800" dirty="0"/>
              <a:t>Counseling Programs:</a:t>
            </a:r>
          </a:p>
          <a:p>
            <a:pPr lvl="1"/>
            <a:r>
              <a:rPr lang="en-US" sz="2400" dirty="0"/>
              <a:t>California State University, Sacramento</a:t>
            </a:r>
          </a:p>
          <a:p>
            <a:r>
              <a:rPr lang="en-US" sz="2800" dirty="0" smtClean="0"/>
              <a:t>Additional Training Recommendations: </a:t>
            </a:r>
          </a:p>
          <a:p>
            <a:pPr lvl="1"/>
            <a:r>
              <a:rPr lang="en-US" sz="2400" dirty="0" smtClean="0"/>
              <a:t>MBTI Training- See Consulting Psychologist Press (CPP) for approved providers </a:t>
            </a:r>
          </a:p>
          <a:p>
            <a:pPr lvl="2"/>
            <a:r>
              <a:rPr lang="en-US" sz="2100" dirty="0" smtClean="0"/>
              <a:t>GS Consultants offers fully online option  </a:t>
            </a:r>
          </a:p>
          <a:p>
            <a:pPr marL="457200" lvl="1" indent="0">
              <a:buNone/>
            </a:pPr>
            <a:r>
              <a:rPr lang="en-US" dirty="0" smtClean="0"/>
              <a:t> </a:t>
            </a:r>
            <a:r>
              <a:rPr lang="en-US" dirty="0"/>
              <a:t/>
            </a:r>
            <a:br>
              <a:rPr lang="en-US" dirty="0"/>
            </a:br>
            <a:r>
              <a:rPr lang="en-US" dirty="0" smtClean="0"/>
              <a:t/>
            </a:r>
            <a:br>
              <a:rPr lang="en-US" dirty="0" smtClean="0"/>
            </a:br>
            <a:endParaRPr lang="en-US" dirty="0"/>
          </a:p>
        </p:txBody>
      </p:sp>
    </p:spTree>
    <p:extLst>
      <p:ext uri="{BB962C8B-B14F-4D97-AF65-F5344CB8AC3E}">
        <p14:creationId xmlns:p14="http://schemas.microsoft.com/office/powerpoint/2010/main" val="2957005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0526" y="2065867"/>
            <a:ext cx="7299324" cy="3649662"/>
          </a:xfrm>
        </p:spPr>
      </p:pic>
    </p:spTree>
    <p:extLst>
      <p:ext uri="{BB962C8B-B14F-4D97-AF65-F5344CB8AC3E}">
        <p14:creationId xmlns:p14="http://schemas.microsoft.com/office/powerpoint/2010/main" val="3349579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6022" y="1105654"/>
            <a:ext cx="9101959" cy="4154984"/>
          </a:xfrm>
          <a:prstGeom prst="rect">
            <a:avLst/>
          </a:prstGeom>
        </p:spPr>
        <p:txBody>
          <a:bodyPr wrap="square">
            <a:spAutoFit/>
          </a:bodyPr>
          <a:lstStyle/>
          <a:p>
            <a:r>
              <a:rPr lang="en-US" sz="4400" dirty="0"/>
              <a:t>“Career counseling is the process of assisting individuals in the development of a life-career with focus on the definition of the worker role and how that role interacts with other life roles.” NCDA</a:t>
            </a:r>
          </a:p>
        </p:txBody>
      </p:sp>
    </p:spTree>
    <p:extLst>
      <p:ext uri="{BB962C8B-B14F-4D97-AF65-F5344CB8AC3E}">
        <p14:creationId xmlns:p14="http://schemas.microsoft.com/office/powerpoint/2010/main" val="1652840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a:t>
            </a:r>
            <a:endParaRPr lang="en-US" dirty="0"/>
          </a:p>
        </p:txBody>
      </p:sp>
      <p:sp>
        <p:nvSpPr>
          <p:cNvPr id="3" name="Content Placeholder 2"/>
          <p:cNvSpPr>
            <a:spLocks noGrp="1"/>
          </p:cNvSpPr>
          <p:nvPr>
            <p:ph idx="1"/>
          </p:nvPr>
        </p:nvSpPr>
        <p:spPr>
          <a:xfrm>
            <a:off x="385998" y="1988141"/>
            <a:ext cx="6164704" cy="4348674"/>
          </a:xfrm>
        </p:spPr>
        <p:txBody>
          <a:bodyPr/>
          <a:lstStyle/>
          <a:p>
            <a:pPr marL="342900" indent="-342900">
              <a:buFont typeface="+mj-lt"/>
              <a:buAutoNum type="arabicPeriod"/>
            </a:pPr>
            <a:r>
              <a:rPr lang="en-US" sz="2000" dirty="0" smtClean="0"/>
              <a:t>Traditional Approach to Career Selection </a:t>
            </a:r>
          </a:p>
          <a:p>
            <a:pPr marL="342900" indent="-342900">
              <a:buFont typeface="+mj-lt"/>
              <a:buAutoNum type="arabicPeriod"/>
            </a:pPr>
            <a:r>
              <a:rPr lang="en-US" sz="2000" dirty="0" smtClean="0"/>
              <a:t>Self-Concept Theory: Donald Super</a:t>
            </a:r>
          </a:p>
          <a:p>
            <a:pPr marL="342900" indent="-342900">
              <a:buFont typeface="+mj-lt"/>
              <a:buAutoNum type="arabicPeriod"/>
            </a:pPr>
            <a:r>
              <a:rPr lang="en-US" sz="2000" dirty="0" smtClean="0"/>
              <a:t>Personality Theory: John Holland</a:t>
            </a:r>
          </a:p>
          <a:p>
            <a:pPr marL="342900" indent="-342900">
              <a:buFont typeface="+mj-lt"/>
              <a:buAutoNum type="arabicPeriod"/>
            </a:pPr>
            <a:r>
              <a:rPr lang="en-US" sz="2000" dirty="0" smtClean="0"/>
              <a:t>Happenstance Theory: John </a:t>
            </a:r>
            <a:r>
              <a:rPr lang="en-US" sz="2000" dirty="0" err="1" smtClean="0"/>
              <a:t>Krumboltz</a:t>
            </a:r>
            <a:endParaRPr lang="en-US" sz="2000" dirty="0" smtClean="0"/>
          </a:p>
          <a:p>
            <a:pPr marL="342900" indent="-342900">
              <a:buFont typeface="+mj-lt"/>
              <a:buAutoNum type="arabicPeriod"/>
            </a:pPr>
            <a:r>
              <a:rPr lang="en-US" sz="2000" dirty="0" smtClean="0"/>
              <a:t>Generational Focus</a:t>
            </a:r>
          </a:p>
          <a:p>
            <a:pPr marL="342900" indent="-342900">
              <a:buFont typeface="+mj-lt"/>
              <a:buAutoNum type="arabicPeriod"/>
            </a:pPr>
            <a:r>
              <a:rPr lang="en-US" sz="2000" dirty="0" smtClean="0"/>
              <a:t>5 minute Assessment </a:t>
            </a:r>
          </a:p>
          <a:p>
            <a:pPr marL="342900" indent="-342900">
              <a:buFont typeface="+mj-lt"/>
              <a:buAutoNum type="arabicPeriod"/>
            </a:pPr>
            <a:r>
              <a:rPr lang="en-US" sz="2000" dirty="0" smtClean="0"/>
              <a:t>Career Coaching vs. Career Counseling</a:t>
            </a:r>
          </a:p>
          <a:p>
            <a:pPr marL="342900" indent="-342900">
              <a:buFont typeface="+mj-lt"/>
              <a:buAutoNum type="arabicPeriod"/>
            </a:pPr>
            <a:r>
              <a:rPr lang="en-US" sz="2000" dirty="0" smtClean="0"/>
              <a:t>Career Theoretical and Coaching Training Resources </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6677207" y="1808602"/>
            <a:ext cx="5318125" cy="3190875"/>
          </a:xfrm>
          <a:prstGeom prst="rect">
            <a:avLst/>
          </a:prstGeom>
        </p:spPr>
      </p:pic>
    </p:spTree>
    <p:extLst>
      <p:ext uri="{BB962C8B-B14F-4D97-AF65-F5344CB8AC3E}">
        <p14:creationId xmlns:p14="http://schemas.microsoft.com/office/powerpoint/2010/main" val="3036711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Traditional approach to career selection</a:t>
            </a:r>
            <a:endParaRPr lang="en-US" dirty="0"/>
          </a:p>
        </p:txBody>
      </p:sp>
      <p:sp>
        <p:nvSpPr>
          <p:cNvPr id="3" name="Content Placeholder 2"/>
          <p:cNvSpPr>
            <a:spLocks noGrp="1"/>
          </p:cNvSpPr>
          <p:nvPr>
            <p:ph idx="1"/>
          </p:nvPr>
        </p:nvSpPr>
        <p:spPr>
          <a:xfrm>
            <a:off x="601719" y="1610235"/>
            <a:ext cx="5860372" cy="4669522"/>
          </a:xfrm>
        </p:spPr>
        <p:txBody>
          <a:bodyPr>
            <a:normAutofit/>
          </a:bodyPr>
          <a:lstStyle/>
          <a:p>
            <a:r>
              <a:rPr lang="en-US" sz="2800" dirty="0" smtClean="0"/>
              <a:t>Underfunding career exploration</a:t>
            </a:r>
          </a:p>
          <a:p>
            <a:r>
              <a:rPr lang="en-US" sz="2800" dirty="0" smtClean="0"/>
              <a:t>Primary focus college/major</a:t>
            </a:r>
          </a:p>
          <a:p>
            <a:r>
              <a:rPr lang="en-US" sz="2800" dirty="0" smtClean="0"/>
              <a:t>Why this approach doesn’t work….</a:t>
            </a:r>
            <a:endParaRPr lang="en-US" sz="2800" dirty="0"/>
          </a:p>
        </p:txBody>
      </p:sp>
      <p:pic>
        <p:nvPicPr>
          <p:cNvPr id="4" name="Picture 2" descr="6a01348793456c970c017d42d83cf8970c-45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091" y="1930956"/>
            <a:ext cx="5615147" cy="389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107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Self Concept Theory: Donald Super</a:t>
            </a:r>
            <a:endParaRPr lang="en-US" dirty="0"/>
          </a:p>
        </p:txBody>
      </p:sp>
      <p:sp>
        <p:nvSpPr>
          <p:cNvPr id="3" name="Content Placeholder 2"/>
          <p:cNvSpPr>
            <a:spLocks noGrp="1"/>
          </p:cNvSpPr>
          <p:nvPr>
            <p:ph idx="1"/>
          </p:nvPr>
        </p:nvSpPr>
        <p:spPr>
          <a:xfrm>
            <a:off x="685801" y="1658525"/>
            <a:ext cx="7079104" cy="4142669"/>
          </a:xfrm>
        </p:spPr>
        <p:txBody>
          <a:bodyPr>
            <a:noAutofit/>
          </a:bodyPr>
          <a:lstStyle/>
          <a:p>
            <a:endParaRPr lang="en-US" sz="2400" dirty="0"/>
          </a:p>
          <a:p>
            <a:pPr marL="342900" indent="-342900">
              <a:buFont typeface="Arial" panose="020B0604020202020204" pitchFamily="34" charset="0"/>
              <a:buChar char="•"/>
            </a:pPr>
            <a:r>
              <a:rPr lang="en-US" sz="3600" dirty="0"/>
              <a:t>Stage 1: Growth Age </a:t>
            </a:r>
            <a:r>
              <a:rPr lang="en-US" sz="3600" dirty="0" smtClean="0"/>
              <a:t>0–14</a:t>
            </a:r>
          </a:p>
          <a:p>
            <a:pPr marL="342900" indent="-342900">
              <a:buFont typeface="Arial" panose="020B0604020202020204" pitchFamily="34" charset="0"/>
              <a:buChar char="•"/>
            </a:pPr>
            <a:r>
              <a:rPr lang="en-US" sz="3600" dirty="0" smtClean="0"/>
              <a:t>Stage </a:t>
            </a:r>
            <a:r>
              <a:rPr lang="en-US" sz="3600" dirty="0"/>
              <a:t>2: Exploration Age 15–24 </a:t>
            </a:r>
            <a:endParaRPr lang="en-US" sz="3600" dirty="0" smtClean="0"/>
          </a:p>
          <a:p>
            <a:pPr marL="342900" indent="-342900">
              <a:buFont typeface="Arial" panose="020B0604020202020204" pitchFamily="34" charset="0"/>
              <a:buChar char="•"/>
            </a:pPr>
            <a:r>
              <a:rPr lang="en-US" sz="3600" dirty="0" smtClean="0"/>
              <a:t>Stage </a:t>
            </a:r>
            <a:r>
              <a:rPr lang="en-US" sz="3600" dirty="0"/>
              <a:t>3: Establishment Age 25–44 </a:t>
            </a:r>
            <a:endParaRPr lang="en-US" sz="3600" dirty="0" smtClean="0"/>
          </a:p>
          <a:p>
            <a:pPr marL="342900" indent="-342900">
              <a:buFont typeface="Arial" panose="020B0604020202020204" pitchFamily="34" charset="0"/>
              <a:buChar char="•"/>
            </a:pPr>
            <a:r>
              <a:rPr lang="en-US" sz="3600" dirty="0" smtClean="0"/>
              <a:t>Stage </a:t>
            </a:r>
            <a:r>
              <a:rPr lang="en-US" sz="3600" dirty="0"/>
              <a:t>4: Maintenance Age 45-64 </a:t>
            </a:r>
          </a:p>
          <a:p>
            <a:pPr marL="342900" indent="-342900">
              <a:buFont typeface="Arial" panose="020B0604020202020204" pitchFamily="34" charset="0"/>
              <a:buChar char="•"/>
            </a:pPr>
            <a:r>
              <a:rPr lang="en-US" sz="3600" dirty="0" smtClean="0"/>
              <a:t>Stage </a:t>
            </a:r>
            <a:r>
              <a:rPr lang="en-US" sz="3600" dirty="0"/>
              <a:t>5: Decline Age 65</a:t>
            </a:r>
            <a:r>
              <a:rPr lang="en-US" sz="3600" dirty="0" smtClean="0"/>
              <a:t>+</a:t>
            </a:r>
            <a:endParaRPr lang="en-US" sz="3200" dirty="0"/>
          </a:p>
        </p:txBody>
      </p:sp>
      <p:pic>
        <p:nvPicPr>
          <p:cNvPr id="4" name="Picture 3"/>
          <p:cNvPicPr>
            <a:picLocks noChangeAspect="1"/>
          </p:cNvPicPr>
          <p:nvPr/>
        </p:nvPicPr>
        <p:blipFill>
          <a:blip r:embed="rId3"/>
          <a:stretch>
            <a:fillRect/>
          </a:stretch>
        </p:blipFill>
        <p:spPr>
          <a:xfrm flipH="1">
            <a:off x="8961491" y="2003299"/>
            <a:ext cx="2580935" cy="3860464"/>
          </a:xfrm>
          <a:prstGeom prst="rect">
            <a:avLst/>
          </a:prstGeom>
        </p:spPr>
      </p:pic>
    </p:spTree>
    <p:extLst>
      <p:ext uri="{BB962C8B-B14F-4D97-AF65-F5344CB8AC3E}">
        <p14:creationId xmlns:p14="http://schemas.microsoft.com/office/powerpoint/2010/main" val="2582395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821" y="294808"/>
            <a:ext cx="10131425" cy="1295248"/>
          </a:xfrm>
        </p:spPr>
        <p:txBody>
          <a:bodyPr/>
          <a:lstStyle/>
          <a:p>
            <a:r>
              <a:rPr lang="en-US" dirty="0"/>
              <a:t>2. </a:t>
            </a:r>
            <a:r>
              <a:rPr lang="en-US" dirty="0" smtClean="0"/>
              <a:t>Self concept theory: Donald Super </a:t>
            </a:r>
            <a:endParaRPr lang="en-US" dirty="0"/>
          </a:p>
        </p:txBody>
      </p:sp>
      <p:pic>
        <p:nvPicPr>
          <p:cNvPr id="5" name="Picture 4"/>
          <p:cNvPicPr>
            <a:picLocks noChangeAspect="1"/>
          </p:cNvPicPr>
          <p:nvPr/>
        </p:nvPicPr>
        <p:blipFill>
          <a:blip r:embed="rId3"/>
          <a:stretch>
            <a:fillRect/>
          </a:stretch>
        </p:blipFill>
        <p:spPr>
          <a:xfrm>
            <a:off x="1194928" y="1395183"/>
            <a:ext cx="9865918" cy="5084909"/>
          </a:xfrm>
          <a:prstGeom prst="rect">
            <a:avLst/>
          </a:prstGeom>
        </p:spPr>
      </p:pic>
    </p:spTree>
    <p:extLst>
      <p:ext uri="{BB962C8B-B14F-4D97-AF65-F5344CB8AC3E}">
        <p14:creationId xmlns:p14="http://schemas.microsoft.com/office/powerpoint/2010/main" val="1478136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99803"/>
            <a:ext cx="10131425" cy="1456267"/>
          </a:xfrm>
        </p:spPr>
        <p:txBody>
          <a:bodyPr/>
          <a:lstStyle/>
          <a:p>
            <a:r>
              <a:rPr lang="en-US" dirty="0" smtClean="0"/>
              <a:t>3. Personality theory: john Holland </a:t>
            </a:r>
            <a:endParaRPr lang="en-US" dirty="0"/>
          </a:p>
        </p:txBody>
      </p:sp>
      <p:sp>
        <p:nvSpPr>
          <p:cNvPr id="3" name="Content Placeholder 2"/>
          <p:cNvSpPr>
            <a:spLocks noGrp="1"/>
          </p:cNvSpPr>
          <p:nvPr>
            <p:ph idx="1"/>
          </p:nvPr>
        </p:nvSpPr>
        <p:spPr>
          <a:xfrm>
            <a:off x="685801" y="2263514"/>
            <a:ext cx="4965491" cy="4347915"/>
          </a:xfrm>
        </p:spPr>
        <p:txBody>
          <a:bodyPr>
            <a:normAutofit fontScale="92500" lnSpcReduction="10000"/>
          </a:bodyPr>
          <a:lstStyle/>
          <a:p>
            <a:r>
              <a:rPr lang="en-US" sz="3200" dirty="0">
                <a:latin typeface="+mj-lt"/>
              </a:rPr>
              <a:t>Dr. Holland reasoned that people work best in work environments that match their preferences.</a:t>
            </a:r>
          </a:p>
          <a:p>
            <a:endParaRPr lang="en-US" sz="3200" dirty="0" smtClean="0">
              <a:latin typeface="+mj-lt"/>
            </a:endParaRPr>
          </a:p>
          <a:p>
            <a:r>
              <a:rPr lang="en-US" sz="3200" dirty="0" smtClean="0">
                <a:latin typeface="+mj-lt"/>
              </a:rPr>
              <a:t>Holland </a:t>
            </a:r>
            <a:r>
              <a:rPr lang="en-US" sz="3200" dirty="0">
                <a:latin typeface="+mj-lt"/>
              </a:rPr>
              <a:t>Codes are a set of personality types developed by psychologist John L. Holland in the 1970s. </a:t>
            </a:r>
            <a:endParaRPr lang="en-US" sz="3200" dirty="0" smtClean="0">
              <a:latin typeface="+mj-lt"/>
            </a:endParaRP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188" y="1893072"/>
            <a:ext cx="3263562" cy="4127825"/>
          </a:xfrm>
          <a:prstGeom prst="rect">
            <a:avLst/>
          </a:prstGeom>
        </p:spPr>
      </p:pic>
    </p:spTree>
    <p:extLst>
      <p:ext uri="{BB962C8B-B14F-4D97-AF65-F5344CB8AC3E}">
        <p14:creationId xmlns:p14="http://schemas.microsoft.com/office/powerpoint/2010/main" val="4143846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0"/>
            <a:ext cx="10131425" cy="1456267"/>
          </a:xfrm>
        </p:spPr>
        <p:txBody>
          <a:bodyPr/>
          <a:lstStyle/>
          <a:p>
            <a:r>
              <a:rPr lang="en-US" dirty="0" smtClean="0"/>
              <a:t>Personality </a:t>
            </a:r>
            <a:r>
              <a:rPr lang="en-US" dirty="0"/>
              <a:t>theory: john Holland</a:t>
            </a:r>
          </a:p>
        </p:txBody>
      </p:sp>
      <p:sp>
        <p:nvSpPr>
          <p:cNvPr id="3" name="Content Placeholder 2"/>
          <p:cNvSpPr>
            <a:spLocks noGrp="1"/>
          </p:cNvSpPr>
          <p:nvPr>
            <p:ph idx="1"/>
          </p:nvPr>
        </p:nvSpPr>
        <p:spPr>
          <a:xfrm>
            <a:off x="685802" y="1693889"/>
            <a:ext cx="5774960" cy="4781862"/>
          </a:xfrm>
        </p:spPr>
        <p:txBody>
          <a:bodyPr>
            <a:normAutofit/>
          </a:bodyPr>
          <a:lstStyle/>
          <a:p>
            <a:pPr marL="0" indent="0">
              <a:buNone/>
            </a:pPr>
            <a:r>
              <a:rPr lang="en-US" sz="2800" dirty="0"/>
              <a:t>Most people possess one of six modal personality types: </a:t>
            </a:r>
          </a:p>
          <a:p>
            <a:pPr marL="0" indent="0">
              <a:buNone/>
            </a:pPr>
            <a:r>
              <a:rPr lang="en-US" sz="2800" dirty="0"/>
              <a:t>Realistic (R)</a:t>
            </a:r>
          </a:p>
          <a:p>
            <a:pPr marL="0" indent="0">
              <a:buNone/>
            </a:pPr>
            <a:r>
              <a:rPr lang="en-US" sz="2800" dirty="0"/>
              <a:t>Investigative (I)</a:t>
            </a:r>
          </a:p>
          <a:p>
            <a:pPr marL="0" indent="0">
              <a:buNone/>
            </a:pPr>
            <a:r>
              <a:rPr lang="en-US" sz="2800" dirty="0"/>
              <a:t>Artistic (A)</a:t>
            </a:r>
          </a:p>
          <a:p>
            <a:pPr marL="0" indent="0">
              <a:buNone/>
            </a:pPr>
            <a:r>
              <a:rPr lang="en-US" sz="2800" dirty="0"/>
              <a:t>Social (S)</a:t>
            </a:r>
          </a:p>
          <a:p>
            <a:pPr marL="0" indent="0">
              <a:buNone/>
            </a:pPr>
            <a:r>
              <a:rPr lang="en-US" sz="2800" dirty="0"/>
              <a:t>Enterprising (E)</a:t>
            </a:r>
          </a:p>
          <a:p>
            <a:pPr marL="0" indent="0">
              <a:buNone/>
            </a:pPr>
            <a:r>
              <a:rPr lang="en-US" sz="2800" dirty="0"/>
              <a:t>Conventional (C)</a:t>
            </a:r>
          </a:p>
          <a:p>
            <a:endParaRPr lang="en-US" sz="2000" dirty="0"/>
          </a:p>
        </p:txBody>
      </p:sp>
      <p:pic>
        <p:nvPicPr>
          <p:cNvPr id="4" name="Picture 3" descr="Decide tu futuro profesional | Coaching para Jóve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186" y="1900975"/>
            <a:ext cx="4762500" cy="4152900"/>
          </a:xfrm>
          <a:prstGeom prst="rect">
            <a:avLst/>
          </a:prstGeom>
        </p:spPr>
      </p:pic>
    </p:spTree>
    <p:extLst>
      <p:ext uri="{BB962C8B-B14F-4D97-AF65-F5344CB8AC3E}">
        <p14:creationId xmlns:p14="http://schemas.microsoft.com/office/powerpoint/2010/main" val="2744686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64826"/>
            <a:ext cx="10131425" cy="1456267"/>
          </a:xfrm>
        </p:spPr>
        <p:txBody>
          <a:bodyPr/>
          <a:lstStyle/>
          <a:p>
            <a:r>
              <a:rPr lang="en-US" dirty="0" smtClean="0"/>
              <a:t>4. Happenstance Theory- John </a:t>
            </a:r>
            <a:r>
              <a:rPr lang="en-US" dirty="0" err="1" smtClean="0"/>
              <a:t>Krumboltz</a:t>
            </a:r>
            <a:endParaRPr lang="en-US" dirty="0"/>
          </a:p>
        </p:txBody>
      </p:sp>
      <p:sp>
        <p:nvSpPr>
          <p:cNvPr id="3" name="Content Placeholder 2"/>
          <p:cNvSpPr>
            <a:spLocks noGrp="1"/>
          </p:cNvSpPr>
          <p:nvPr>
            <p:ph idx="1"/>
          </p:nvPr>
        </p:nvSpPr>
        <p:spPr>
          <a:xfrm>
            <a:off x="685801" y="2142067"/>
            <a:ext cx="11171419" cy="4048871"/>
          </a:xfrm>
        </p:spPr>
        <p:txBody>
          <a:bodyPr>
            <a:noAutofit/>
          </a:bodyPr>
          <a:lstStyle/>
          <a:p>
            <a:pPr marL="0" indent="0">
              <a:buNone/>
            </a:pPr>
            <a:r>
              <a:rPr lang="en-US" sz="2800" i="1" dirty="0"/>
              <a:t> “Career counselors can teach their clients to act in ways that generate a higher frequency of beneficial chance events on which clients can capitalize.” (Mitchell/Levin/</a:t>
            </a:r>
            <a:r>
              <a:rPr lang="en-US" sz="2800" i="1" dirty="0" err="1"/>
              <a:t>Krumboltz</a:t>
            </a:r>
            <a:r>
              <a:rPr lang="en-US" sz="2800" i="1" dirty="0"/>
              <a:t> 1999)</a:t>
            </a:r>
          </a:p>
          <a:p>
            <a:pPr>
              <a:buFont typeface="Courier New" panose="02070309020205020404" pitchFamily="49" charset="0"/>
              <a:buChar char="o"/>
            </a:pPr>
            <a:r>
              <a:rPr lang="en-US" sz="2800" b="1" dirty="0"/>
              <a:t>Curiosity: </a:t>
            </a:r>
            <a:r>
              <a:rPr lang="en-US" sz="2800" dirty="0"/>
              <a:t>exploring new learning opportunities </a:t>
            </a:r>
          </a:p>
          <a:p>
            <a:pPr>
              <a:buFont typeface="Courier New" panose="02070309020205020404" pitchFamily="49" charset="0"/>
              <a:buChar char="o"/>
            </a:pPr>
            <a:r>
              <a:rPr lang="en-US" sz="2800" b="1" dirty="0"/>
              <a:t>Persistence: </a:t>
            </a:r>
            <a:r>
              <a:rPr lang="en-US" sz="2800" dirty="0"/>
              <a:t>exerting effort despite setbacks </a:t>
            </a:r>
          </a:p>
          <a:p>
            <a:pPr>
              <a:buFont typeface="Courier New" panose="02070309020205020404" pitchFamily="49" charset="0"/>
              <a:buChar char="o"/>
            </a:pPr>
            <a:r>
              <a:rPr lang="en-US" sz="2800" b="1" dirty="0"/>
              <a:t>Flexibility: </a:t>
            </a:r>
            <a:r>
              <a:rPr lang="en-US" sz="2800" dirty="0"/>
              <a:t>changing attitudes and circumstances </a:t>
            </a:r>
          </a:p>
          <a:p>
            <a:pPr>
              <a:buFont typeface="Courier New" panose="02070309020205020404" pitchFamily="49" charset="0"/>
              <a:buChar char="o"/>
            </a:pPr>
            <a:r>
              <a:rPr lang="en-US" sz="2800" b="1" dirty="0"/>
              <a:t>Optimism: </a:t>
            </a:r>
            <a:r>
              <a:rPr lang="en-US" sz="2800" dirty="0"/>
              <a:t>viewing new opportunities as possible and attainable </a:t>
            </a:r>
          </a:p>
          <a:p>
            <a:pPr>
              <a:buFont typeface="Courier New" panose="02070309020205020404" pitchFamily="49" charset="0"/>
              <a:buChar char="o"/>
            </a:pPr>
            <a:r>
              <a:rPr lang="en-US" sz="2800" b="1" dirty="0"/>
              <a:t>Risk Taking: </a:t>
            </a:r>
            <a:r>
              <a:rPr lang="en-US" sz="2800" dirty="0"/>
              <a:t>taking action in the face of uncertain outcomes</a:t>
            </a:r>
          </a:p>
          <a:p>
            <a:endParaRPr lang="en-US" sz="2000" dirty="0"/>
          </a:p>
        </p:txBody>
      </p:sp>
    </p:spTree>
    <p:extLst>
      <p:ext uri="{BB962C8B-B14F-4D97-AF65-F5344CB8AC3E}">
        <p14:creationId xmlns:p14="http://schemas.microsoft.com/office/powerpoint/2010/main" val="11571785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91</TotalTime>
  <Words>1026</Words>
  <Application>Microsoft Office PowerPoint</Application>
  <PresentationFormat>Widescreen</PresentationFormat>
  <Paragraphs>152</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Courier New</vt:lpstr>
      <vt:lpstr>Celestial</vt:lpstr>
      <vt:lpstr>From Super to Holland to Krumboltz: Applying Historical and Contemporary Theories of Career Development</vt:lpstr>
      <vt:lpstr>PowerPoint Presentation</vt:lpstr>
      <vt:lpstr>Presentation overview</vt:lpstr>
      <vt:lpstr>1. Traditional approach to career selection</vt:lpstr>
      <vt:lpstr>2. Self Concept Theory: Donald Super</vt:lpstr>
      <vt:lpstr>2. Self concept theory: Donald Super </vt:lpstr>
      <vt:lpstr>3. Personality theory: john Holland </vt:lpstr>
      <vt:lpstr>Personality theory: john Holland</vt:lpstr>
      <vt:lpstr>4. Happenstance Theory- John Krumboltz</vt:lpstr>
      <vt:lpstr>4. Happenstance theory: john krumboltz</vt:lpstr>
      <vt:lpstr>4. Happenstance theory: krumboltz</vt:lpstr>
      <vt:lpstr>5. Generational focus </vt:lpstr>
      <vt:lpstr>6. 5 minute assessment  </vt:lpstr>
      <vt:lpstr>7. Career coaching vs. career counseling </vt:lpstr>
      <vt:lpstr>8. Career Theoretical and coaching training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Super to Holland to Krumboltz: Applying Historical and Contemporary Theories of Career Development</dc:title>
  <dc:creator>Kellie Corbisiero</dc:creator>
  <cp:lastModifiedBy>Windows User</cp:lastModifiedBy>
  <cp:revision>13</cp:revision>
  <cp:lastPrinted>2018-12-04T18:56:51Z</cp:lastPrinted>
  <dcterms:created xsi:type="dcterms:W3CDTF">2018-11-20T16:40:32Z</dcterms:created>
  <dcterms:modified xsi:type="dcterms:W3CDTF">2018-12-06T20:09:52Z</dcterms:modified>
</cp:coreProperties>
</file>