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9" r:id="rId3"/>
    <p:sldId id="257" r:id="rId4"/>
    <p:sldId id="258" r:id="rId5"/>
    <p:sldId id="263" r:id="rId6"/>
    <p:sldId id="260" r:id="rId7"/>
    <p:sldId id="270" r:id="rId8"/>
    <p:sldId id="265" r:id="rId9"/>
    <p:sldId id="261" r:id="rId10"/>
    <p:sldId id="262" r:id="rId11"/>
    <p:sldId id="264" r:id="rId12"/>
    <p:sldId id="266" r:id="rId13"/>
    <p:sldId id="271" r:id="rId14"/>
    <p:sldId id="272" r:id="rId15"/>
    <p:sldId id="273" r:id="rId16"/>
    <p:sldId id="274" r:id="rId17"/>
    <p:sldId id="275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912A32-C259-4544-B837-52A6CD58C8EA}">
          <p14:sldIdLst>
            <p14:sldId id="256"/>
            <p14:sldId id="259"/>
            <p14:sldId id="257"/>
            <p14:sldId id="258"/>
            <p14:sldId id="263"/>
            <p14:sldId id="260"/>
          </p14:sldIdLst>
        </p14:section>
        <p14:section name="Designing Activities" id="{65A4FBB2-0E00-4E41-91EE-04D2C78D8393}">
          <p14:sldIdLst>
            <p14:sldId id="270"/>
            <p14:sldId id="265"/>
            <p14:sldId id="261"/>
            <p14:sldId id="262"/>
            <p14:sldId id="264"/>
            <p14:sldId id="266"/>
            <p14:sldId id="271"/>
            <p14:sldId id="272"/>
            <p14:sldId id="273"/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72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6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064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1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5358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58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>
            <a:lvl1pPr>
              <a:defRPr sz="5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>
            <a:normAutofit/>
          </a:bodyPr>
          <a:lstStyle>
            <a:lvl1pPr>
              <a:defRPr sz="28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1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853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00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01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33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343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221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53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99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8852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58448-AA6B-471E-8C5E-E48DB33BD4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Active Learning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13314B-6F88-4F05-B31A-CAB88928A4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050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47A7-70C2-4D0A-B72F-B8356C9D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 of Active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AA6DF-ECF5-4EBB-9CD3-FB1F438B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/>
              <a:t>The students can critically evaluate different ways and means of learning.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The complexity of the learning task is comparable to professional contexts and real life, if applicable.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BF1BB-77D7-4B34-BEE2-74D8B9F09658}"/>
              </a:ext>
            </a:extLst>
          </p:cNvPr>
          <p:cNvSpPr txBox="1"/>
          <p:nvPr/>
        </p:nvSpPr>
        <p:spPr>
          <a:xfrm>
            <a:off x="1232452" y="6308036"/>
            <a:ext cx="946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Adapted from Barnes, D. </a:t>
            </a:r>
            <a:r>
              <a:rPr lang="en-US" i="1" dirty="0"/>
              <a:t>Active Learning.</a:t>
            </a:r>
            <a:r>
              <a:rPr lang="en-US" dirty="0"/>
              <a:t> Leeds University TVEI Support Project, 1989.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53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F781D-5FCA-46C3-BD1B-C981B7321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CD62D-1191-40D7-978A-BB0238768D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Start with a mathematical concept</a:t>
            </a:r>
          </a:p>
          <a:p>
            <a:pPr lvl="1"/>
            <a:r>
              <a:rPr lang="en-US" dirty="0"/>
              <a:t>It should be relevant to the class</a:t>
            </a:r>
          </a:p>
          <a:p>
            <a:pPr lvl="1"/>
            <a:r>
              <a:rPr lang="en-US" dirty="0"/>
              <a:t>It should be a rich topic – multiple approaches</a:t>
            </a:r>
          </a:p>
          <a:p>
            <a:pPr lvl="1"/>
            <a:r>
              <a:rPr lang="en-US" dirty="0"/>
              <a:t>It should be challenging to the students </a:t>
            </a:r>
          </a:p>
        </p:txBody>
      </p:sp>
    </p:spTree>
    <p:extLst>
      <p:ext uri="{BB962C8B-B14F-4D97-AF65-F5344CB8AC3E}">
        <p14:creationId xmlns:p14="http://schemas.microsoft.com/office/powerpoint/2010/main" val="380458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3DDC-8FDC-4ED0-B1F8-961D993F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A303-D9F4-4E4D-9993-12610172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Choose a situation </a:t>
            </a:r>
          </a:p>
          <a:p>
            <a:pPr lvl="1"/>
            <a:r>
              <a:rPr lang="en-US" dirty="0"/>
              <a:t>It can be a real world situation</a:t>
            </a:r>
          </a:p>
          <a:p>
            <a:pPr lvl="1"/>
            <a:r>
              <a:rPr lang="en-US" dirty="0"/>
              <a:t>It can be a mathematical situation</a:t>
            </a:r>
          </a:p>
        </p:txBody>
      </p:sp>
    </p:spTree>
    <p:extLst>
      <p:ext uri="{BB962C8B-B14F-4D97-AF65-F5344CB8AC3E}">
        <p14:creationId xmlns:p14="http://schemas.microsoft.com/office/powerpoint/2010/main" val="686793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3DDC-8FDC-4ED0-B1F8-961D993F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</a:t>
            </a:r>
            <a:r>
              <a:rPr lang="en-US" dirty="0"/>
              <a:t>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A303-D9F4-4E4D-9993-12610172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a Write up or Reflection</a:t>
            </a:r>
          </a:p>
          <a:p>
            <a:pPr lvl="1"/>
            <a:r>
              <a:rPr lang="en-US" dirty="0"/>
              <a:t>Students write about what they have done</a:t>
            </a:r>
          </a:p>
          <a:p>
            <a:pPr lvl="1"/>
            <a:r>
              <a:rPr lang="en-US" dirty="0"/>
              <a:t>Some activities require a recommendation or report </a:t>
            </a:r>
          </a:p>
        </p:txBody>
      </p:sp>
    </p:spTree>
    <p:extLst>
      <p:ext uri="{BB962C8B-B14F-4D97-AF65-F5344CB8AC3E}">
        <p14:creationId xmlns:p14="http://schemas.microsoft.com/office/powerpoint/2010/main" val="3403413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3DDC-8FDC-4ED0-B1F8-961D993F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Barbie Bungee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A303-D9F4-4E4D-9993-12610172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Rich Mathematical Concept:</a:t>
            </a:r>
          </a:p>
          <a:p>
            <a:pPr marL="0" indent="0">
              <a:buNone/>
            </a:pPr>
            <a:r>
              <a:rPr lang="en-US" dirty="0" smtClean="0"/>
              <a:t>	Modeling using Linear Equations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0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3DDC-8FDC-4ED0-B1F8-961D993F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Barbie Bungee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A303-D9F4-4E4D-9993-12610172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Learning objectives:</a:t>
            </a:r>
          </a:p>
          <a:p>
            <a:pPr marL="0" indent="0">
              <a:buNone/>
            </a:pPr>
            <a:r>
              <a:rPr lang="en-US" dirty="0" smtClean="0"/>
              <a:t>	Apply appropriate experimental procedures to collect data</a:t>
            </a:r>
          </a:p>
          <a:p>
            <a:pPr marL="0" indent="0">
              <a:buNone/>
            </a:pPr>
            <a:r>
              <a:rPr lang="en-US" dirty="0" smtClean="0"/>
              <a:t>	Identify appropriate variables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Create appropriate graphs to represent the data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(with and without technology)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819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3DDC-8FDC-4ED0-B1F8-961D993F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Barbie Bungee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A303-D9F4-4E4D-9993-126101722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Student Learning objectives:</a:t>
            </a:r>
          </a:p>
          <a:p>
            <a:pPr marL="0" indent="0">
              <a:buNone/>
            </a:pPr>
            <a:r>
              <a:rPr lang="en-US" dirty="0" smtClean="0"/>
              <a:t>	Use appropriate mathematical procedures to determine the equation 	of the function that models the data</a:t>
            </a:r>
            <a:r>
              <a:rPr lang="en-US" dirty="0"/>
              <a:t> </a:t>
            </a:r>
            <a:r>
              <a:rPr lang="en-US" dirty="0" smtClean="0"/>
              <a:t>(with and without technology)</a:t>
            </a:r>
          </a:p>
          <a:p>
            <a:pPr marL="0" indent="0">
              <a:buNone/>
            </a:pPr>
            <a:r>
              <a:rPr lang="en-US" dirty="0" smtClean="0"/>
              <a:t>	Use the function to predict results</a:t>
            </a:r>
          </a:p>
          <a:p>
            <a:pPr marL="0" indent="0">
              <a:buNone/>
            </a:pPr>
            <a:r>
              <a:rPr lang="en-US" dirty="0" smtClean="0"/>
              <a:t>	Determine how good the model is</a:t>
            </a:r>
          </a:p>
          <a:p>
            <a:pPr marL="0" indent="0">
              <a:buNone/>
            </a:pPr>
            <a:r>
              <a:rPr lang="en-US" dirty="0" smtClean="0"/>
              <a:t>	Discuss limitations of the mathematical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75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3DDC-8FDC-4ED0-B1F8-961D993F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Barbie Bungee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A303-D9F4-4E4D-9993-126101722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12" y="2349287"/>
            <a:ext cx="4286688" cy="3264113"/>
          </a:xfrm>
        </p:spPr>
        <p:txBody>
          <a:bodyPr>
            <a:normAutofit/>
          </a:bodyPr>
          <a:lstStyle/>
          <a:p>
            <a:r>
              <a:rPr lang="en-US" dirty="0" smtClean="0"/>
              <a:t>Build an engaging activity around the idea and objectives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“Barbie Bungee”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5962" y="2504609"/>
            <a:ext cx="6850837" cy="396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49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3DDC-8FDC-4ED0-B1F8-961D993FF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Barbie Bungee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FAA303-D9F4-4E4D-9993-126101722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611" y="2349287"/>
            <a:ext cx="9897557" cy="3264113"/>
          </a:xfrm>
        </p:spPr>
        <p:txBody>
          <a:bodyPr>
            <a:normAutofit/>
          </a:bodyPr>
          <a:lstStyle/>
          <a:p>
            <a:r>
              <a:rPr lang="en-US" dirty="0" smtClean="0"/>
              <a:t>Students collaborate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strategize, to collect data, to come up with mathematical equation, to interpret results, to use model to predict and to test the model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to use technology to create a professional report of the project and results</a:t>
            </a:r>
          </a:p>
        </p:txBody>
      </p:sp>
    </p:spTree>
    <p:extLst>
      <p:ext uri="{BB962C8B-B14F-4D97-AF65-F5344CB8AC3E}">
        <p14:creationId xmlns:p14="http://schemas.microsoft.com/office/powerpoint/2010/main" val="3353829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DAA96-5A9B-47CB-8217-24E3E544C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Learning Should be Active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56F48027-C34B-4D17-9599-A4EE366C10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739" y="2341769"/>
            <a:ext cx="5364520" cy="363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96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75076F-329E-4CAE-9A11-F8857AD35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Learning Should be Active</a:t>
            </a:r>
          </a:p>
        </p:txBody>
      </p:sp>
      <p:pic>
        <p:nvPicPr>
          <p:cNvPr id="6" name="Picture 4" descr="Image result for brain">
            <a:extLst>
              <a:ext uri="{FF2B5EF4-FFF2-40B4-BE49-F238E27FC236}">
                <a16:creationId xmlns:a16="http://schemas.microsoft.com/office/drawing/2014/main" id="{C5717495-EE21-4415-8716-ACDB56675E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097" y="2491406"/>
            <a:ext cx="384048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Image result for brain images on drugs">
            <a:extLst>
              <a:ext uri="{FF2B5EF4-FFF2-40B4-BE49-F238E27FC236}">
                <a16:creationId xmlns:a16="http://schemas.microsoft.com/office/drawing/2014/main" id="{BA78C28B-764B-4B01-9EB4-A32D6FA389E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58" r="7312"/>
          <a:stretch/>
        </p:blipFill>
        <p:spPr bwMode="auto">
          <a:xfrm flipH="1">
            <a:off x="6790494" y="2491406"/>
            <a:ext cx="384048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AD095C-4D96-46FB-AAF9-4AB362766B43}"/>
              </a:ext>
            </a:extLst>
          </p:cNvPr>
          <p:cNvSpPr txBox="1"/>
          <p:nvPr/>
        </p:nvSpPr>
        <p:spPr>
          <a:xfrm>
            <a:off x="1693711" y="5577531"/>
            <a:ext cx="3061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711EE6-938D-447A-986F-CBEDB9B7FBD2}"/>
              </a:ext>
            </a:extLst>
          </p:cNvPr>
          <p:cNvSpPr txBox="1"/>
          <p:nvPr/>
        </p:nvSpPr>
        <p:spPr>
          <a:xfrm>
            <a:off x="7180108" y="5577531"/>
            <a:ext cx="3061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Passive</a:t>
            </a:r>
          </a:p>
        </p:txBody>
      </p:sp>
    </p:spTree>
    <p:extLst>
      <p:ext uri="{BB962C8B-B14F-4D97-AF65-F5344CB8AC3E}">
        <p14:creationId xmlns:p14="http://schemas.microsoft.com/office/powerpoint/2010/main" val="1719613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075076F-329E-4CAE-9A11-F8857AD35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Learning Should be Active</a:t>
            </a:r>
          </a:p>
        </p:txBody>
      </p:sp>
      <p:pic>
        <p:nvPicPr>
          <p:cNvPr id="1026" name="Picture 2" descr="Image result for active learning">
            <a:extLst>
              <a:ext uri="{FF2B5EF4-FFF2-40B4-BE49-F238E27FC236}">
                <a16:creationId xmlns:a16="http://schemas.microsoft.com/office/drawing/2014/main" id="{DB2B2FDF-A313-4530-903C-00BB2BDCFE0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1711" y="1864691"/>
            <a:ext cx="4868575" cy="4839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7412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33A9B-FCFA-4C70-9BA7-71E9D4C67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Learning Should be Active</a:t>
            </a:r>
          </a:p>
        </p:txBody>
      </p:sp>
      <p:pic>
        <p:nvPicPr>
          <p:cNvPr id="5122" name="Picture 2" descr="Confessions of an anti-collaborator">
            <a:extLst>
              <a:ext uri="{FF2B5EF4-FFF2-40B4-BE49-F238E27FC236}">
                <a16:creationId xmlns:a16="http://schemas.microsoft.com/office/drawing/2014/main" id="{7F53D224-9F64-4B59-BFC4-5388D6D23D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0785" y="2279373"/>
            <a:ext cx="5748289" cy="425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481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BFDDCEA-BF50-4EA7-9174-9B84335B9C05}"/>
              </a:ext>
            </a:extLst>
          </p:cNvPr>
          <p:cNvSpPr/>
          <p:nvPr/>
        </p:nvSpPr>
        <p:spPr>
          <a:xfrm>
            <a:off x="2860645" y="2235752"/>
            <a:ext cx="6574903" cy="43340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0E4F0D-1D28-4077-9694-D6F2702B1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Learning Should be Active</a:t>
            </a:r>
          </a:p>
        </p:txBody>
      </p:sp>
      <p:pic>
        <p:nvPicPr>
          <p:cNvPr id="4102" name="Picture 6" descr="Active learning pyramid [Source: http://plpnetwork.com/2015/03/10/shift-active-learning-technology-answer/]">
            <a:extLst>
              <a:ext uri="{FF2B5EF4-FFF2-40B4-BE49-F238E27FC236}">
                <a16:creationId xmlns:a16="http://schemas.microsoft.com/office/drawing/2014/main" id="{F5BCA21E-EEBA-468E-BB41-193E9A8F53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0645" y="2381527"/>
            <a:ext cx="6470707" cy="418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77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1.bp.blogspot.com/-wnK_E5zgd-A/W0vR5XosslI/AAAAAAAA3Wk/cc1LVUR1mMo_nd6ikCUN9__5ZdrRe4IUQCLcBGAs/s1600/31670920_10156485756674455_3345019842653585408_n.jpg">
            <a:extLst>
              <a:ext uri="{FF2B5EF4-FFF2-40B4-BE49-F238E27FC236}">
                <a16:creationId xmlns:a16="http://schemas.microsoft.com/office/drawing/2014/main" id="{4077132C-6976-46B5-B1F9-8BDA276A08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25" y="444541"/>
            <a:ext cx="11965343" cy="59689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308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24DCC-138B-4997-8003-D97B04BDD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Designing Activities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3E487-967C-42AA-A957-6135411886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476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B847A7-70C2-4D0A-B72F-B8356C9D4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Principles of Active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AA6DF-ECF5-4EBB-9CD3-FB1F438B8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The task has purpose and relevance to the students.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students are able to reflect on the meaning of what they are doing.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students can negotiate goals and methods.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ABF1BB-77D7-4B34-BEE2-74D8B9F09658}"/>
              </a:ext>
            </a:extLst>
          </p:cNvPr>
          <p:cNvSpPr txBox="1"/>
          <p:nvPr/>
        </p:nvSpPr>
        <p:spPr>
          <a:xfrm>
            <a:off x="1232452" y="6308036"/>
            <a:ext cx="9469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Adapted from Barnes, D. </a:t>
            </a:r>
            <a:r>
              <a:rPr lang="en-US" i="1" dirty="0"/>
              <a:t>Active Learning.</a:t>
            </a:r>
            <a:r>
              <a:rPr lang="en-US" dirty="0"/>
              <a:t> Leeds University TVEI Support Project, 1989.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76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66</TotalTime>
  <Words>222</Words>
  <Application>Microsoft Office PowerPoint</Application>
  <PresentationFormat>Widescreen</PresentationFormat>
  <Paragraphs>54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Century Gothic</vt:lpstr>
      <vt:lpstr>Times New Roman</vt:lpstr>
      <vt:lpstr>Wingdings 2</vt:lpstr>
      <vt:lpstr>Quotable</vt:lpstr>
      <vt:lpstr>Active Learning</vt:lpstr>
      <vt:lpstr>Why Learning Should be Active</vt:lpstr>
      <vt:lpstr>Why Learning Should be Active</vt:lpstr>
      <vt:lpstr>Why Learning Should be Active</vt:lpstr>
      <vt:lpstr>Why Learning Should be Active</vt:lpstr>
      <vt:lpstr>Why Learning Should be Active</vt:lpstr>
      <vt:lpstr>PowerPoint Presentation</vt:lpstr>
      <vt:lpstr>Designing Activities</vt:lpstr>
      <vt:lpstr>Key Principles of Active Learning</vt:lpstr>
      <vt:lpstr>Key Principles of Active Learning</vt:lpstr>
      <vt:lpstr>Design Methods</vt:lpstr>
      <vt:lpstr>Design Methods</vt:lpstr>
      <vt:lpstr>Design Methods</vt:lpstr>
      <vt:lpstr>Example: Barbie Bungee</vt:lpstr>
      <vt:lpstr>Example: Barbie Bungee</vt:lpstr>
      <vt:lpstr>Example: Barbie Bungee</vt:lpstr>
      <vt:lpstr>Example: Barbie Bungee</vt:lpstr>
      <vt:lpstr>Example: Barbie Bungee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Active Learning</dc:title>
  <dc:creator>Becky Stephens</dc:creator>
  <cp:lastModifiedBy>Davis, Donna (Career Ctr)</cp:lastModifiedBy>
  <cp:revision>9</cp:revision>
  <dcterms:created xsi:type="dcterms:W3CDTF">2018-12-01T04:11:28Z</dcterms:created>
  <dcterms:modified xsi:type="dcterms:W3CDTF">2019-05-06T20:36:42Z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-1137200518</vt:i4>
  </property>
  <property fmtid="{D5CDD505-2E9C-101B-9397-08002B2CF9AE}" pid="3" name="_NewReviewCycle">
    <vt:lpwstr/>
  </property>
  <property fmtid="{D5CDD505-2E9C-101B-9397-08002B2CF9AE}" pid="4" name="_EmailSubject">
    <vt:lpwstr>Survey</vt:lpwstr>
  </property>
  <property fmtid="{D5CDD505-2E9C-101B-9397-08002B2CF9AE}" pid="5" name="_AuthorEmail">
    <vt:lpwstr>bstephen@sdccd.edu</vt:lpwstr>
  </property>
  <property fmtid="{D5CDD505-2E9C-101B-9397-08002B2CF9AE}" pid="6" name="_AuthorEmailDisplayName">
    <vt:lpwstr>Becky Stephens</vt:lpwstr>
  </property>
</Properties>
</file>