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64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7505" y="1082260"/>
            <a:ext cx="6762749" cy="5378175"/>
          </a:xfrm>
        </p:spPr>
        <p:txBody>
          <a:bodyPr/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Region 10 Skills Symposium</a:t>
            </a:r>
            <a:br>
              <a:rPr lang="en-US" sz="3200" dirty="0" smtClean="0"/>
            </a:br>
            <a:r>
              <a:rPr lang="en-US" sz="3200" dirty="0" smtClean="0"/>
              <a:t>May 2019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4800" dirty="0" smtClean="0"/>
              <a:t>Collaboration</a:t>
            </a:r>
            <a:br>
              <a:rPr lang="en-US" sz="48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Wendy </a:t>
            </a:r>
            <a:r>
              <a:rPr lang="en-US" sz="3600" dirty="0" err="1" smtClean="0"/>
              <a:t>Wiehl</a:t>
            </a:r>
            <a:r>
              <a:rPr lang="en-US" sz="3600" dirty="0" smtClean="0"/>
              <a:t>, </a:t>
            </a:r>
            <a:r>
              <a:rPr lang="en-US" sz="3600" dirty="0" err="1" smtClean="0"/>
              <a:t>Pharm.D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dirty="0" smtClean="0"/>
              <a:t>San Diego City College</a:t>
            </a:r>
            <a:br>
              <a:rPr lang="en-US" sz="3600" dirty="0" smtClean="0"/>
            </a:br>
            <a:r>
              <a:rPr lang="en-US" sz="3600" dirty="0" smtClean="0"/>
              <a:t>Alcohol and Other Drug Studies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2173292"/>
          </a:xfrm>
        </p:spPr>
        <p:txBody>
          <a:bodyPr/>
          <a:lstStyle/>
          <a:p>
            <a:r>
              <a:rPr lang="en-US" dirty="0" smtClean="0"/>
              <a:t>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230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assigned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01304"/>
            <a:ext cx="7583487" cy="4436426"/>
          </a:xfrm>
        </p:spPr>
        <p:txBody>
          <a:bodyPr/>
          <a:lstStyle/>
          <a:p>
            <a:r>
              <a:rPr lang="en-US" dirty="0" smtClean="0"/>
              <a:t>Based on same skill level or randomly</a:t>
            </a:r>
          </a:p>
          <a:p>
            <a:r>
              <a:rPr lang="en-US" dirty="0" smtClean="0"/>
              <a:t>Randomly</a:t>
            </a:r>
          </a:p>
          <a:p>
            <a:pPr lvl="1"/>
            <a:r>
              <a:rPr lang="en-US" dirty="0" smtClean="0"/>
              <a:t>Draw names</a:t>
            </a:r>
          </a:p>
          <a:p>
            <a:pPr lvl="1"/>
            <a:r>
              <a:rPr lang="en-US" dirty="0" smtClean="0"/>
              <a:t>Count off</a:t>
            </a:r>
          </a:p>
          <a:p>
            <a:pPr lvl="1"/>
            <a:r>
              <a:rPr lang="en-US" dirty="0" smtClean="0"/>
              <a:t>Colored index cards</a:t>
            </a:r>
          </a:p>
          <a:p>
            <a:pPr lvl="1"/>
            <a:r>
              <a:rPr lang="en-US" dirty="0" smtClean="0"/>
              <a:t>Random list generator (</a:t>
            </a:r>
            <a:r>
              <a:rPr lang="en-US" dirty="0" err="1" smtClean="0"/>
              <a:t>random.org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 descr="randomlis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434" y="4483652"/>
            <a:ext cx="3180521" cy="212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257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assigned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Easy to administer</a:t>
            </a:r>
          </a:p>
          <a:p>
            <a:pPr lvl="1"/>
            <a:r>
              <a:rPr lang="en-US" dirty="0" smtClean="0"/>
              <a:t>Breaks-up friendship groups</a:t>
            </a:r>
          </a:p>
          <a:p>
            <a:pPr lvl="1"/>
            <a:r>
              <a:rPr lang="en-US" dirty="0" smtClean="0"/>
              <a:t>Allows students to work with others they wouldn’t ordinarily</a:t>
            </a:r>
          </a:p>
          <a:p>
            <a:pPr lvl="1"/>
            <a:r>
              <a:rPr lang="en-US" dirty="0" smtClean="0"/>
              <a:t>Seen by students as fair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433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assigned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131390"/>
            <a:ext cx="7583487" cy="3906339"/>
          </a:xfrm>
        </p:spPr>
        <p:txBody>
          <a:bodyPr/>
          <a:lstStyle/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Some students may worry about getting stuck with incompatible members</a:t>
            </a:r>
            <a:endParaRPr lang="en-US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055" y="3791779"/>
            <a:ext cx="45085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398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Student selection of group members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65738"/>
            <a:ext cx="7583487" cy="4071991"/>
          </a:xfrm>
        </p:spPr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Easy to administer</a:t>
            </a:r>
          </a:p>
          <a:p>
            <a:pPr lvl="1"/>
            <a:r>
              <a:rPr lang="en-US" dirty="0" smtClean="0"/>
              <a:t>Students like freedom to choose</a:t>
            </a:r>
          </a:p>
          <a:p>
            <a:endParaRPr lang="en-US" dirty="0"/>
          </a:p>
        </p:txBody>
      </p:sp>
      <p:pic>
        <p:nvPicPr>
          <p:cNvPr id="4" name="Picture 3" descr="freedom-to-choose-orlando-espinos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27" y="3442003"/>
            <a:ext cx="3093720" cy="206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936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Student selection of group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Can be difficult for students who don’t know anyone in class</a:t>
            </a:r>
          </a:p>
          <a:p>
            <a:pPr lvl="1"/>
            <a:r>
              <a:rPr lang="en-US" dirty="0" smtClean="0"/>
              <a:t>Some may see it as unfair</a:t>
            </a:r>
            <a:endParaRPr lang="en-US" dirty="0"/>
          </a:p>
        </p:txBody>
      </p:sp>
      <p:pic>
        <p:nvPicPr>
          <p:cNvPr id="4" name="Picture 3" descr="downloa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524" y="3461026"/>
            <a:ext cx="37973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454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and Other Drug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AODS program prepares students for substance use disorder counseling positions</a:t>
            </a:r>
          </a:p>
          <a:p>
            <a:r>
              <a:rPr lang="en-US" dirty="0" smtClean="0"/>
              <a:t>Occupation is part of a multidisciplinary team</a:t>
            </a:r>
          </a:p>
          <a:p>
            <a:r>
              <a:rPr lang="en-US" dirty="0" smtClean="0"/>
              <a:t>Student demographics</a:t>
            </a:r>
          </a:p>
          <a:p>
            <a:r>
              <a:rPr lang="en-US" dirty="0" smtClean="0"/>
              <a:t>Science often seen as intimidating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327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Candy Neuron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Candy is fun!</a:t>
            </a:r>
          </a:p>
          <a:p>
            <a:r>
              <a:rPr lang="en-US" dirty="0" smtClean="0"/>
              <a:t>Also teaches creative thinking</a:t>
            </a:r>
          </a:p>
          <a:p>
            <a:r>
              <a:rPr lang="en-US" dirty="0" smtClean="0"/>
              <a:t>Assignment follows midterm</a:t>
            </a:r>
          </a:p>
          <a:p>
            <a:pPr lvl="1"/>
            <a:r>
              <a:rPr lang="en-US" dirty="0" smtClean="0"/>
              <a:t>Break/reward</a:t>
            </a:r>
          </a:p>
          <a:p>
            <a:pPr lvl="1"/>
            <a:r>
              <a:rPr lang="en-US" dirty="0" smtClean="0"/>
              <a:t>Builds on what has been learned</a:t>
            </a:r>
          </a:p>
          <a:p>
            <a:pPr lvl="1"/>
            <a:r>
              <a:rPr lang="en-US" dirty="0" smtClean="0"/>
              <a:t>Prepares for final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473" y="4329043"/>
            <a:ext cx="3090477" cy="20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860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Candy Neuron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must create two neurons</a:t>
            </a:r>
            <a:r>
              <a:rPr lang="en-US" dirty="0"/>
              <a:t>,</a:t>
            </a:r>
            <a:r>
              <a:rPr lang="en-US" dirty="0" smtClean="0"/>
              <a:t> pre-synaptic and post-synaptic</a:t>
            </a:r>
          </a:p>
          <a:p>
            <a:r>
              <a:rPr lang="en-US" dirty="0" smtClean="0"/>
              <a:t>Must label parts as well as processes</a:t>
            </a:r>
          </a:p>
          <a:p>
            <a:r>
              <a:rPr lang="en-US" dirty="0" smtClean="0"/>
              <a:t>Must illustrate the mechanism of action of several drugs of abuse</a:t>
            </a:r>
            <a:endParaRPr lang="en-US" dirty="0"/>
          </a:p>
        </p:txBody>
      </p:sp>
      <p:pic>
        <p:nvPicPr>
          <p:cNvPr id="4" name="Picture 3" descr="2-whyareneur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392" y="4052956"/>
            <a:ext cx="4319226" cy="242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618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_353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03" b="13003"/>
          <a:stretch>
            <a:fillRect/>
          </a:stretch>
        </p:blipFill>
        <p:spPr>
          <a:xfrm>
            <a:off x="1266568" y="1828800"/>
            <a:ext cx="6673694" cy="3703983"/>
          </a:xfrm>
        </p:spPr>
      </p:pic>
    </p:spTree>
    <p:extLst>
      <p:ext uri="{BB962C8B-B14F-4D97-AF65-F5344CB8AC3E}">
        <p14:creationId xmlns:p14="http://schemas.microsoft.com/office/powerpoint/2010/main" val="2751887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_352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03" b="130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3545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24000"/>
            <a:ext cx="7583487" cy="4513730"/>
          </a:xfrm>
        </p:spPr>
        <p:txBody>
          <a:bodyPr/>
          <a:lstStyle/>
          <a:p>
            <a:r>
              <a:rPr lang="en-US" dirty="0" smtClean="0"/>
              <a:t>Small group work on a complex activity is challenging, engaging, stimulating</a:t>
            </a:r>
          </a:p>
          <a:p>
            <a:r>
              <a:rPr lang="en-US" dirty="0" smtClean="0"/>
              <a:t>Requires “positive interdependence” (Johnson, Johnson, </a:t>
            </a:r>
            <a:r>
              <a:rPr lang="en-US" dirty="0" err="1" smtClean="0"/>
              <a:t>Holubec</a:t>
            </a:r>
            <a:r>
              <a:rPr lang="en-US" dirty="0" smtClean="0"/>
              <a:t>, 2008)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356" y="3475659"/>
            <a:ext cx="3251200" cy="25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82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_353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03" b="13003"/>
          <a:stretch>
            <a:fillRect/>
          </a:stretch>
        </p:blipFill>
        <p:spPr>
          <a:xfrm>
            <a:off x="779463" y="1656522"/>
            <a:ext cx="7893889" cy="4381207"/>
          </a:xfrm>
        </p:spPr>
      </p:pic>
    </p:spTree>
    <p:extLst>
      <p:ext uri="{BB962C8B-B14F-4D97-AF65-F5344CB8AC3E}">
        <p14:creationId xmlns:p14="http://schemas.microsoft.com/office/powerpoint/2010/main" val="210007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Interdependence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99478"/>
            <a:ext cx="7583487" cy="4138251"/>
          </a:xfrm>
        </p:spPr>
        <p:txBody>
          <a:bodyPr/>
          <a:lstStyle/>
          <a:p>
            <a:r>
              <a:rPr lang="en-US" dirty="0" smtClean="0"/>
              <a:t>“A situation in which attaining a goal, completing the task, being successful, and earning a good grade require teamwork and sharing knowledge” (</a:t>
            </a:r>
            <a:r>
              <a:rPr lang="en-US" dirty="0" err="1" smtClean="0"/>
              <a:t>edutopia.org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 descr="two brains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418" y="2954352"/>
            <a:ext cx="3599688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070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groups allow for minimization of nonparticipation</a:t>
            </a:r>
          </a:p>
          <a:p>
            <a:r>
              <a:rPr lang="en-US" dirty="0" smtClean="0"/>
              <a:t>Allows for assessment of individual as well as group</a:t>
            </a:r>
          </a:p>
          <a:p>
            <a:r>
              <a:rPr lang="en-US" dirty="0" smtClean="0"/>
              <a:t>Shifts role from instructor to coach</a:t>
            </a:r>
          </a:p>
          <a:p>
            <a:r>
              <a:rPr lang="en-US" dirty="0" smtClean="0"/>
              <a:t>Students can discuss concepts and find solutions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49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for development of higher level of thinking</a:t>
            </a:r>
          </a:p>
          <a:p>
            <a:r>
              <a:rPr lang="en-US" dirty="0" smtClean="0"/>
              <a:t>Oral communication</a:t>
            </a:r>
          </a:p>
          <a:p>
            <a:r>
              <a:rPr lang="en-US" dirty="0" smtClean="0"/>
              <a:t>Self-management</a:t>
            </a:r>
          </a:p>
          <a:p>
            <a:r>
              <a:rPr lang="en-US" dirty="0" smtClean="0"/>
              <a:t>Leadership skills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(Center for Teaching Innovation)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81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Promotes student-faculty interaction</a:t>
            </a:r>
          </a:p>
          <a:p>
            <a:r>
              <a:rPr lang="en-US" dirty="0" smtClean="0"/>
              <a:t>Increases student retention, self-esteem, responsibility</a:t>
            </a:r>
          </a:p>
          <a:p>
            <a:r>
              <a:rPr lang="en-US" dirty="0" smtClean="0"/>
              <a:t>Exposure to diverse perspectives</a:t>
            </a:r>
          </a:p>
          <a:p>
            <a:r>
              <a:rPr lang="en-US" dirty="0" smtClean="0"/>
              <a:t>Preparation for real-life social and employment situations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(Center for Teaching Innovation)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925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985" y="1817757"/>
            <a:ext cx="7583487" cy="4208930"/>
          </a:xfrm>
        </p:spPr>
        <p:txBody>
          <a:bodyPr/>
          <a:lstStyle/>
          <a:p>
            <a:r>
              <a:rPr lang="en-US" dirty="0" smtClean="0"/>
              <a:t>Most complex communal, social, workplace problems are solved by groups, not individuals</a:t>
            </a:r>
          </a:p>
          <a:p>
            <a:r>
              <a:rPr lang="en-US" dirty="0" smtClean="0"/>
              <a:t>Variety of skills</a:t>
            </a:r>
          </a:p>
          <a:p>
            <a:endParaRPr lang="en-US" dirty="0"/>
          </a:p>
        </p:txBody>
      </p:sp>
      <p:pic>
        <p:nvPicPr>
          <p:cNvPr id="4" name="Picture 3" descr="idea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661" y="3255010"/>
            <a:ext cx="3839817" cy="220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856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benefits of collaborative work are social</a:t>
            </a:r>
          </a:p>
          <a:p>
            <a:pPr lvl="1"/>
            <a:r>
              <a:rPr lang="en-US" dirty="0" smtClean="0"/>
              <a:t>Interpersonal communication</a:t>
            </a:r>
          </a:p>
          <a:p>
            <a:pPr lvl="1"/>
            <a:r>
              <a:rPr lang="en-US" dirty="0" smtClean="0"/>
              <a:t>Trust</a:t>
            </a:r>
          </a:p>
          <a:p>
            <a:pPr lvl="1"/>
            <a:r>
              <a:rPr lang="en-US" dirty="0" smtClean="0"/>
              <a:t>Skill in working with others</a:t>
            </a:r>
          </a:p>
        </p:txBody>
      </p:sp>
      <p:pic>
        <p:nvPicPr>
          <p:cNvPr id="4" name="Picture 3" descr="collaborat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40" y="3567044"/>
            <a:ext cx="3725332" cy="279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372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group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99478"/>
            <a:ext cx="7583487" cy="4138251"/>
          </a:xfrm>
        </p:spPr>
        <p:txBody>
          <a:bodyPr/>
          <a:lstStyle/>
          <a:p>
            <a:r>
              <a:rPr lang="en-US" dirty="0" smtClean="0"/>
              <a:t>Teacher assigned </a:t>
            </a:r>
            <a:r>
              <a:rPr lang="en-US" dirty="0" err="1" smtClean="0"/>
              <a:t>vs</a:t>
            </a:r>
            <a:r>
              <a:rPr lang="en-US" dirty="0" smtClean="0"/>
              <a:t> student selection</a:t>
            </a:r>
          </a:p>
          <a:p>
            <a:r>
              <a:rPr lang="en-US" dirty="0" smtClean="0"/>
              <a:t>Advantages/disadvantages to each</a:t>
            </a:r>
            <a:endParaRPr lang="en-US" dirty="0"/>
          </a:p>
        </p:txBody>
      </p:sp>
      <p:pic>
        <p:nvPicPr>
          <p:cNvPr id="4" name="Picture 3" descr="advantage-and-disadvantage-to-hiring-property-manager-700x44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608" y="3608164"/>
            <a:ext cx="3856452" cy="242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839062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165</TotalTime>
  <Words>369</Words>
  <Application>Microsoft Office PowerPoint</Application>
  <PresentationFormat>On-screen Show (4:3)</PresentationFormat>
  <Paragraphs>79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Trebuchet MS</vt:lpstr>
      <vt:lpstr>Wingdings 2</vt:lpstr>
      <vt:lpstr>Revolution</vt:lpstr>
      <vt:lpstr>  Region 10 Skills Symposium May 2019   Collaboration   Wendy Wiehl, Pharm.D. San Diego City College Alcohol and Other Drug Studies</vt:lpstr>
      <vt:lpstr>Collaboration</vt:lpstr>
      <vt:lpstr>Positive Interdependence</vt:lpstr>
      <vt:lpstr>Collaboration</vt:lpstr>
      <vt:lpstr>Collaboration</vt:lpstr>
      <vt:lpstr>Collaboration</vt:lpstr>
      <vt:lpstr>Collaboration</vt:lpstr>
      <vt:lpstr>Collaboration</vt:lpstr>
      <vt:lpstr>Selection of group members</vt:lpstr>
      <vt:lpstr>Teacher assigned groups</vt:lpstr>
      <vt:lpstr>Teacher assigned groups</vt:lpstr>
      <vt:lpstr>Teacher assigned groups</vt:lpstr>
      <vt:lpstr>Student selection of group members</vt:lpstr>
      <vt:lpstr>Student selection of group members</vt:lpstr>
      <vt:lpstr>Alcohol and Other Drug Studies</vt:lpstr>
      <vt:lpstr>Candy Neuron assignment</vt:lpstr>
      <vt:lpstr>Candy Neuron assignment</vt:lpstr>
      <vt:lpstr>PowerPoint Presentation</vt:lpstr>
      <vt:lpstr>PowerPoint Presentation</vt:lpstr>
      <vt:lpstr>PowerPoint Presentation</vt:lpstr>
    </vt:vector>
  </TitlesOfParts>
  <Company>SDCCD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10 Skills Symposium May 2019  Collaboration  Wendy Wiehl, Pharm.D. San Diego City College Alcohol and Other Drug Studies</dc:title>
  <dc:creator>SDCCD SDCCD</dc:creator>
  <cp:lastModifiedBy>Davis, Donna (Career Ctr)</cp:lastModifiedBy>
  <cp:revision>9</cp:revision>
  <dcterms:created xsi:type="dcterms:W3CDTF">2019-05-02T17:48:06Z</dcterms:created>
  <dcterms:modified xsi:type="dcterms:W3CDTF">2019-05-14T20:56:19Z</dcterms:modified>
</cp:coreProperties>
</file>