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17" r:id="rId1"/>
  </p:sldMasterIdLst>
  <p:notesMasterIdLst>
    <p:notesMasterId r:id="rId30"/>
  </p:notesMasterIdLst>
  <p:sldIdLst>
    <p:sldId id="256" r:id="rId2"/>
    <p:sldId id="259" r:id="rId3"/>
    <p:sldId id="257" r:id="rId4"/>
    <p:sldId id="260" r:id="rId5"/>
    <p:sldId id="276" r:id="rId6"/>
    <p:sldId id="277" r:id="rId7"/>
    <p:sldId id="278" r:id="rId8"/>
    <p:sldId id="279" r:id="rId9"/>
    <p:sldId id="280" r:id="rId10"/>
    <p:sldId id="281" r:id="rId11"/>
    <p:sldId id="282" r:id="rId12"/>
    <p:sldId id="283" r:id="rId13"/>
    <p:sldId id="284" r:id="rId14"/>
    <p:sldId id="286" r:id="rId15"/>
    <p:sldId id="285" r:id="rId16"/>
    <p:sldId id="263" r:id="rId17"/>
    <p:sldId id="264" r:id="rId18"/>
    <p:sldId id="265" r:id="rId19"/>
    <p:sldId id="266" r:id="rId20"/>
    <p:sldId id="267" r:id="rId21"/>
    <p:sldId id="270" r:id="rId22"/>
    <p:sldId id="268" r:id="rId23"/>
    <p:sldId id="271" r:id="rId24"/>
    <p:sldId id="272" r:id="rId25"/>
    <p:sldId id="274" r:id="rId26"/>
    <p:sldId id="273" r:id="rId27"/>
    <p:sldId id="275" r:id="rId28"/>
    <p:sldId id="269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1CDB0A9-826D-40FF-9E1B-DABC918878FE}" v="1454" dt="2019-11-13T04:46:11.543"/>
    <p1510:client id="{7D69F30C-EF92-4146-98D4-68BF55BE9DBC}" v="102" dt="2019-11-08T18:09:56.280"/>
    <p1510:client id="{83A9A260-7DC1-9481-2290-51949CA4607C}" v="720" dt="2019-11-11T21:54:14.678"/>
    <p1510:client id="{93466FEE-FFF2-40E7-9270-2F2795EC1952}" v="1564" dt="2019-11-08T20:52:09.857"/>
    <p1510:client id="{A9DFC087-E2F9-8723-B3EB-26FC85334792}" v="30" dt="2019-11-11T21:56:41.845"/>
    <p1510:client id="{B38AD661-7F4C-4663-BFEB-D59CC9E7DFB5}" v="417" dt="2019-10-30T23:11:17.66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3" autoAdjust="0"/>
    <p:restoredTop sz="77660" autoAdjust="0"/>
  </p:normalViewPr>
  <p:slideViewPr>
    <p:cSldViewPr snapToGrid="0">
      <p:cViewPr varScale="1">
        <p:scale>
          <a:sx n="87" d="100"/>
          <a:sy n="87" d="100"/>
        </p:scale>
        <p:origin x="157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592D6A9-7721-4BBD-B85A-2104E0BA56FE}" type="doc">
      <dgm:prSet loTypeId="urn:microsoft.com/office/officeart/2005/8/layout/vList2" loCatId="list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3FA35077-0321-4C08-8312-0A2C87B5ACC5}">
      <dgm:prSet/>
      <dgm:spPr/>
      <dgm:t>
        <a:bodyPr/>
        <a:lstStyle/>
        <a:p>
          <a:r>
            <a:rPr lang="en-US"/>
            <a:t>Practical Resources: </a:t>
          </a:r>
        </a:p>
      </dgm:t>
    </dgm:pt>
    <dgm:pt modelId="{5F040E18-A2E2-4D50-B2C6-779C2A4B52A4}" type="parTrans" cxnId="{C8DC57EE-A4C0-4C0E-A37C-7BAB325E71F8}">
      <dgm:prSet/>
      <dgm:spPr/>
      <dgm:t>
        <a:bodyPr/>
        <a:lstStyle/>
        <a:p>
          <a:endParaRPr lang="en-US"/>
        </a:p>
      </dgm:t>
    </dgm:pt>
    <dgm:pt modelId="{D6E6DAAE-A76E-4045-8D6D-48913271AB4D}" type="sibTrans" cxnId="{C8DC57EE-A4C0-4C0E-A37C-7BAB325E71F8}">
      <dgm:prSet/>
      <dgm:spPr/>
      <dgm:t>
        <a:bodyPr/>
        <a:lstStyle/>
        <a:p>
          <a:endParaRPr lang="en-US"/>
        </a:p>
      </dgm:t>
    </dgm:pt>
    <dgm:pt modelId="{7F3654DA-F9DB-4E8B-BFE5-3E9203D3D1FE}">
      <dgm:prSet/>
      <dgm:spPr/>
      <dgm:t>
        <a:bodyPr/>
        <a:lstStyle/>
        <a:p>
          <a:r>
            <a:rPr lang="en-US"/>
            <a:t>How to </a:t>
          </a:r>
          <a:r>
            <a:rPr lang="en-US">
              <a:latin typeface="Calibri"/>
              <a:cs typeface="Calibri"/>
            </a:rPr>
            <a:t>Obtain</a:t>
          </a:r>
          <a:r>
            <a:rPr lang="en-US"/>
            <a:t> a Job/Apply for One in Civilian Workforce. </a:t>
          </a:r>
        </a:p>
      </dgm:t>
    </dgm:pt>
    <dgm:pt modelId="{A25C5A34-62AC-405A-9BAF-BB8C99EEA6F5}" type="parTrans" cxnId="{037D6C42-07EE-49C0-A5B2-31C9FBB14596}">
      <dgm:prSet/>
      <dgm:spPr/>
      <dgm:t>
        <a:bodyPr/>
        <a:lstStyle/>
        <a:p>
          <a:endParaRPr lang="en-US"/>
        </a:p>
      </dgm:t>
    </dgm:pt>
    <dgm:pt modelId="{22C43B90-9900-4B0D-9FB4-004FA45D9842}" type="sibTrans" cxnId="{037D6C42-07EE-49C0-A5B2-31C9FBB14596}">
      <dgm:prSet/>
      <dgm:spPr/>
      <dgm:t>
        <a:bodyPr/>
        <a:lstStyle/>
        <a:p>
          <a:endParaRPr lang="en-US"/>
        </a:p>
      </dgm:t>
    </dgm:pt>
    <dgm:pt modelId="{A46A31C9-AC5C-4546-B527-EBC5E86705AA}">
      <dgm:prSet/>
      <dgm:spPr/>
      <dgm:t>
        <a:bodyPr/>
        <a:lstStyle/>
        <a:p>
          <a:r>
            <a:rPr lang="en-US"/>
            <a:t>How to remove military lingo and references from resume for non-military related jobs. </a:t>
          </a:r>
        </a:p>
      </dgm:t>
    </dgm:pt>
    <dgm:pt modelId="{54DE5DC6-8078-48A8-9042-8DD31DFCD516}" type="parTrans" cxnId="{59ECA828-7C72-40E5-BD5A-533F04AF3821}">
      <dgm:prSet/>
      <dgm:spPr/>
      <dgm:t>
        <a:bodyPr/>
        <a:lstStyle/>
        <a:p>
          <a:endParaRPr lang="en-US"/>
        </a:p>
      </dgm:t>
    </dgm:pt>
    <dgm:pt modelId="{C942FCD3-5B08-408E-878F-CBFB192F6D19}" type="sibTrans" cxnId="{59ECA828-7C72-40E5-BD5A-533F04AF3821}">
      <dgm:prSet/>
      <dgm:spPr/>
      <dgm:t>
        <a:bodyPr/>
        <a:lstStyle/>
        <a:p>
          <a:endParaRPr lang="en-US"/>
        </a:p>
      </dgm:t>
    </dgm:pt>
    <dgm:pt modelId="{0B247945-CCBB-4925-B98F-65AF626742B2}">
      <dgm:prSet/>
      <dgm:spPr/>
      <dgm:t>
        <a:bodyPr/>
        <a:lstStyle/>
        <a:p>
          <a:r>
            <a:rPr lang="en-US"/>
            <a:t>Switch to listing achievements, not duties. </a:t>
          </a:r>
        </a:p>
      </dgm:t>
    </dgm:pt>
    <dgm:pt modelId="{0F52A15E-2EC9-497A-B911-0BE98542538C}" type="parTrans" cxnId="{42B0A472-1905-4D99-AB83-FDEA57F2A11D}">
      <dgm:prSet/>
      <dgm:spPr/>
      <dgm:t>
        <a:bodyPr/>
        <a:lstStyle/>
        <a:p>
          <a:endParaRPr lang="en-US"/>
        </a:p>
      </dgm:t>
    </dgm:pt>
    <dgm:pt modelId="{28AEE739-78BF-45CC-B29D-4F3C3F973F60}" type="sibTrans" cxnId="{42B0A472-1905-4D99-AB83-FDEA57F2A11D}">
      <dgm:prSet/>
      <dgm:spPr/>
      <dgm:t>
        <a:bodyPr/>
        <a:lstStyle/>
        <a:p>
          <a:endParaRPr lang="en-US"/>
        </a:p>
      </dgm:t>
    </dgm:pt>
    <dgm:pt modelId="{73F248DC-03EB-4A80-8B0B-BFFB7AFB47E5}">
      <dgm:prSet/>
      <dgm:spPr/>
      <dgm:t>
        <a:bodyPr/>
        <a:lstStyle/>
        <a:p>
          <a:r>
            <a:rPr lang="en-US"/>
            <a:t>Clear steps and instructions and direct approach. </a:t>
          </a:r>
        </a:p>
      </dgm:t>
    </dgm:pt>
    <dgm:pt modelId="{2D92A95D-D1B9-4815-A1F4-7D407CA60DA1}" type="parTrans" cxnId="{F987379A-691A-4834-932A-6341D6865940}">
      <dgm:prSet/>
      <dgm:spPr/>
      <dgm:t>
        <a:bodyPr/>
        <a:lstStyle/>
        <a:p>
          <a:endParaRPr lang="en-US"/>
        </a:p>
      </dgm:t>
    </dgm:pt>
    <dgm:pt modelId="{5419B025-19C8-46D6-B483-DD780E0B40D7}" type="sibTrans" cxnId="{F987379A-691A-4834-932A-6341D6865940}">
      <dgm:prSet/>
      <dgm:spPr/>
      <dgm:t>
        <a:bodyPr/>
        <a:lstStyle/>
        <a:p>
          <a:endParaRPr lang="en-US"/>
        </a:p>
      </dgm:t>
    </dgm:pt>
    <dgm:pt modelId="{04FA1D8C-456D-4138-8683-E5EFDAA54293}" type="pres">
      <dgm:prSet presAssocID="{F592D6A9-7721-4BBD-B85A-2104E0BA56FE}" presName="linear" presStyleCnt="0">
        <dgm:presLayoutVars>
          <dgm:animLvl val="lvl"/>
          <dgm:resizeHandles val="exact"/>
        </dgm:presLayoutVars>
      </dgm:prSet>
      <dgm:spPr/>
    </dgm:pt>
    <dgm:pt modelId="{8ABDBF4D-61F0-437A-8752-063A11313562}" type="pres">
      <dgm:prSet presAssocID="{3FA35077-0321-4C08-8312-0A2C87B5ACC5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EB40CD34-97FC-47DE-A76E-584E591521C3}" type="pres">
      <dgm:prSet presAssocID="{D6E6DAAE-A76E-4045-8D6D-48913271AB4D}" presName="spacer" presStyleCnt="0"/>
      <dgm:spPr/>
    </dgm:pt>
    <dgm:pt modelId="{4634C5DF-C748-48EB-898A-C27CE16E1744}" type="pres">
      <dgm:prSet presAssocID="{7F3654DA-F9DB-4E8B-BFE5-3E9203D3D1FE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5F52C08B-190C-4C59-8B07-404856CBF62B}" type="pres">
      <dgm:prSet presAssocID="{22C43B90-9900-4B0D-9FB4-004FA45D9842}" presName="spacer" presStyleCnt="0"/>
      <dgm:spPr/>
    </dgm:pt>
    <dgm:pt modelId="{45687309-657C-47BA-B6CC-7462666216FE}" type="pres">
      <dgm:prSet presAssocID="{A46A31C9-AC5C-4546-B527-EBC5E86705AA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90EA1681-A9AC-479A-B879-37F1CA7D2B25}" type="pres">
      <dgm:prSet presAssocID="{C942FCD3-5B08-408E-878F-CBFB192F6D19}" presName="spacer" presStyleCnt="0"/>
      <dgm:spPr/>
    </dgm:pt>
    <dgm:pt modelId="{EFDB676E-3801-491B-BB12-4BD8F66250BA}" type="pres">
      <dgm:prSet presAssocID="{0B247945-CCBB-4925-B98F-65AF626742B2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E228F2F3-5BCB-4D10-84E8-7F490A60368C}" type="pres">
      <dgm:prSet presAssocID="{28AEE739-78BF-45CC-B29D-4F3C3F973F60}" presName="spacer" presStyleCnt="0"/>
      <dgm:spPr/>
    </dgm:pt>
    <dgm:pt modelId="{929B293C-AD20-4D78-8661-4C25344421CD}" type="pres">
      <dgm:prSet presAssocID="{73F248DC-03EB-4A80-8B0B-BFFB7AFB47E5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BC4AC41C-61DE-45D7-9A73-DFDC39DEB96B}" type="presOf" srcId="{7F3654DA-F9DB-4E8B-BFE5-3E9203D3D1FE}" destId="{4634C5DF-C748-48EB-898A-C27CE16E1744}" srcOrd="0" destOrd="0" presId="urn:microsoft.com/office/officeart/2005/8/layout/vList2"/>
    <dgm:cxn modelId="{59ECA828-7C72-40E5-BD5A-533F04AF3821}" srcId="{F592D6A9-7721-4BBD-B85A-2104E0BA56FE}" destId="{A46A31C9-AC5C-4546-B527-EBC5E86705AA}" srcOrd="2" destOrd="0" parTransId="{54DE5DC6-8078-48A8-9042-8DD31DFCD516}" sibTransId="{C942FCD3-5B08-408E-878F-CBFB192F6D19}"/>
    <dgm:cxn modelId="{DF223429-85FD-4AF6-B423-03E52A2735E3}" type="presOf" srcId="{A46A31C9-AC5C-4546-B527-EBC5E86705AA}" destId="{45687309-657C-47BA-B6CC-7462666216FE}" srcOrd="0" destOrd="0" presId="urn:microsoft.com/office/officeart/2005/8/layout/vList2"/>
    <dgm:cxn modelId="{037D6C42-07EE-49C0-A5B2-31C9FBB14596}" srcId="{F592D6A9-7721-4BBD-B85A-2104E0BA56FE}" destId="{7F3654DA-F9DB-4E8B-BFE5-3E9203D3D1FE}" srcOrd="1" destOrd="0" parTransId="{A25C5A34-62AC-405A-9BAF-BB8C99EEA6F5}" sibTransId="{22C43B90-9900-4B0D-9FB4-004FA45D9842}"/>
    <dgm:cxn modelId="{42B0A472-1905-4D99-AB83-FDEA57F2A11D}" srcId="{F592D6A9-7721-4BBD-B85A-2104E0BA56FE}" destId="{0B247945-CCBB-4925-B98F-65AF626742B2}" srcOrd="3" destOrd="0" parTransId="{0F52A15E-2EC9-497A-B911-0BE98542538C}" sibTransId="{28AEE739-78BF-45CC-B29D-4F3C3F973F60}"/>
    <dgm:cxn modelId="{F987379A-691A-4834-932A-6341D6865940}" srcId="{F592D6A9-7721-4BBD-B85A-2104E0BA56FE}" destId="{73F248DC-03EB-4A80-8B0B-BFFB7AFB47E5}" srcOrd="4" destOrd="0" parTransId="{2D92A95D-D1B9-4815-A1F4-7D407CA60DA1}" sibTransId="{5419B025-19C8-46D6-B483-DD780E0B40D7}"/>
    <dgm:cxn modelId="{CFA267A2-D821-47C0-AA0E-7A5390790635}" type="presOf" srcId="{F592D6A9-7721-4BBD-B85A-2104E0BA56FE}" destId="{04FA1D8C-456D-4138-8683-E5EFDAA54293}" srcOrd="0" destOrd="0" presId="urn:microsoft.com/office/officeart/2005/8/layout/vList2"/>
    <dgm:cxn modelId="{04BF30D0-1F01-470C-81AA-5DD1B0BA6074}" type="presOf" srcId="{73F248DC-03EB-4A80-8B0B-BFFB7AFB47E5}" destId="{929B293C-AD20-4D78-8661-4C25344421CD}" srcOrd="0" destOrd="0" presId="urn:microsoft.com/office/officeart/2005/8/layout/vList2"/>
    <dgm:cxn modelId="{A29A05D8-4479-4BF1-A93C-ABFB70D7C064}" type="presOf" srcId="{0B247945-CCBB-4925-B98F-65AF626742B2}" destId="{EFDB676E-3801-491B-BB12-4BD8F66250BA}" srcOrd="0" destOrd="0" presId="urn:microsoft.com/office/officeart/2005/8/layout/vList2"/>
    <dgm:cxn modelId="{6520EEED-047E-4ACE-874C-6AF7E771AA20}" type="presOf" srcId="{3FA35077-0321-4C08-8312-0A2C87B5ACC5}" destId="{8ABDBF4D-61F0-437A-8752-063A11313562}" srcOrd="0" destOrd="0" presId="urn:microsoft.com/office/officeart/2005/8/layout/vList2"/>
    <dgm:cxn modelId="{C8DC57EE-A4C0-4C0E-A37C-7BAB325E71F8}" srcId="{F592D6A9-7721-4BBD-B85A-2104E0BA56FE}" destId="{3FA35077-0321-4C08-8312-0A2C87B5ACC5}" srcOrd="0" destOrd="0" parTransId="{5F040E18-A2E2-4D50-B2C6-779C2A4B52A4}" sibTransId="{D6E6DAAE-A76E-4045-8D6D-48913271AB4D}"/>
    <dgm:cxn modelId="{F489667E-5FBC-41DA-827E-637FB6DDAB65}" type="presParOf" srcId="{04FA1D8C-456D-4138-8683-E5EFDAA54293}" destId="{8ABDBF4D-61F0-437A-8752-063A11313562}" srcOrd="0" destOrd="0" presId="urn:microsoft.com/office/officeart/2005/8/layout/vList2"/>
    <dgm:cxn modelId="{144F8989-5C5F-4576-992C-D487BC138BBE}" type="presParOf" srcId="{04FA1D8C-456D-4138-8683-E5EFDAA54293}" destId="{EB40CD34-97FC-47DE-A76E-584E591521C3}" srcOrd="1" destOrd="0" presId="urn:microsoft.com/office/officeart/2005/8/layout/vList2"/>
    <dgm:cxn modelId="{305ECA21-1769-4729-832F-D80948854640}" type="presParOf" srcId="{04FA1D8C-456D-4138-8683-E5EFDAA54293}" destId="{4634C5DF-C748-48EB-898A-C27CE16E1744}" srcOrd="2" destOrd="0" presId="urn:microsoft.com/office/officeart/2005/8/layout/vList2"/>
    <dgm:cxn modelId="{0E35A830-FB20-4F6A-9D7B-20D54916B35B}" type="presParOf" srcId="{04FA1D8C-456D-4138-8683-E5EFDAA54293}" destId="{5F52C08B-190C-4C59-8B07-404856CBF62B}" srcOrd="3" destOrd="0" presId="urn:microsoft.com/office/officeart/2005/8/layout/vList2"/>
    <dgm:cxn modelId="{A2F9CB54-9EE6-48FC-8B62-D03AC7883268}" type="presParOf" srcId="{04FA1D8C-456D-4138-8683-E5EFDAA54293}" destId="{45687309-657C-47BA-B6CC-7462666216FE}" srcOrd="4" destOrd="0" presId="urn:microsoft.com/office/officeart/2005/8/layout/vList2"/>
    <dgm:cxn modelId="{078BEE1B-C3A7-4F75-B99F-5C0051288A9B}" type="presParOf" srcId="{04FA1D8C-456D-4138-8683-E5EFDAA54293}" destId="{90EA1681-A9AC-479A-B879-37F1CA7D2B25}" srcOrd="5" destOrd="0" presId="urn:microsoft.com/office/officeart/2005/8/layout/vList2"/>
    <dgm:cxn modelId="{B7B51E29-8399-4AD8-B2F3-DB0B71C44A04}" type="presParOf" srcId="{04FA1D8C-456D-4138-8683-E5EFDAA54293}" destId="{EFDB676E-3801-491B-BB12-4BD8F66250BA}" srcOrd="6" destOrd="0" presId="urn:microsoft.com/office/officeart/2005/8/layout/vList2"/>
    <dgm:cxn modelId="{5B0B56D0-2318-4B4F-AC77-E155F53E6B51}" type="presParOf" srcId="{04FA1D8C-456D-4138-8683-E5EFDAA54293}" destId="{E228F2F3-5BCB-4D10-84E8-7F490A60368C}" srcOrd="7" destOrd="0" presId="urn:microsoft.com/office/officeart/2005/8/layout/vList2"/>
    <dgm:cxn modelId="{0DED644A-60B8-4F96-B41A-A1F911FD497C}" type="presParOf" srcId="{04FA1D8C-456D-4138-8683-E5EFDAA54293}" destId="{929B293C-AD20-4D78-8661-4C25344421CD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BDBF4D-61F0-437A-8752-063A11313562}">
      <dsp:nvSpPr>
        <dsp:cNvPr id="0" name=""/>
        <dsp:cNvSpPr/>
      </dsp:nvSpPr>
      <dsp:spPr>
        <a:xfrm>
          <a:off x="0" y="94328"/>
          <a:ext cx="4915485" cy="983197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Practical Resources: </a:t>
          </a:r>
        </a:p>
      </dsp:txBody>
      <dsp:txXfrm>
        <a:off x="47996" y="142324"/>
        <a:ext cx="4819493" cy="887205"/>
      </dsp:txXfrm>
    </dsp:sp>
    <dsp:sp modelId="{4634C5DF-C748-48EB-898A-C27CE16E1744}">
      <dsp:nvSpPr>
        <dsp:cNvPr id="0" name=""/>
        <dsp:cNvSpPr/>
      </dsp:nvSpPr>
      <dsp:spPr>
        <a:xfrm>
          <a:off x="0" y="1129366"/>
          <a:ext cx="4915485" cy="983197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How to </a:t>
          </a:r>
          <a:r>
            <a:rPr lang="en-US" sz="1800" kern="1200">
              <a:latin typeface="Calibri"/>
              <a:cs typeface="Calibri"/>
            </a:rPr>
            <a:t>Obtain</a:t>
          </a:r>
          <a:r>
            <a:rPr lang="en-US" sz="1800" kern="1200"/>
            <a:t> a Job/Apply for One in Civilian Workforce. </a:t>
          </a:r>
        </a:p>
      </dsp:txBody>
      <dsp:txXfrm>
        <a:off x="47996" y="1177362"/>
        <a:ext cx="4819493" cy="887205"/>
      </dsp:txXfrm>
    </dsp:sp>
    <dsp:sp modelId="{45687309-657C-47BA-B6CC-7462666216FE}">
      <dsp:nvSpPr>
        <dsp:cNvPr id="0" name=""/>
        <dsp:cNvSpPr/>
      </dsp:nvSpPr>
      <dsp:spPr>
        <a:xfrm>
          <a:off x="0" y="2164404"/>
          <a:ext cx="4915485" cy="983197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How to remove military lingo and references from resume for non-military related jobs. </a:t>
          </a:r>
        </a:p>
      </dsp:txBody>
      <dsp:txXfrm>
        <a:off x="47996" y="2212400"/>
        <a:ext cx="4819493" cy="887205"/>
      </dsp:txXfrm>
    </dsp:sp>
    <dsp:sp modelId="{EFDB676E-3801-491B-BB12-4BD8F66250BA}">
      <dsp:nvSpPr>
        <dsp:cNvPr id="0" name=""/>
        <dsp:cNvSpPr/>
      </dsp:nvSpPr>
      <dsp:spPr>
        <a:xfrm>
          <a:off x="0" y="3199441"/>
          <a:ext cx="4915485" cy="983197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Switch to listing achievements, not duties. </a:t>
          </a:r>
        </a:p>
      </dsp:txBody>
      <dsp:txXfrm>
        <a:off x="47996" y="3247437"/>
        <a:ext cx="4819493" cy="887205"/>
      </dsp:txXfrm>
    </dsp:sp>
    <dsp:sp modelId="{929B293C-AD20-4D78-8661-4C25344421CD}">
      <dsp:nvSpPr>
        <dsp:cNvPr id="0" name=""/>
        <dsp:cNvSpPr/>
      </dsp:nvSpPr>
      <dsp:spPr>
        <a:xfrm>
          <a:off x="0" y="4234479"/>
          <a:ext cx="4915485" cy="983197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Clear steps and instructions and direct approach. </a:t>
          </a:r>
        </a:p>
      </dsp:txBody>
      <dsp:txXfrm>
        <a:off x="47996" y="4282475"/>
        <a:ext cx="4819493" cy="8872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853A73-C2AD-4AC8-BBE6-E091EA222B3A}" type="datetimeFigureOut">
              <a:rPr lang="en-US" smtClean="0"/>
              <a:t>11/12/19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4B1793-8A38-4CF5-8540-775C70414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2745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B1793-8A38-4CF5-8540-775C70414AA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1288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B1793-8A38-4CF5-8540-775C70414AA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4071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*A lot of veterans went into the military because they thought college was not for them, they may have had a negative experience in HS </a:t>
            </a:r>
          </a:p>
          <a:p>
            <a:r>
              <a:rPr lang="en-US">
                <a:cs typeface="Calibri"/>
              </a:rPr>
              <a:t>*Clear definition of career path and goals-identify a job vs career field</a:t>
            </a:r>
          </a:p>
          <a:p>
            <a:r>
              <a:rPr lang="en-US">
                <a:cs typeface="Calibri"/>
              </a:rPr>
              <a:t>*Clear instructions on what to do. Step 1, Step 2, Step 3 (First we do an assessment, then we go over the results, then we meet to research careers. ) Walk student to make an appt, do not send them out into the world) </a:t>
            </a:r>
            <a:endParaRPr lang="en-US" dirty="0">
              <a:cs typeface="Calibri"/>
            </a:endParaRPr>
          </a:p>
          <a:p>
            <a:r>
              <a:rPr lang="en-US">
                <a:cs typeface="Calibri"/>
              </a:rPr>
              <a:t>*Often a bit more hand holding at first.</a:t>
            </a: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4B1793-8A38-4CF5-8540-775C70414AA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0857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* Tell me about your transisition into civilian life, how is it going?</a:t>
            </a:r>
          </a:p>
          <a:p>
            <a:r>
              <a:rPr lang="en-US">
                <a:cs typeface="Calibri"/>
              </a:rPr>
              <a:t>*Military culture compontent into building repport </a:t>
            </a: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4B1793-8A38-4CF5-8540-775C70414AA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6300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11/12/19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789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11/12/19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915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11/12/19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648975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11/12/19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46930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11/12/19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900596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11/12/19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14019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11/12/19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11951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11/12/19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710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11/12/19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8751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11/12/19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5822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11/12/19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93235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11/12/19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154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11/12/19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60501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11/12/19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52323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11/12/19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9235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11/12/19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11343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11/12/19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4088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  <p:sldLayoutId id="2147483731" r:id="rId14"/>
    <p:sldLayoutId id="2147483732" r:id="rId15"/>
    <p:sldLayoutId id="214748373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halfofus.com/video/anxiety-disorders/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1FF9CEF5-A50D-4B8B-9852-D76F703786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group of people walking up a hill&#10;&#10;Description generated with very high confidence">
            <a:extLst>
              <a:ext uri="{FF2B5EF4-FFF2-40B4-BE49-F238E27FC236}">
                <a16:creationId xmlns:a16="http://schemas.microsoft.com/office/drawing/2014/main" id="{966B7D04-18F0-4446-85A9-837F2C2DEC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0000"/>
          </a:blip>
          <a:srcRect t="1541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000">
                <a:solidFill>
                  <a:schemeClr val="tx1"/>
                </a:solidFill>
              </a:rPr>
              <a:t>Career Counseling Techniques for the Student Veteran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>
            <a:normAutofit/>
          </a:bodyPr>
          <a:lstStyle/>
          <a:p>
            <a:r>
              <a:rPr lang="en-US" dirty="0">
                <a:ea typeface="+mn-lt"/>
                <a:cs typeface="+mn-lt"/>
              </a:rPr>
              <a:t>Erik Moberly, Veteran &amp; Academic Counselor, Southwestern College</a:t>
            </a:r>
            <a:endParaRPr lang="en-US" dirty="0"/>
          </a:p>
          <a:p>
            <a:r>
              <a:rPr lang="en-US" dirty="0"/>
              <a:t>Kellie Corbisiero, Career &amp; Academic Counselor, Southwestern College</a:t>
            </a:r>
          </a:p>
          <a:p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0684D86-C9D1-40C3-A9B6-EC935C7312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Freeform 33">
            <a:extLst>
              <a:ext uri="{FF2B5EF4-FFF2-40B4-BE49-F238E27FC236}">
                <a16:creationId xmlns:a16="http://schemas.microsoft.com/office/drawing/2014/main" id="{1EDF7896-F56A-49DA-90F3-F5CE8B9833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156482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21">
            <a:extLst>
              <a:ext uri="{FF2B5EF4-FFF2-40B4-BE49-F238E27FC236}">
                <a16:creationId xmlns:a16="http://schemas.microsoft.com/office/drawing/2014/main" id="{04C56FBC-E865-4046-B28B-0CC2BE4DB0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0"/>
            <a:ext cx="8170246" cy="6858000"/>
          </a:xfrm>
          <a:custGeom>
            <a:avLst/>
            <a:gdLst>
              <a:gd name="connsiteX0" fmla="*/ 0 w 8170246"/>
              <a:gd name="connsiteY0" fmla="*/ 0 h 6858000"/>
              <a:gd name="connsiteX1" fmla="*/ 98791 w 8170246"/>
              <a:gd name="connsiteY1" fmla="*/ 0 h 6858000"/>
              <a:gd name="connsiteX2" fmla="*/ 4862151 w 8170246"/>
              <a:gd name="connsiteY2" fmla="*/ 0 h 6858000"/>
              <a:gd name="connsiteX3" fmla="*/ 8088169 w 8170246"/>
              <a:gd name="connsiteY3" fmla="*/ 3226735 h 6858000"/>
              <a:gd name="connsiteX4" fmla="*/ 8088169 w 8170246"/>
              <a:gd name="connsiteY4" fmla="*/ 3626507 h 6858000"/>
              <a:gd name="connsiteX5" fmla="*/ 4857393 w 8170246"/>
              <a:gd name="connsiteY5" fmla="*/ 6858000 h 6858000"/>
              <a:gd name="connsiteX6" fmla="*/ 133398 w 8170246"/>
              <a:gd name="connsiteY6" fmla="*/ 6858000 h 6858000"/>
              <a:gd name="connsiteX7" fmla="*/ 0 w 817024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70246" h="6858000">
                <a:moveTo>
                  <a:pt x="0" y="0"/>
                </a:moveTo>
                <a:lnTo>
                  <a:pt x="98791" y="0"/>
                </a:lnTo>
                <a:cubicBezTo>
                  <a:pt x="1141045" y="0"/>
                  <a:pt x="2657051" y="0"/>
                  <a:pt x="4862151" y="0"/>
                </a:cubicBezTo>
                <a:cubicBezTo>
                  <a:pt x="4862151" y="0"/>
                  <a:pt x="4862151" y="0"/>
                  <a:pt x="8088169" y="3226735"/>
                </a:cubicBezTo>
                <a:cubicBezTo>
                  <a:pt x="8197606" y="3336196"/>
                  <a:pt x="8197606" y="3517045"/>
                  <a:pt x="8088169" y="3626507"/>
                </a:cubicBezTo>
                <a:cubicBezTo>
                  <a:pt x="8088169" y="3626507"/>
                  <a:pt x="8088169" y="3626507"/>
                  <a:pt x="4857393" y="6858000"/>
                </a:cubicBezTo>
                <a:cubicBezTo>
                  <a:pt x="4857393" y="6858000"/>
                  <a:pt x="4857393" y="6858000"/>
                  <a:pt x="133398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pic>
        <p:nvPicPr>
          <p:cNvPr id="4" name="Picture 4" descr="A group of people wearing military uniforms posing for a picture&#10;&#10;Description generated with very high confidence">
            <a:extLst>
              <a:ext uri="{FF2B5EF4-FFF2-40B4-BE49-F238E27FC236}">
                <a16:creationId xmlns:a16="http://schemas.microsoft.com/office/drawing/2014/main" id="{E38F666E-737E-4893-B746-C965B0A0BF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977" r="2" b="7940"/>
          <a:stretch/>
        </p:blipFill>
        <p:spPr>
          <a:xfrm>
            <a:off x="4862152" y="10"/>
            <a:ext cx="7329848" cy="3428990"/>
          </a:xfrm>
          <a:custGeom>
            <a:avLst/>
            <a:gdLst>
              <a:gd name="connsiteX0" fmla="*/ 0 w 7329848"/>
              <a:gd name="connsiteY0" fmla="*/ 0 h 3429000"/>
              <a:gd name="connsiteX1" fmla="*/ 7329848 w 7329848"/>
              <a:gd name="connsiteY1" fmla="*/ 0 h 3429000"/>
              <a:gd name="connsiteX2" fmla="*/ 7329848 w 7329848"/>
              <a:gd name="connsiteY2" fmla="*/ 3429000 h 3429000"/>
              <a:gd name="connsiteX3" fmla="*/ 3307637 w 7329848"/>
              <a:gd name="connsiteY3" fmla="*/ 3429000 h 3429000"/>
              <a:gd name="connsiteX4" fmla="*/ 3308095 w 7329848"/>
              <a:gd name="connsiteY4" fmla="*/ 3426621 h 3429000"/>
              <a:gd name="connsiteX5" fmla="*/ 3226017 w 7329848"/>
              <a:gd name="connsiteY5" fmla="*/ 3226735 h 3429000"/>
              <a:gd name="connsiteX6" fmla="*/ 0 w 7329848"/>
              <a:gd name="connsiteY6" fmla="*/ 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329848" h="3429000">
                <a:moveTo>
                  <a:pt x="0" y="0"/>
                </a:moveTo>
                <a:lnTo>
                  <a:pt x="7329848" y="0"/>
                </a:lnTo>
                <a:lnTo>
                  <a:pt x="7329848" y="3429000"/>
                </a:lnTo>
                <a:lnTo>
                  <a:pt x="3307637" y="3429000"/>
                </a:lnTo>
                <a:lnTo>
                  <a:pt x="3308095" y="3426621"/>
                </a:lnTo>
                <a:cubicBezTo>
                  <a:pt x="3308095" y="3354043"/>
                  <a:pt x="3280736" y="3281466"/>
                  <a:pt x="3226017" y="322673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3297A2-D95D-4926-8A16-C42664680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868" y="626533"/>
            <a:ext cx="5720908" cy="1278467"/>
          </a:xfrm>
        </p:spPr>
        <p:txBody>
          <a:bodyPr anchor="ctr">
            <a:normAutofit/>
          </a:bodyPr>
          <a:lstStyle/>
          <a:p>
            <a:r>
              <a:rPr lang="en-US" sz="3200">
                <a:solidFill>
                  <a:srgbClr val="FEFFFF"/>
                </a:solidFill>
              </a:rPr>
              <a:t>Student Life-Culture Shock </a:t>
            </a:r>
          </a:p>
        </p:txBody>
      </p:sp>
      <p:pic>
        <p:nvPicPr>
          <p:cNvPr id="6" name="Picture 6" descr="A group of people standing in front of a crowd posing for the camera&#10;&#10;Description generated with very high confidence">
            <a:extLst>
              <a:ext uri="{FF2B5EF4-FFF2-40B4-BE49-F238E27FC236}">
                <a16:creationId xmlns:a16="http://schemas.microsoft.com/office/drawing/2014/main" id="{2E07B160-99E9-4E01-8DFE-6E9FC36044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863" r="3" b="3734"/>
          <a:stretch/>
        </p:blipFill>
        <p:spPr>
          <a:xfrm>
            <a:off x="4857394" y="3429000"/>
            <a:ext cx="7334607" cy="3429000"/>
          </a:xfrm>
          <a:custGeom>
            <a:avLst/>
            <a:gdLst>
              <a:gd name="connsiteX0" fmla="*/ 3312396 w 7334607"/>
              <a:gd name="connsiteY0" fmla="*/ 0 h 3429000"/>
              <a:gd name="connsiteX1" fmla="*/ 7334607 w 7334607"/>
              <a:gd name="connsiteY1" fmla="*/ 0 h 3429000"/>
              <a:gd name="connsiteX2" fmla="*/ 7334607 w 7334607"/>
              <a:gd name="connsiteY2" fmla="*/ 3429000 h 3429000"/>
              <a:gd name="connsiteX3" fmla="*/ 0 w 7334607"/>
              <a:gd name="connsiteY3" fmla="*/ 3429000 h 3429000"/>
              <a:gd name="connsiteX4" fmla="*/ 3230776 w 7334607"/>
              <a:gd name="connsiteY4" fmla="*/ 197507 h 3429000"/>
              <a:gd name="connsiteX5" fmla="*/ 3292335 w 7334607"/>
              <a:gd name="connsiteY5" fmla="*/ 104256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334607" h="3429000">
                <a:moveTo>
                  <a:pt x="3312396" y="0"/>
                </a:moveTo>
                <a:lnTo>
                  <a:pt x="7334607" y="0"/>
                </a:lnTo>
                <a:lnTo>
                  <a:pt x="7334607" y="3429000"/>
                </a:lnTo>
                <a:lnTo>
                  <a:pt x="0" y="3429000"/>
                </a:lnTo>
                <a:cubicBezTo>
                  <a:pt x="3230776" y="197507"/>
                  <a:pt x="3230776" y="197507"/>
                  <a:pt x="3230776" y="197507"/>
                </a:cubicBezTo>
                <a:cubicBezTo>
                  <a:pt x="3258135" y="170142"/>
                  <a:pt x="3278655" y="138314"/>
                  <a:pt x="3292335" y="104256"/>
                </a:cubicBez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AD5268-0B1A-4BA1-8BC7-36310D8AC8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869" y="2133599"/>
            <a:ext cx="5282758" cy="380999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rgbClr val="FEFFFF"/>
                </a:solidFill>
                <a:ea typeface="+mn-lt"/>
                <a:cs typeface="+mn-lt"/>
              </a:rPr>
              <a:t>Becoming a Student</a:t>
            </a:r>
            <a:endParaRPr lang="en-US" dirty="0">
              <a:solidFill>
                <a:srgbClr val="FEFFFF"/>
              </a:solidFill>
            </a:endParaRPr>
          </a:p>
          <a:p>
            <a:r>
              <a:rPr lang="en-US" dirty="0">
                <a:solidFill>
                  <a:srgbClr val="FEFFFF"/>
                </a:solidFill>
                <a:ea typeface="+mn-lt"/>
                <a:cs typeface="+mn-lt"/>
              </a:rPr>
              <a:t>Choosing a Major</a:t>
            </a:r>
            <a:endParaRPr lang="en-US" dirty="0">
              <a:solidFill>
                <a:srgbClr val="FEFFFF"/>
              </a:solidFill>
            </a:endParaRPr>
          </a:p>
          <a:p>
            <a:r>
              <a:rPr lang="en-US" dirty="0">
                <a:solidFill>
                  <a:srgbClr val="FEFFFF"/>
                </a:solidFill>
                <a:ea typeface="+mn-lt"/>
                <a:cs typeface="+mn-lt"/>
              </a:rPr>
              <a:t>Selecting Classes</a:t>
            </a:r>
            <a:endParaRPr lang="en-US" dirty="0">
              <a:solidFill>
                <a:srgbClr val="FEFFFF"/>
              </a:solidFill>
            </a:endParaRPr>
          </a:p>
          <a:p>
            <a:r>
              <a:rPr lang="en-US" dirty="0">
                <a:solidFill>
                  <a:srgbClr val="FEFFFF"/>
                </a:solidFill>
                <a:ea typeface="+mn-lt"/>
                <a:cs typeface="+mn-lt"/>
              </a:rPr>
              <a:t>Studying</a:t>
            </a:r>
            <a:endParaRPr lang="en-US" dirty="0">
              <a:solidFill>
                <a:srgbClr val="FEFFFF"/>
              </a:solidFill>
            </a:endParaRPr>
          </a:p>
          <a:p>
            <a:r>
              <a:rPr lang="en-US" dirty="0">
                <a:solidFill>
                  <a:srgbClr val="FEFFFF"/>
                </a:solidFill>
                <a:ea typeface="+mn-lt"/>
                <a:cs typeface="+mn-lt"/>
              </a:rPr>
              <a:t>Questioning Authority</a:t>
            </a:r>
            <a:endParaRPr lang="en-US" dirty="0">
              <a:solidFill>
                <a:srgbClr val="FEFFFF"/>
              </a:solidFill>
            </a:endParaRPr>
          </a:p>
          <a:p>
            <a:r>
              <a:rPr lang="en-US" dirty="0">
                <a:solidFill>
                  <a:srgbClr val="FEFFFF"/>
                </a:solidFill>
                <a:ea typeface="+mn-lt"/>
                <a:cs typeface="+mn-lt"/>
              </a:rPr>
              <a:t>Being a Fellow Student</a:t>
            </a:r>
            <a:endParaRPr lang="en-US" dirty="0">
              <a:solidFill>
                <a:srgbClr val="FE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8319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7">
            <a:extLst>
              <a:ext uri="{FF2B5EF4-FFF2-40B4-BE49-F238E27FC236}">
                <a16:creationId xmlns:a16="http://schemas.microsoft.com/office/drawing/2014/main" id="{3A3C2D7E-3F2E-404E-9B30-CB12DC972D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9">
            <a:extLst>
              <a:ext uri="{FF2B5EF4-FFF2-40B4-BE49-F238E27FC236}">
                <a16:creationId xmlns:a16="http://schemas.microsoft.com/office/drawing/2014/main" id="{F1F7FD00-BF97-4325-B7C2-E451F20840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30669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CCC875-21CA-4905-BC7F-60D759A3D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3391" y="624110"/>
            <a:ext cx="9383408" cy="1280890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GI Bill </a:t>
            </a:r>
          </a:p>
        </p:txBody>
      </p:sp>
      <p:sp>
        <p:nvSpPr>
          <p:cNvPr id="15" name="Freeform 11">
            <a:extLst>
              <a:ext uri="{FF2B5EF4-FFF2-40B4-BE49-F238E27FC236}">
                <a16:creationId xmlns:a16="http://schemas.microsoft.com/office/drawing/2014/main" id="{179B5294-DA4E-4926-B14A-DD6E07A12F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8FD4D-00B5-41E2-AC9A-8A7D9FC568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9942" y="2309605"/>
            <a:ext cx="10812158" cy="3287292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ea typeface="+mn-lt"/>
                <a:cs typeface="+mn-lt"/>
              </a:rPr>
              <a:t>As of March 1 2019 the DVA has issued over 95,000,000,000 dollars in post 9/11 GI bill benefit payments to over 2,000,000 individuals since August 2009.</a:t>
            </a:r>
            <a:endParaRPr lang="en-US" sz="2400"/>
          </a:p>
          <a:p>
            <a:pPr>
              <a:lnSpc>
                <a:spcPct val="90000"/>
              </a:lnSpc>
            </a:pPr>
            <a:r>
              <a:rPr lang="en-US" sz="2400" dirty="0">
                <a:ea typeface="+mn-lt"/>
                <a:cs typeface="+mn-lt"/>
              </a:rPr>
              <a:t>Chapter 33 post 9/11 GI bill (also called the forever GI bill) will pay students a housing stipend for 36 months based on their zip code and pay for tuition to any public college/university/trade school and up to 22,000 a year for private schools. </a:t>
            </a:r>
            <a:endParaRPr lang="en-US" sz="2400"/>
          </a:p>
          <a:p>
            <a:pPr>
              <a:lnSpc>
                <a:spcPct val="90000"/>
              </a:lnSpc>
            </a:pPr>
            <a:r>
              <a:rPr lang="en-US" sz="2400" dirty="0">
                <a:ea typeface="+mn-lt"/>
                <a:cs typeface="+mn-lt"/>
              </a:rPr>
              <a:t>There is a 9 month extension for STEM majors</a:t>
            </a:r>
            <a:endParaRPr lang="en-US" sz="2400"/>
          </a:p>
          <a:p>
            <a:pPr>
              <a:lnSpc>
                <a:spcPct val="90000"/>
              </a:lnSpc>
            </a:pPr>
            <a:r>
              <a:rPr lang="en-US" sz="2400" dirty="0">
                <a:ea typeface="+mn-lt"/>
                <a:cs typeface="+mn-lt"/>
              </a:rPr>
              <a:t>Full time vs above part time enrollment will affect housing stipend</a:t>
            </a:r>
            <a:endParaRPr lang="en-US" sz="2400"/>
          </a:p>
          <a:p>
            <a:pPr>
              <a:lnSpc>
                <a:spcPct val="90000"/>
              </a:lnSpc>
            </a:pPr>
            <a:r>
              <a:rPr lang="en-US" sz="2400" dirty="0">
                <a:ea typeface="+mn-lt"/>
                <a:cs typeface="+mn-lt"/>
              </a:rPr>
              <a:t>Required courses vs recommended courses on S.E.P.</a:t>
            </a:r>
            <a:endParaRPr lang="en-US" sz="2400"/>
          </a:p>
          <a:p>
            <a:pPr>
              <a:lnSpc>
                <a:spcPct val="90000"/>
              </a:lnSpc>
            </a:pPr>
            <a:r>
              <a:rPr lang="en-US" sz="2400" dirty="0">
                <a:ea typeface="+mn-lt"/>
                <a:cs typeface="+mn-lt"/>
              </a:rPr>
              <a:t>Only paid for courses while they are taking the class, (late start classes)</a:t>
            </a:r>
            <a:endParaRPr lang="en-US"/>
          </a:p>
          <a:p>
            <a:pPr>
              <a:lnSpc>
                <a:spcPct val="90000"/>
              </a:lnSpc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096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6AFD431-09B7-42CA-BF39-9FE5DBE537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711C96E-3D2D-48C8-AAB9-C1CB02D1D5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6009967" y="0"/>
            <a:ext cx="6176982" cy="6853245"/>
            <a:chOff x="2487613" y="285750"/>
            <a:chExt cx="2428876" cy="5654676"/>
          </a:xfrm>
          <a:solidFill>
            <a:schemeClr val="tx2">
              <a:lumMod val="90000"/>
            </a:schemeClr>
          </a:solidFill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0D18AF42-7CD5-4754-91D4-1BE53B5D14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A28C8F1A-9407-4D67-8250-D8923BC6DD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5CE0A2B0-F7F1-442C-A287-CD6F729E28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9E69CFA3-AE12-4EAF-A3A1-564BEEFEFA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ECB64037-2AE8-4CA9-AD8E-7ACC8618FB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8D319B10-EE8E-453F-A137-D7EEFA2089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3283F486-509C-4A42-8EED-794A991D2F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EBBFBB12-E756-4386-9C17-CA57438389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7ADD0E7E-F4A6-4B3F-8A2F-BCBFAFBA23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4" y="468286"/>
              <a:ext cx="1768475" cy="4262464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C19FCFB7-5E71-4197-8EC7-2ACB6DB028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EAA533FE-4903-48DD-A921-421A9C44AF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54CC5D8E-0D6C-4021-B84E-5D6182C0E1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37E8F60-ADFC-47C0-AF1D-4D2638868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9756" y="1159566"/>
            <a:ext cx="3662939" cy="4568264"/>
          </a:xfrm>
        </p:spPr>
        <p:txBody>
          <a:bodyPr anchor="ctr">
            <a:normAutofit/>
          </a:bodyPr>
          <a:lstStyle/>
          <a:p>
            <a:r>
              <a:rPr lang="en-US">
                <a:solidFill>
                  <a:schemeClr val="bg1">
                    <a:lumMod val="95000"/>
                    <a:lumOff val="5000"/>
                  </a:schemeClr>
                </a:solidFill>
              </a:rPr>
              <a:t>Health Concerns </a:t>
            </a:r>
          </a:p>
        </p:txBody>
      </p:sp>
      <p:sp>
        <p:nvSpPr>
          <p:cNvPr id="24" name="Freeform 6">
            <a:extLst>
              <a:ext uri="{FF2B5EF4-FFF2-40B4-BE49-F238E27FC236}">
                <a16:creationId xmlns:a16="http://schemas.microsoft.com/office/drawing/2014/main" id="{E7D63BAB-D0DB-4F66-92F9-4D2E0A2E5A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643468"/>
            <a:ext cx="7560245" cy="5571066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DCAFEA-EEDF-48DF-84B2-CAF85E5194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310" y="1286934"/>
            <a:ext cx="5292436" cy="4531784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Military Sexual Trauma (Experienced by Men and Women)</a:t>
            </a:r>
            <a:endParaRPr lang="en-US" sz="2000">
              <a:solidFill>
                <a:srgbClr val="FFFFFF"/>
              </a:solidFill>
              <a:ea typeface="+mn-lt"/>
              <a:cs typeface="+mn-lt"/>
            </a:endParaRPr>
          </a:p>
          <a:p>
            <a:pPr lvl="1"/>
            <a:r>
              <a:rPr lang="en-US" sz="1800" dirty="0">
                <a:solidFill>
                  <a:srgbClr val="FFFFFF"/>
                </a:solidFill>
                <a:ea typeface="+mn-lt"/>
                <a:cs typeface="+mn-lt"/>
              </a:rPr>
              <a:t>MST is defined by Title 38 U.S. Code 120D. </a:t>
            </a:r>
            <a:endParaRPr lang="en-US" sz="1800">
              <a:solidFill>
                <a:srgbClr val="FFFFFF"/>
              </a:solidFill>
            </a:endParaRPr>
          </a:p>
          <a:p>
            <a:pPr marL="457200" lvl="1" indent="0">
              <a:buNone/>
            </a:pPr>
            <a:r>
              <a:rPr lang="en-US" sz="1800" dirty="0">
                <a:solidFill>
                  <a:srgbClr val="FFFFFF"/>
                </a:solidFill>
                <a:ea typeface="+mn-lt"/>
                <a:cs typeface="+mn-lt"/>
              </a:rPr>
              <a:t>It states MST is: </a:t>
            </a:r>
            <a:endParaRPr lang="en-US" sz="1800" dirty="0">
              <a:solidFill>
                <a:srgbClr val="FFFFFF"/>
              </a:solidFill>
            </a:endParaRPr>
          </a:p>
          <a:p>
            <a:pPr lvl="1"/>
            <a:r>
              <a:rPr lang="en-US" sz="1800" dirty="0">
                <a:solidFill>
                  <a:srgbClr val="FFFFFF"/>
                </a:solidFill>
                <a:ea typeface="+mn-lt"/>
                <a:cs typeface="+mn-lt"/>
              </a:rPr>
              <a:t>Psychological trauma resulting from a physical assault of a sexual nature </a:t>
            </a:r>
            <a:endParaRPr lang="en-US" sz="1800">
              <a:solidFill>
                <a:srgbClr val="FFFFFF"/>
              </a:solidFill>
            </a:endParaRPr>
          </a:p>
          <a:p>
            <a:pPr lvl="1"/>
            <a:r>
              <a:rPr lang="en-US" sz="1800" dirty="0">
                <a:solidFill>
                  <a:srgbClr val="FFFFFF"/>
                </a:solidFill>
                <a:ea typeface="+mn-lt"/>
                <a:cs typeface="+mn-lt"/>
              </a:rPr>
              <a:t>Battery of a sexual nature </a:t>
            </a:r>
            <a:endParaRPr lang="en-US" sz="1800">
              <a:solidFill>
                <a:srgbClr val="FFFFFF"/>
              </a:solidFill>
            </a:endParaRPr>
          </a:p>
          <a:p>
            <a:pPr lvl="1"/>
            <a:r>
              <a:rPr lang="en-US" sz="1800" dirty="0">
                <a:solidFill>
                  <a:srgbClr val="FFFFFF"/>
                </a:solidFill>
                <a:ea typeface="+mn-lt"/>
                <a:cs typeface="+mn-lt"/>
              </a:rPr>
              <a:t>Sexual harassment which occurred while the Veteran was serving on: </a:t>
            </a:r>
          </a:p>
          <a:p>
            <a:pPr lvl="2"/>
            <a:r>
              <a:rPr lang="en-US" sz="1600" dirty="0">
                <a:solidFill>
                  <a:srgbClr val="FFFFFF"/>
                </a:solidFill>
                <a:ea typeface="+mn-lt"/>
                <a:cs typeface="+mn-lt"/>
              </a:rPr>
              <a:t>Active Duty </a:t>
            </a:r>
          </a:p>
          <a:p>
            <a:pPr lvl="2"/>
            <a:r>
              <a:rPr lang="en-US" sz="1600" dirty="0">
                <a:solidFill>
                  <a:srgbClr val="FFFFFF"/>
                </a:solidFill>
                <a:ea typeface="+mn-lt"/>
                <a:cs typeface="+mn-lt"/>
              </a:rPr>
              <a:t>Active Duty for Training</a:t>
            </a:r>
          </a:p>
          <a:p>
            <a:pPr lvl="2"/>
            <a:r>
              <a:rPr lang="en-US" sz="1600" dirty="0">
                <a:solidFill>
                  <a:srgbClr val="FFFFFF"/>
                </a:solidFill>
                <a:ea typeface="+mn-lt"/>
                <a:cs typeface="+mn-lt"/>
              </a:rPr>
              <a:t>In Active Duty Training</a:t>
            </a:r>
            <a:endParaRPr lang="en-US" sz="1600">
              <a:solidFill>
                <a:srgbClr val="FFFFFF"/>
              </a:solidFill>
            </a:endParaRPr>
          </a:p>
          <a:p>
            <a:pPr lvl="1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6232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2EC7880-C5D9-40A8-A6B0-3198AD07AD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4619543" cy="6854038"/>
          </a:xfrm>
          <a:prstGeom prst="rect">
            <a:avLst/>
          </a:prstGeom>
          <a:solidFill>
            <a:schemeClr val="tx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1ECBA4-5990-413A-B230-D4EA628CF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3650279" cy="1259894"/>
          </a:xfrm>
        </p:spPr>
        <p:txBody>
          <a:bodyPr>
            <a:normAutofit/>
          </a:bodyPr>
          <a:lstStyle/>
          <a:p>
            <a:r>
              <a:rPr lang="en-US" dirty="0"/>
              <a:t>Mental Health Concerns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9C7861-7813-4A94-B79E-312BCFE306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650" y="1905000"/>
            <a:ext cx="4050328" cy="4559353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300">
                <a:ea typeface="+mn-lt"/>
                <a:cs typeface="+mn-lt"/>
              </a:rPr>
              <a:t>Posttraumatic Stress Disorder (PTSD)</a:t>
            </a:r>
          </a:p>
          <a:p>
            <a:pPr lvl="1">
              <a:lnSpc>
                <a:spcPct val="90000"/>
              </a:lnSpc>
            </a:pPr>
            <a:r>
              <a:rPr lang="en-US" sz="1300">
                <a:ea typeface="+mn-lt"/>
                <a:cs typeface="+mn-lt"/>
              </a:rPr>
              <a:t>An anxiety disorder that can occur following the experience or witnessing of a traumatic event such as: </a:t>
            </a:r>
          </a:p>
          <a:p>
            <a:pPr lvl="1">
              <a:lnSpc>
                <a:spcPct val="90000"/>
              </a:lnSpc>
            </a:pPr>
            <a:r>
              <a:rPr lang="en-US" sz="1300">
                <a:ea typeface="+mn-lt"/>
                <a:cs typeface="+mn-lt"/>
              </a:rPr>
              <a:t>Combat (War or Conflict)</a:t>
            </a:r>
          </a:p>
          <a:p>
            <a:pPr lvl="1">
              <a:lnSpc>
                <a:spcPct val="90000"/>
              </a:lnSpc>
            </a:pPr>
            <a:r>
              <a:rPr lang="en-US" sz="1300">
                <a:ea typeface="+mn-lt"/>
                <a:cs typeface="+mn-lt"/>
              </a:rPr>
              <a:t>Childhood abuse, rape, torture, captivity</a:t>
            </a:r>
          </a:p>
          <a:p>
            <a:pPr lvl="1">
              <a:lnSpc>
                <a:spcPct val="90000"/>
              </a:lnSpc>
            </a:pPr>
            <a:r>
              <a:rPr lang="en-US" sz="1300">
                <a:ea typeface="+mn-lt"/>
                <a:cs typeface="+mn-lt"/>
              </a:rPr>
              <a:t>Car accidents, train/plane crash, bombings</a:t>
            </a:r>
          </a:p>
          <a:p>
            <a:pPr lvl="1">
              <a:lnSpc>
                <a:spcPct val="90000"/>
              </a:lnSpc>
            </a:pPr>
            <a:r>
              <a:rPr lang="en-US" sz="1300">
                <a:ea typeface="+mn-lt"/>
                <a:cs typeface="+mn-lt"/>
              </a:rPr>
              <a:t>Assault, mugging, Natural disasters</a:t>
            </a:r>
            <a:endParaRPr lang="en-US" sz="1300"/>
          </a:p>
          <a:p>
            <a:pPr lvl="1">
              <a:lnSpc>
                <a:spcPct val="90000"/>
              </a:lnSpc>
            </a:pPr>
            <a:r>
              <a:rPr lang="en-US" sz="1300">
                <a:ea typeface="+mn-lt"/>
                <a:cs typeface="+mn-lt"/>
              </a:rPr>
              <a:t>TBI traumatic Brain Injury </a:t>
            </a:r>
            <a:endParaRPr lang="en-US" sz="1300"/>
          </a:p>
          <a:p>
            <a:pPr>
              <a:lnSpc>
                <a:spcPct val="90000"/>
              </a:lnSpc>
            </a:pPr>
            <a:r>
              <a:rPr lang="en-US" sz="1300">
                <a:ea typeface="+mn-lt"/>
                <a:cs typeface="+mn-lt"/>
              </a:rPr>
              <a:t>Posttraumatic Stress (PTS)</a:t>
            </a:r>
          </a:p>
          <a:p>
            <a:pPr lvl="1">
              <a:lnSpc>
                <a:spcPct val="90000"/>
              </a:lnSpc>
            </a:pPr>
            <a:r>
              <a:rPr lang="en-US" sz="1300">
                <a:ea typeface="+mn-lt"/>
                <a:cs typeface="+mn-lt"/>
              </a:rPr>
              <a:t>Most people experience some type of Post-Traumatic Stress during their Lifetime</a:t>
            </a:r>
            <a:endParaRPr lang="en-US" sz="1300"/>
          </a:p>
          <a:p>
            <a:pPr>
              <a:lnSpc>
                <a:spcPct val="90000"/>
              </a:lnSpc>
            </a:pPr>
            <a:r>
              <a:rPr lang="en-US" sz="1300">
                <a:ea typeface="+mn-lt"/>
                <a:cs typeface="+mn-lt"/>
              </a:rPr>
              <a:t>Substance abuse</a:t>
            </a:r>
            <a:endParaRPr lang="en-US" sz="1300"/>
          </a:p>
          <a:p>
            <a:pPr>
              <a:lnSpc>
                <a:spcPct val="90000"/>
              </a:lnSpc>
            </a:pPr>
            <a:endParaRPr lang="en-US" sz="1300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519ABCAB-E6E9-435F-B859-A123BCD73F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45" r="17850" b="-1"/>
          <a:stretch/>
        </p:blipFill>
        <p:spPr>
          <a:xfrm>
            <a:off x="4619543" y="10"/>
            <a:ext cx="7572457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9251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0E86D-FA49-4CC0-92B8-FA1E82773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Anxiety and Depression 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FD1ED70-4137-4A61-95B8-84E8D54246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ea typeface="+mn-lt"/>
                <a:cs typeface="+mn-lt"/>
                <a:hlinkClick r:id="rId2"/>
              </a:rPr>
              <a:t>http://www.halfofus.com/video/anxiety-disorders/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7745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56548-E7FD-4AF2-A84C-88A7C5172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9750" y="700310"/>
            <a:ext cx="3634837" cy="1280890"/>
          </a:xfrm>
        </p:spPr>
        <p:txBody>
          <a:bodyPr/>
          <a:lstStyle/>
          <a:p>
            <a:r>
              <a:rPr lang="en-US" dirty="0"/>
              <a:t>Transitioning </a:t>
            </a:r>
          </a:p>
        </p:txBody>
      </p:sp>
      <p:pic>
        <p:nvPicPr>
          <p:cNvPr id="4" name="Picture 4" descr="A picture containing bird, shirt, drawing&#10;&#10;Description generated with very high confidence">
            <a:extLst>
              <a:ext uri="{FF2B5EF4-FFF2-40B4-BE49-F238E27FC236}">
                <a16:creationId xmlns:a16="http://schemas.microsoft.com/office/drawing/2014/main" id="{AA7FB03A-9CBF-4632-A353-F127619C47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4950" y="2171700"/>
            <a:ext cx="2743200" cy="2743200"/>
          </a:xfrm>
          <a:prstGeom prst="rect">
            <a:avLst/>
          </a:prstGeom>
        </p:spPr>
      </p:pic>
      <p:pic>
        <p:nvPicPr>
          <p:cNvPr id="6" name="Picture 6" descr="A black sign with white text&#10;&#10;Description generated with high confidence">
            <a:extLst>
              <a:ext uri="{FF2B5EF4-FFF2-40B4-BE49-F238E27FC236}">
                <a16:creationId xmlns:a16="http://schemas.microsoft.com/office/drawing/2014/main" id="{7D8D5616-F21C-44D9-99FF-1B226F0D2B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4950" y="2812244"/>
            <a:ext cx="2743200" cy="1462112"/>
          </a:xfrm>
          <a:prstGeom prst="rect">
            <a:avLst/>
          </a:prstGeom>
        </p:spPr>
      </p:pic>
      <p:pic>
        <p:nvPicPr>
          <p:cNvPr id="8" name="Picture 8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311A6582-F921-4CE4-A784-7E545B967F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5300" y="2901315"/>
            <a:ext cx="2743200" cy="1303020"/>
          </a:xfrm>
          <a:prstGeom prst="rect">
            <a:avLst/>
          </a:prstGeom>
        </p:spPr>
      </p:pic>
      <p:pic>
        <p:nvPicPr>
          <p:cNvPr id="10" name="Picture 10" descr="A picture containing bird, shirt, drawing&#10;&#10;Description generated with very high confidence">
            <a:extLst>
              <a:ext uri="{FF2B5EF4-FFF2-40B4-BE49-F238E27FC236}">
                <a16:creationId xmlns:a16="http://schemas.microsoft.com/office/drawing/2014/main" id="{AF4544F6-D8AE-41CD-9FF2-4C703406FC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8500" y="2171700"/>
            <a:ext cx="2743200" cy="2743200"/>
          </a:xfrm>
          <a:prstGeom prst="rect">
            <a:avLst/>
          </a:prstGeom>
        </p:spPr>
      </p:pic>
      <p:pic>
        <p:nvPicPr>
          <p:cNvPr id="12" name="Picture 12" descr="A picture containing food, drawing&#10;&#10;Description generated with very high confidence">
            <a:extLst>
              <a:ext uri="{FF2B5EF4-FFF2-40B4-BE49-F238E27FC236}">
                <a16:creationId xmlns:a16="http://schemas.microsoft.com/office/drawing/2014/main" id="{8B74E8C0-8C39-44C4-AC69-58CAB196A5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3850" y="3113340"/>
            <a:ext cx="2743200" cy="97422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052864B-AEDB-47A1-86B4-B43E87713544}"/>
              </a:ext>
            </a:extLst>
          </p:cNvPr>
          <p:cNvSpPr txBox="1"/>
          <p:nvPr/>
        </p:nvSpPr>
        <p:spPr>
          <a:xfrm>
            <a:off x="7772400" y="2924175"/>
            <a:ext cx="2743200" cy="135421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spc="-5">
                <a:solidFill>
                  <a:srgbClr val="292934"/>
                </a:solidFill>
                <a:latin typeface="Calibri"/>
                <a:cs typeface="Calibri"/>
              </a:rPr>
              <a:t>Ci</a:t>
            </a:r>
            <a:r>
              <a:rPr lang="en-US" sz="3200" spc="-10">
                <a:solidFill>
                  <a:srgbClr val="292934"/>
                </a:solidFill>
                <a:latin typeface="Calibri"/>
                <a:cs typeface="Calibri"/>
              </a:rPr>
              <a:t>v</a:t>
            </a:r>
            <a:r>
              <a:rPr lang="en-US" sz="3200">
                <a:solidFill>
                  <a:srgbClr val="292934"/>
                </a:solidFill>
                <a:latin typeface="Calibri"/>
                <a:cs typeface="Calibri"/>
              </a:rPr>
              <a:t>il</a:t>
            </a:r>
            <a:r>
              <a:rPr lang="en-US" sz="3200" spc="5">
                <a:solidFill>
                  <a:srgbClr val="292934"/>
                </a:solidFill>
                <a:latin typeface="Calibri"/>
                <a:cs typeface="Calibri"/>
              </a:rPr>
              <a:t>i</a:t>
            </a:r>
            <a:r>
              <a:rPr lang="en-US" sz="3200">
                <a:solidFill>
                  <a:srgbClr val="292934"/>
                </a:solidFill>
                <a:latin typeface="Calibri"/>
                <a:cs typeface="Calibri"/>
              </a:rPr>
              <a:t>an</a:t>
            </a:r>
          </a:p>
          <a:p>
            <a:r>
              <a:rPr lang="en-US" sz="3200" spc="-25">
                <a:solidFill>
                  <a:srgbClr val="292934"/>
                </a:solidFill>
                <a:latin typeface="Calibri"/>
                <a:cs typeface="Calibri"/>
              </a:rPr>
              <a:t>Ca</a:t>
            </a:r>
            <a:r>
              <a:rPr lang="en-US" sz="3200" spc="-50">
                <a:solidFill>
                  <a:srgbClr val="292934"/>
                </a:solidFill>
                <a:latin typeface="Calibri"/>
                <a:cs typeface="Calibri"/>
              </a:rPr>
              <a:t>r</a:t>
            </a:r>
            <a:r>
              <a:rPr lang="en-US" sz="3200" spc="-20">
                <a:solidFill>
                  <a:srgbClr val="292934"/>
                </a:solidFill>
                <a:latin typeface="Calibri"/>
                <a:cs typeface="Calibri"/>
              </a:rPr>
              <a:t>e</a:t>
            </a:r>
            <a:r>
              <a:rPr lang="en-US" sz="3200" spc="-10">
                <a:solidFill>
                  <a:srgbClr val="292934"/>
                </a:solidFill>
                <a:latin typeface="Calibri"/>
                <a:cs typeface="Calibri"/>
              </a:rPr>
              <a:t>e</a:t>
            </a:r>
            <a:r>
              <a:rPr lang="en-US" sz="3200" spc="-15">
                <a:solidFill>
                  <a:srgbClr val="292934"/>
                </a:solidFill>
                <a:latin typeface="Calibri"/>
                <a:cs typeface="Calibri"/>
              </a:rPr>
              <a:t>r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0845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Career Process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72985" y="2093725"/>
            <a:ext cx="7729728" cy="310198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Not their first Career</a:t>
            </a:r>
          </a:p>
          <a:p>
            <a:r>
              <a:rPr lang="en-US"/>
              <a:t>Need Direct Support</a:t>
            </a:r>
            <a:r>
              <a:rPr lang="en-US" dirty="0"/>
              <a:t> </a:t>
            </a:r>
            <a:endParaRPr lang="en-US"/>
          </a:p>
          <a:p>
            <a:pPr lvl="1"/>
            <a:r>
              <a:rPr lang="en-US"/>
              <a:t>Practical Clear Steps</a:t>
            </a:r>
            <a:endParaRPr lang="en-US" dirty="0"/>
          </a:p>
          <a:p>
            <a:r>
              <a:rPr lang="en-US" dirty="0"/>
              <a:t>Personal Hand-off</a:t>
            </a:r>
          </a:p>
          <a:p>
            <a:r>
              <a:rPr lang="en-US" dirty="0"/>
              <a:t>Beginning to End Steps to Success</a:t>
            </a:r>
          </a:p>
          <a:p>
            <a:pPr lvl="1"/>
            <a:r>
              <a:rPr lang="en-US" dirty="0"/>
              <a:t>Understanding the Job Market</a:t>
            </a:r>
          </a:p>
          <a:p>
            <a:pPr lvl="1"/>
            <a:r>
              <a:rPr lang="en-US" dirty="0"/>
              <a:t>Importance of education &amp; experience</a:t>
            </a:r>
          </a:p>
          <a:p>
            <a:pPr lvl="1"/>
            <a:endParaRPr lang="en-US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6950F961-6F43-4C7F-9ED0-46D65509CE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4860" y="1264558"/>
            <a:ext cx="4551151" cy="4179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2905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3262980-E907-4930-9E6E-3DC2025C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645106"/>
            <a:ext cx="3650279" cy="1259894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706147"/>
                </a:solidFill>
              </a:rPr>
              <a:t>Not Their First Career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D53EBD-B361-45AD-8ABF-9270B20B4A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rgbClr val="70614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9225" y="2133600"/>
            <a:ext cx="3650278" cy="3759253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Clr>
                <a:srgbClr val="577DA8"/>
              </a:buClr>
            </a:pPr>
            <a:r>
              <a:rPr lang="en-US" dirty="0"/>
              <a:t> College was an Afterthought</a:t>
            </a:r>
            <a:endParaRPr lang="en-US"/>
          </a:p>
          <a:p>
            <a:pPr>
              <a:buClr>
                <a:srgbClr val="577DA8"/>
              </a:buClr>
            </a:pPr>
            <a:r>
              <a:rPr lang="en-US"/>
              <a:t>Need to use Benefits</a:t>
            </a:r>
          </a:p>
          <a:p>
            <a:pPr>
              <a:buClr>
                <a:srgbClr val="577DA8"/>
              </a:buClr>
            </a:pPr>
            <a:r>
              <a:rPr lang="en-US" dirty="0"/>
              <a:t>Goal Refocus </a:t>
            </a:r>
            <a:endParaRPr lang="en-US"/>
          </a:p>
          <a:p>
            <a:pPr>
              <a:buClr>
                <a:srgbClr val="577DA8"/>
              </a:buClr>
            </a:pPr>
            <a:r>
              <a:rPr lang="en-US"/>
              <a:t>Goal Identification </a:t>
            </a:r>
          </a:p>
          <a:p>
            <a:pPr>
              <a:buClr>
                <a:srgbClr val="577DA8"/>
              </a:buClr>
            </a:pPr>
            <a:r>
              <a:rPr lang="en-US"/>
              <a:t>Structure </a:t>
            </a:r>
          </a:p>
          <a:p>
            <a:pPr marL="0" indent="0">
              <a:buClr>
                <a:srgbClr val="577DA8"/>
              </a:buClr>
              <a:buNone/>
            </a:pPr>
            <a:endParaRPr lang="en-US"/>
          </a:p>
        </p:txBody>
      </p:sp>
      <p:sp>
        <p:nvSpPr>
          <p:cNvPr id="13" name="Freeform 11">
            <a:extLst>
              <a:ext uri="{FF2B5EF4-FFF2-40B4-BE49-F238E27FC236}">
                <a16:creationId xmlns:a16="http://schemas.microsoft.com/office/drawing/2014/main" id="{DA1A4CE7-6399-4B37-ACE2-CFC4B4077B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picture containing person, man, snow, people&#10;&#10;Description generated with very high confidence">
            <a:extLst>
              <a:ext uri="{FF2B5EF4-FFF2-40B4-BE49-F238E27FC236}">
                <a16:creationId xmlns:a16="http://schemas.microsoft.com/office/drawing/2014/main" id="{96E46C5A-5181-4A07-9698-895915458C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165" r="7081" b="2"/>
          <a:stretch/>
        </p:blipFill>
        <p:spPr>
          <a:xfrm>
            <a:off x="4619543" y="10"/>
            <a:ext cx="7572457" cy="685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9219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9" descr="A group of people running in the snow&#10;&#10;Description generated with very high confidence">
            <a:extLst>
              <a:ext uri="{FF2B5EF4-FFF2-40B4-BE49-F238E27FC236}">
                <a16:creationId xmlns:a16="http://schemas.microsoft.com/office/drawing/2014/main" id="{5DE0898F-DABE-4408-A955-0367A27849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868" r="20427" b="-1"/>
          <a:stretch/>
        </p:blipFill>
        <p:spPr>
          <a:xfrm>
            <a:off x="4485557" y="10"/>
            <a:ext cx="7706443" cy="6857990"/>
          </a:xfrm>
          <a:prstGeom prst="rect">
            <a:avLst/>
          </a:prstGeom>
        </p:spPr>
      </p:pic>
      <p:sp useBgFill="1">
        <p:nvSpPr>
          <p:cNvPr id="34" name="Freeform: Shape 33">
            <a:extLst>
              <a:ext uri="{FF2B5EF4-FFF2-40B4-BE49-F238E27FC236}">
                <a16:creationId xmlns:a16="http://schemas.microsoft.com/office/drawing/2014/main" id="{23C7736A-5A08-4021-9AB6-390DFF506A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0"/>
            <a:ext cx="8170246" cy="6858000"/>
          </a:xfrm>
          <a:custGeom>
            <a:avLst/>
            <a:gdLst>
              <a:gd name="connsiteX0" fmla="*/ 4738960 w 8170246"/>
              <a:gd name="connsiteY0" fmla="*/ 0 h 6858000"/>
              <a:gd name="connsiteX1" fmla="*/ 4862151 w 8170246"/>
              <a:gd name="connsiteY1" fmla="*/ 0 h 6858000"/>
              <a:gd name="connsiteX2" fmla="*/ 8088169 w 8170246"/>
              <a:gd name="connsiteY2" fmla="*/ 3226735 h 6858000"/>
              <a:gd name="connsiteX3" fmla="*/ 8088169 w 8170246"/>
              <a:gd name="connsiteY3" fmla="*/ 3626507 h 6858000"/>
              <a:gd name="connsiteX4" fmla="*/ 4857393 w 8170246"/>
              <a:gd name="connsiteY4" fmla="*/ 6858000 h 6858000"/>
              <a:gd name="connsiteX5" fmla="*/ 4783581 w 8170246"/>
              <a:gd name="connsiteY5" fmla="*/ 6858000 h 6858000"/>
              <a:gd name="connsiteX6" fmla="*/ 4734202 w 8170246"/>
              <a:gd name="connsiteY6" fmla="*/ 6858000 h 6858000"/>
              <a:gd name="connsiteX7" fmla="*/ 7964978 w 8170246"/>
              <a:gd name="connsiteY7" fmla="*/ 3626507 h 6858000"/>
              <a:gd name="connsiteX8" fmla="*/ 7964978 w 8170246"/>
              <a:gd name="connsiteY8" fmla="*/ 3226735 h 6858000"/>
              <a:gd name="connsiteX9" fmla="*/ 4738960 w 8170246"/>
              <a:gd name="connsiteY9" fmla="*/ 0 h 6858000"/>
              <a:gd name="connsiteX10" fmla="*/ 0 w 8170246"/>
              <a:gd name="connsiteY10" fmla="*/ 0 h 6858000"/>
              <a:gd name="connsiteX11" fmla="*/ 98791 w 8170246"/>
              <a:gd name="connsiteY11" fmla="*/ 0 h 6858000"/>
              <a:gd name="connsiteX12" fmla="*/ 4456718 w 8170246"/>
              <a:gd name="connsiteY12" fmla="*/ 0 h 6858000"/>
              <a:gd name="connsiteX13" fmla="*/ 4603489 w 8170246"/>
              <a:gd name="connsiteY13" fmla="*/ 0 h 6858000"/>
              <a:gd name="connsiteX14" fmla="*/ 7829507 w 8170246"/>
              <a:gd name="connsiteY14" fmla="*/ 3226735 h 6858000"/>
              <a:gd name="connsiteX15" fmla="*/ 7829507 w 8170246"/>
              <a:gd name="connsiteY15" fmla="*/ 3626507 h 6858000"/>
              <a:gd name="connsiteX16" fmla="*/ 4598731 w 8170246"/>
              <a:gd name="connsiteY16" fmla="*/ 6858000 h 6858000"/>
              <a:gd name="connsiteX17" fmla="*/ 4540663 w 8170246"/>
              <a:gd name="connsiteY17" fmla="*/ 6858000 h 6858000"/>
              <a:gd name="connsiteX18" fmla="*/ 133398 w 8170246"/>
              <a:gd name="connsiteY18" fmla="*/ 6858000 h 6858000"/>
              <a:gd name="connsiteX19" fmla="*/ 0 w 8170246"/>
              <a:gd name="connsiteY1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170246" h="6858000">
                <a:moveTo>
                  <a:pt x="4738960" y="0"/>
                </a:moveTo>
                <a:lnTo>
                  <a:pt x="4862151" y="0"/>
                </a:lnTo>
                <a:cubicBezTo>
                  <a:pt x="4862151" y="0"/>
                  <a:pt x="4862151" y="0"/>
                  <a:pt x="8088169" y="3226735"/>
                </a:cubicBezTo>
                <a:cubicBezTo>
                  <a:pt x="8197606" y="3336196"/>
                  <a:pt x="8197606" y="3517045"/>
                  <a:pt x="8088169" y="3626507"/>
                </a:cubicBezTo>
                <a:cubicBezTo>
                  <a:pt x="8088169" y="3626507"/>
                  <a:pt x="8088169" y="3626507"/>
                  <a:pt x="4857393" y="6858000"/>
                </a:cubicBezTo>
                <a:cubicBezTo>
                  <a:pt x="4857393" y="6858000"/>
                  <a:pt x="4857393" y="6858000"/>
                  <a:pt x="4783581" y="6858000"/>
                </a:cubicBezTo>
                <a:lnTo>
                  <a:pt x="4734202" y="6858000"/>
                </a:lnTo>
                <a:cubicBezTo>
                  <a:pt x="7964978" y="3626507"/>
                  <a:pt x="7964978" y="3626507"/>
                  <a:pt x="7964978" y="3626507"/>
                </a:cubicBezTo>
                <a:cubicBezTo>
                  <a:pt x="8074415" y="3517045"/>
                  <a:pt x="8074415" y="3336196"/>
                  <a:pt x="7964978" y="3226735"/>
                </a:cubicBezTo>
                <a:cubicBezTo>
                  <a:pt x="4738960" y="0"/>
                  <a:pt x="4738960" y="0"/>
                  <a:pt x="4738960" y="0"/>
                </a:cubicBezTo>
                <a:close/>
                <a:moveTo>
                  <a:pt x="0" y="0"/>
                </a:moveTo>
                <a:lnTo>
                  <a:pt x="98791" y="0"/>
                </a:lnTo>
                <a:cubicBezTo>
                  <a:pt x="1075904" y="0"/>
                  <a:pt x="2469401" y="0"/>
                  <a:pt x="4456718" y="0"/>
                </a:cubicBezTo>
                <a:lnTo>
                  <a:pt x="4603489" y="0"/>
                </a:lnTo>
                <a:cubicBezTo>
                  <a:pt x="4603489" y="0"/>
                  <a:pt x="4603489" y="0"/>
                  <a:pt x="7829507" y="3226735"/>
                </a:cubicBezTo>
                <a:cubicBezTo>
                  <a:pt x="7938944" y="3336196"/>
                  <a:pt x="7938944" y="3517045"/>
                  <a:pt x="7829507" y="3626507"/>
                </a:cubicBezTo>
                <a:cubicBezTo>
                  <a:pt x="7829507" y="3626507"/>
                  <a:pt x="7829507" y="3626507"/>
                  <a:pt x="4598731" y="6858000"/>
                </a:cubicBezTo>
                <a:lnTo>
                  <a:pt x="4540663" y="6858000"/>
                </a:lnTo>
                <a:cubicBezTo>
                  <a:pt x="4077749" y="6858000"/>
                  <a:pt x="2938270" y="6858000"/>
                  <a:pt x="133398" y="6858000"/>
                </a:cubicBezTo>
                <a:lnTo>
                  <a:pt x="0" y="6858000"/>
                </a:lnTo>
                <a:close/>
              </a:path>
            </a:pathLst>
          </a:cu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525" y="624110"/>
            <a:ext cx="4623955" cy="1280890"/>
          </a:xfrm>
        </p:spPr>
        <p:txBody>
          <a:bodyPr>
            <a:normAutofit/>
          </a:bodyPr>
          <a:lstStyle/>
          <a:p>
            <a:r>
              <a:rPr lang="en-US"/>
              <a:t>Life Career Experience</a:t>
            </a:r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33DF4D3-8A35-461A-ABE0-F56B78A13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1812" y="2133600"/>
            <a:ext cx="4625882" cy="3777622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en-US"/>
              <a:t>Possible Trauma Associated with Military Experience</a:t>
            </a:r>
          </a:p>
          <a:p>
            <a:pPr>
              <a:lnSpc>
                <a:spcPct val="90000"/>
              </a:lnSpc>
            </a:pPr>
            <a:r>
              <a:rPr lang="en-US"/>
              <a:t>Military Experiece may be negative or positive</a:t>
            </a:r>
          </a:p>
          <a:p>
            <a:pPr>
              <a:lnSpc>
                <a:spcPct val="90000"/>
              </a:lnSpc>
            </a:pPr>
            <a:r>
              <a:rPr lang="en-US"/>
              <a:t>What life experience do they have that you can incorporate into a resume</a:t>
            </a:r>
          </a:p>
          <a:p>
            <a:pPr lvl="1">
              <a:lnSpc>
                <a:spcPct val="90000"/>
              </a:lnSpc>
            </a:pPr>
            <a:r>
              <a:rPr lang="en-US"/>
              <a:t>Time Management</a:t>
            </a:r>
          </a:p>
          <a:p>
            <a:pPr lvl="1">
              <a:lnSpc>
                <a:spcPct val="90000"/>
              </a:lnSpc>
            </a:pPr>
            <a:r>
              <a:rPr lang="en-US"/>
              <a:t>Following Instructions</a:t>
            </a:r>
          </a:p>
          <a:p>
            <a:pPr lvl="1">
              <a:lnSpc>
                <a:spcPct val="90000"/>
              </a:lnSpc>
            </a:pPr>
            <a:r>
              <a:rPr lang="en-US"/>
              <a:t>Understanding of the translation of Military associated duties to transferable skills.</a:t>
            </a:r>
          </a:p>
        </p:txBody>
      </p:sp>
    </p:spTree>
    <p:extLst>
      <p:ext uri="{BB962C8B-B14F-4D97-AF65-F5344CB8AC3E}">
        <p14:creationId xmlns:p14="http://schemas.microsoft.com/office/powerpoint/2010/main" val="39365501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6" name="Rectangle 45">
            <a:extLst>
              <a:ext uri="{FF2B5EF4-FFF2-40B4-BE49-F238E27FC236}">
                <a16:creationId xmlns:a16="http://schemas.microsoft.com/office/drawing/2014/main" id="{1EDD21E1-BAF0-4314-AB31-82ECB8AC9E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645106"/>
            <a:ext cx="5122652" cy="1259894"/>
          </a:xfrm>
        </p:spPr>
        <p:txBody>
          <a:bodyPr>
            <a:normAutofit/>
          </a:bodyPr>
          <a:lstStyle/>
          <a:p>
            <a:r>
              <a:rPr lang="en-US"/>
              <a:t>Their </a:t>
            </a:r>
            <a:r>
              <a:rPr lang="en-US" dirty="0"/>
              <a:t>Unique</a:t>
            </a:r>
            <a:r>
              <a:rPr lang="en-US"/>
              <a:t> </a:t>
            </a:r>
            <a:r>
              <a:rPr lang="en-US" dirty="0"/>
              <a:t>Journey</a:t>
            </a:r>
            <a:endParaRPr lang="en-US"/>
          </a:p>
        </p:txBody>
      </p:sp>
      <p:sp>
        <p:nvSpPr>
          <p:cNvPr id="57" name="Rectangle 47">
            <a:extLst>
              <a:ext uri="{FF2B5EF4-FFF2-40B4-BE49-F238E27FC236}">
                <a16:creationId xmlns:a16="http://schemas.microsoft.com/office/drawing/2014/main" id="{FDC8619C-F25D-468E-95FA-2A2151D7DD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9225" y="2133600"/>
            <a:ext cx="5122652" cy="3759253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/>
              <a:t>Understand the Journey and Understand the Student Experience: </a:t>
            </a:r>
            <a:endParaRPr lang="en-US" dirty="0"/>
          </a:p>
          <a:p>
            <a:r>
              <a:rPr lang="en-US"/>
              <a:t>Tell me about your Transition into Civilian Life.</a:t>
            </a:r>
          </a:p>
          <a:p>
            <a:r>
              <a:rPr lang="en-US"/>
              <a:t>Tell me your story (Family, personal life, goals).</a:t>
            </a:r>
            <a:endParaRPr lang="en-US" dirty="0"/>
          </a:p>
          <a:p>
            <a:r>
              <a:rPr lang="en-US"/>
              <a:t>Tell me what you know about career development. </a:t>
            </a:r>
            <a:endParaRPr lang="en-US" dirty="0"/>
          </a:p>
          <a:p>
            <a:r>
              <a:rPr lang="en-US"/>
              <a:t>Build rapport and trust first! 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5" descr="A person holding a baby&#10;&#10;Description generated with high confidence">
            <a:extLst>
              <a:ext uri="{FF2B5EF4-FFF2-40B4-BE49-F238E27FC236}">
                <a16:creationId xmlns:a16="http://schemas.microsoft.com/office/drawing/2014/main" id="{663416EF-CEAB-4798-9C74-E94FCBD7A8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1916" y="1442684"/>
            <a:ext cx="5451627" cy="3652590"/>
          </a:xfrm>
          <a:prstGeom prst="rect">
            <a:avLst/>
          </a:prstGeom>
        </p:spPr>
      </p:pic>
      <p:sp>
        <p:nvSpPr>
          <p:cNvPr id="58" name="Freeform 12">
            <a:extLst>
              <a:ext uri="{FF2B5EF4-FFF2-40B4-BE49-F238E27FC236}">
                <a16:creationId xmlns:a16="http://schemas.microsoft.com/office/drawing/2014/main" id="{7D9439D6-DEAD-4CEB-A61B-BE3D64D1B5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9520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5" name="Rectangle 126">
            <a:extLst>
              <a:ext uri="{FF2B5EF4-FFF2-40B4-BE49-F238E27FC236}">
                <a16:creationId xmlns:a16="http://schemas.microsoft.com/office/drawing/2014/main" id="{66AFD431-09B7-42CA-BF39-9FE5DBE537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6" name="Group 128">
            <a:extLst>
              <a:ext uri="{FF2B5EF4-FFF2-40B4-BE49-F238E27FC236}">
                <a16:creationId xmlns:a16="http://schemas.microsoft.com/office/drawing/2014/main" id="{9711C96E-3D2D-48C8-AAB9-C1CB02D1D5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6009967" y="0"/>
            <a:ext cx="6176982" cy="6853245"/>
            <a:chOff x="2487613" y="285750"/>
            <a:chExt cx="2428876" cy="5654676"/>
          </a:xfrm>
          <a:solidFill>
            <a:schemeClr val="accent1">
              <a:alpha val="30000"/>
            </a:schemeClr>
          </a:solidFill>
        </p:grpSpPr>
        <p:sp>
          <p:nvSpPr>
            <p:cNvPr id="130" name="Freeform 11">
              <a:extLst>
                <a:ext uri="{FF2B5EF4-FFF2-40B4-BE49-F238E27FC236}">
                  <a16:creationId xmlns:a16="http://schemas.microsoft.com/office/drawing/2014/main" id="{0D18AF42-7CD5-4754-91D4-1BE53B5D14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31" name="Freeform 12">
              <a:extLst>
                <a:ext uri="{FF2B5EF4-FFF2-40B4-BE49-F238E27FC236}">
                  <a16:creationId xmlns:a16="http://schemas.microsoft.com/office/drawing/2014/main" id="{A28C8F1A-9407-4D67-8250-D8923BC6DD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32" name="Freeform 13">
              <a:extLst>
                <a:ext uri="{FF2B5EF4-FFF2-40B4-BE49-F238E27FC236}">
                  <a16:creationId xmlns:a16="http://schemas.microsoft.com/office/drawing/2014/main" id="{5CE0A2B0-F7F1-442C-A287-CD6F729E28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33" name="Freeform 14">
              <a:extLst>
                <a:ext uri="{FF2B5EF4-FFF2-40B4-BE49-F238E27FC236}">
                  <a16:creationId xmlns:a16="http://schemas.microsoft.com/office/drawing/2014/main" id="{9E69CFA3-AE12-4EAF-A3A1-564BEEFEFA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34" name="Freeform 15">
              <a:extLst>
                <a:ext uri="{FF2B5EF4-FFF2-40B4-BE49-F238E27FC236}">
                  <a16:creationId xmlns:a16="http://schemas.microsoft.com/office/drawing/2014/main" id="{ECB64037-2AE8-4CA9-AD8E-7ACC8618FB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35" name="Freeform 16">
              <a:extLst>
                <a:ext uri="{FF2B5EF4-FFF2-40B4-BE49-F238E27FC236}">
                  <a16:creationId xmlns:a16="http://schemas.microsoft.com/office/drawing/2014/main" id="{8D319B10-EE8E-453F-A137-D7EEFA2089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36" name="Freeform 17">
              <a:extLst>
                <a:ext uri="{FF2B5EF4-FFF2-40B4-BE49-F238E27FC236}">
                  <a16:creationId xmlns:a16="http://schemas.microsoft.com/office/drawing/2014/main" id="{3283F486-509C-4A42-8EED-794A991D2F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37" name="Freeform 18">
              <a:extLst>
                <a:ext uri="{FF2B5EF4-FFF2-40B4-BE49-F238E27FC236}">
                  <a16:creationId xmlns:a16="http://schemas.microsoft.com/office/drawing/2014/main" id="{EBBFBB12-E756-4386-9C17-CA57438389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38" name="Freeform 19">
              <a:extLst>
                <a:ext uri="{FF2B5EF4-FFF2-40B4-BE49-F238E27FC236}">
                  <a16:creationId xmlns:a16="http://schemas.microsoft.com/office/drawing/2014/main" id="{7ADD0E7E-F4A6-4B3F-8A2F-BCBFAFBA23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4" y="468286"/>
              <a:ext cx="1768475" cy="4262464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39" name="Freeform 20">
              <a:extLst>
                <a:ext uri="{FF2B5EF4-FFF2-40B4-BE49-F238E27FC236}">
                  <a16:creationId xmlns:a16="http://schemas.microsoft.com/office/drawing/2014/main" id="{C19FCFB7-5E71-4197-8EC7-2ACB6DB028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40" name="Freeform 21">
              <a:extLst>
                <a:ext uri="{FF2B5EF4-FFF2-40B4-BE49-F238E27FC236}">
                  <a16:creationId xmlns:a16="http://schemas.microsoft.com/office/drawing/2014/main" id="{EAA533FE-4903-48DD-A921-421A9C44AF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41" name="Freeform 22">
              <a:extLst>
                <a:ext uri="{FF2B5EF4-FFF2-40B4-BE49-F238E27FC236}">
                  <a16:creationId xmlns:a16="http://schemas.microsoft.com/office/drawing/2014/main" id="{54CC5D8E-0D6C-4021-B84E-5D6182C0E1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39756" y="1159566"/>
            <a:ext cx="3662939" cy="4568264"/>
          </a:xfrm>
        </p:spPr>
        <p:txBody>
          <a:bodyPr anchor="ctr">
            <a:normAutofit/>
          </a:bodyPr>
          <a:lstStyle/>
          <a:p>
            <a:r>
              <a:rPr lang="en-US">
                <a:solidFill>
                  <a:schemeClr val="tx1"/>
                </a:solidFill>
              </a:rPr>
              <a:t>Presentation Topics</a:t>
            </a:r>
          </a:p>
        </p:txBody>
      </p:sp>
      <p:sp>
        <p:nvSpPr>
          <p:cNvPr id="258" name="Freeform 6">
            <a:extLst>
              <a:ext uri="{FF2B5EF4-FFF2-40B4-BE49-F238E27FC236}">
                <a16:creationId xmlns:a16="http://schemas.microsoft.com/office/drawing/2014/main" id="{E7D63BAB-D0DB-4F66-92F9-4D2E0A2E5A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643468"/>
            <a:ext cx="7560245" cy="5571066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</p:sp>
      <p:sp>
        <p:nvSpPr>
          <p:cNvPr id="250" name="Content Placeholder 249">
            <a:extLst>
              <a:ext uri="{FF2B5EF4-FFF2-40B4-BE49-F238E27FC236}">
                <a16:creationId xmlns:a16="http://schemas.microsoft.com/office/drawing/2014/main" id="{32868BDA-9E13-43E9-B0CC-A357F947FC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9235" y="1715559"/>
            <a:ext cx="5292436" cy="428413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The Student Veteran Experience</a:t>
            </a:r>
          </a:p>
          <a:p>
            <a:r>
              <a:rPr lang="en-US">
                <a:solidFill>
                  <a:srgbClr val="FFFFFF"/>
                </a:solidFill>
              </a:rPr>
              <a:t>Veteran Transition Experience</a:t>
            </a:r>
          </a:p>
          <a:p>
            <a:r>
              <a:rPr lang="en-US">
                <a:solidFill>
                  <a:srgbClr val="FFFFFF"/>
                </a:solidFill>
              </a:rPr>
              <a:t>College Experience</a:t>
            </a:r>
          </a:p>
          <a:p>
            <a:r>
              <a:rPr lang="en-US">
                <a:solidFill>
                  <a:srgbClr val="FFFFFF"/>
                </a:solidFill>
              </a:rPr>
              <a:t>What it's Like</a:t>
            </a:r>
          </a:p>
          <a:p>
            <a:r>
              <a:rPr lang="en-US">
                <a:solidFill>
                  <a:srgbClr val="FFFFFF"/>
                </a:solidFill>
              </a:rPr>
              <a:t>Mental and Physical Health Concerns</a:t>
            </a:r>
          </a:p>
          <a:p>
            <a:r>
              <a:rPr lang="en-US">
                <a:solidFill>
                  <a:srgbClr val="FFFFFF"/>
                </a:solidFill>
              </a:rPr>
              <a:t>Career Process</a:t>
            </a:r>
          </a:p>
          <a:p>
            <a:r>
              <a:rPr lang="en-US">
                <a:solidFill>
                  <a:srgbClr val="FFFFFF"/>
                </a:solidFill>
              </a:rPr>
              <a:t>Vocational Rehabilitation </a:t>
            </a:r>
          </a:p>
          <a:p>
            <a:r>
              <a:rPr lang="en-US">
                <a:solidFill>
                  <a:srgbClr val="FFFFFF"/>
                </a:solidFill>
              </a:rPr>
              <a:t>Career Resources </a:t>
            </a:r>
          </a:p>
          <a:p>
            <a:endParaRPr lang="en-US">
              <a:solidFill>
                <a:srgbClr val="FFFFFF"/>
              </a:solidFill>
            </a:endParaRPr>
          </a:p>
          <a:p>
            <a:endParaRPr lang="en-US">
              <a:solidFill>
                <a:srgbClr val="FFFFFF"/>
              </a:solidFill>
            </a:endParaRPr>
          </a:p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8708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2" name="Rectangle 55">
            <a:extLst>
              <a:ext uri="{FF2B5EF4-FFF2-40B4-BE49-F238E27FC236}">
                <a16:creationId xmlns:a16="http://schemas.microsoft.com/office/drawing/2014/main" id="{3F4C104D-5F30-4811-9376-566B26E47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645106"/>
            <a:ext cx="3650279" cy="1259894"/>
          </a:xfrm>
        </p:spPr>
        <p:txBody>
          <a:bodyPr>
            <a:normAutofit/>
          </a:bodyPr>
          <a:lstStyle/>
          <a:p>
            <a:r>
              <a:rPr lang="en-US"/>
              <a:t>Their Goals</a:t>
            </a:r>
          </a:p>
        </p:txBody>
      </p:sp>
      <p:sp>
        <p:nvSpPr>
          <p:cNvPr id="63" name="Rectangle 57">
            <a:extLst>
              <a:ext uri="{FF2B5EF4-FFF2-40B4-BE49-F238E27FC236}">
                <a16:creationId xmlns:a16="http://schemas.microsoft.com/office/drawing/2014/main" id="{0815E34B-5D02-4E01-A936-E8E1C0AB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2" name="Picture 22" descr="A picture containing uniform, sitting, bench, table&#10;&#10;Description generated with very high confidence">
            <a:extLst>
              <a:ext uri="{FF2B5EF4-FFF2-40B4-BE49-F238E27FC236}">
                <a16:creationId xmlns:a16="http://schemas.microsoft.com/office/drawing/2014/main" id="{753BCF36-DB55-4984-8766-CEABA22E55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9543" y="961205"/>
            <a:ext cx="6953577" cy="4610523"/>
          </a:xfrm>
          <a:prstGeom prst="rect">
            <a:avLst/>
          </a:prstGeom>
        </p:spPr>
      </p:pic>
      <p:sp>
        <p:nvSpPr>
          <p:cNvPr id="64" name="Freeform 11">
            <a:extLst>
              <a:ext uri="{FF2B5EF4-FFF2-40B4-BE49-F238E27FC236}">
                <a16:creationId xmlns:a16="http://schemas.microsoft.com/office/drawing/2014/main" id="{7DE3414B-B032-4710-A468-D3285E38C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3" name="Content Placeholder 30">
            <a:extLst>
              <a:ext uri="{FF2B5EF4-FFF2-40B4-BE49-F238E27FC236}">
                <a16:creationId xmlns:a16="http://schemas.microsoft.com/office/drawing/2014/main" id="{3230BC7B-0928-47F6-8780-E3D2D47C549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87499516"/>
              </p:ext>
            </p:extLst>
          </p:nvPr>
        </p:nvGraphicFramePr>
        <p:xfrm>
          <a:off x="1508083" y="1337549"/>
          <a:ext cx="4915485" cy="53120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655278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7B5A23F-7276-435D-91DA-09104D7777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3548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F3ECD7F-BF61-4CB1-AA15-464BB771E7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66F1B29-3A08-4DB7-9F92-4C09B3BCFF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8229600" cy="6858000"/>
          </a:xfrm>
          <a:prstGeom prst="rect">
            <a:avLst/>
          </a:prstGeom>
          <a:solidFill>
            <a:schemeClr val="bg2">
              <a:lumMod val="1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44A5AAD1-9616-4E1C-B3AC-E5497A6A3C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1" y="659027"/>
            <a:ext cx="9042690" cy="1035152"/>
          </a:xfrm>
          <a:custGeom>
            <a:avLst/>
            <a:gdLst>
              <a:gd name="T0" fmla="*/ 1900 w 1902"/>
              <a:gd name="T1" fmla="*/ 77 h 163"/>
              <a:gd name="T2" fmla="*/ 1826 w 1902"/>
              <a:gd name="T3" fmla="*/ 3 h 163"/>
              <a:gd name="T4" fmla="*/ 1825 w 1902"/>
              <a:gd name="T5" fmla="*/ 2 h 163"/>
              <a:gd name="T6" fmla="*/ 1819 w 1902"/>
              <a:gd name="T7" fmla="*/ 0 h 163"/>
              <a:gd name="T8" fmla="*/ 1363 w 1902"/>
              <a:gd name="T9" fmla="*/ 0 h 163"/>
              <a:gd name="T10" fmla="*/ 1348 w 1902"/>
              <a:gd name="T11" fmla="*/ 0 h 163"/>
              <a:gd name="T12" fmla="*/ 1225 w 1902"/>
              <a:gd name="T13" fmla="*/ 0 h 163"/>
              <a:gd name="T14" fmla="*/ 1033 w 1902"/>
              <a:gd name="T15" fmla="*/ 0 h 163"/>
              <a:gd name="T16" fmla="*/ 892 w 1902"/>
              <a:gd name="T17" fmla="*/ 0 h 163"/>
              <a:gd name="T18" fmla="*/ 786 w 1902"/>
              <a:gd name="T19" fmla="*/ 0 h 163"/>
              <a:gd name="T20" fmla="*/ 577 w 1902"/>
              <a:gd name="T21" fmla="*/ 0 h 163"/>
              <a:gd name="T22" fmla="*/ 562 w 1902"/>
              <a:gd name="T23" fmla="*/ 0 h 163"/>
              <a:gd name="T24" fmla="*/ 439 w 1902"/>
              <a:gd name="T25" fmla="*/ 0 h 163"/>
              <a:gd name="T26" fmla="*/ 106 w 1902"/>
              <a:gd name="T27" fmla="*/ 0 h 163"/>
              <a:gd name="T28" fmla="*/ 0 w 1902"/>
              <a:gd name="T29" fmla="*/ 0 h 163"/>
              <a:gd name="T30" fmla="*/ 0 w 1902"/>
              <a:gd name="T31" fmla="*/ 163 h 163"/>
              <a:gd name="T32" fmla="*/ 106 w 1902"/>
              <a:gd name="T33" fmla="*/ 163 h 163"/>
              <a:gd name="T34" fmla="*/ 439 w 1902"/>
              <a:gd name="T35" fmla="*/ 163 h 163"/>
              <a:gd name="T36" fmla="*/ 562 w 1902"/>
              <a:gd name="T37" fmla="*/ 163 h 163"/>
              <a:gd name="T38" fmla="*/ 577 w 1902"/>
              <a:gd name="T39" fmla="*/ 163 h 163"/>
              <a:gd name="T40" fmla="*/ 786 w 1902"/>
              <a:gd name="T41" fmla="*/ 163 h 163"/>
              <a:gd name="T42" fmla="*/ 892 w 1902"/>
              <a:gd name="T43" fmla="*/ 163 h 163"/>
              <a:gd name="T44" fmla="*/ 1033 w 1902"/>
              <a:gd name="T45" fmla="*/ 163 h 163"/>
              <a:gd name="T46" fmla="*/ 1225 w 1902"/>
              <a:gd name="T47" fmla="*/ 163 h 163"/>
              <a:gd name="T48" fmla="*/ 1348 w 1902"/>
              <a:gd name="T49" fmla="*/ 163 h 163"/>
              <a:gd name="T50" fmla="*/ 1363 w 1902"/>
              <a:gd name="T51" fmla="*/ 163 h 163"/>
              <a:gd name="T52" fmla="*/ 1819 w 1902"/>
              <a:gd name="T53" fmla="*/ 163 h 163"/>
              <a:gd name="T54" fmla="*/ 1825 w 1902"/>
              <a:gd name="T55" fmla="*/ 161 h 163"/>
              <a:gd name="T56" fmla="*/ 1826 w 1902"/>
              <a:gd name="T57" fmla="*/ 160 h 163"/>
              <a:gd name="T58" fmla="*/ 1900 w 1902"/>
              <a:gd name="T59" fmla="*/ 86 h 163"/>
              <a:gd name="T60" fmla="*/ 1900 w 1902"/>
              <a:gd name="T61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902" h="163">
                <a:moveTo>
                  <a:pt x="1900" y="77"/>
                </a:moveTo>
                <a:cubicBezTo>
                  <a:pt x="1826" y="3"/>
                  <a:pt x="1826" y="3"/>
                  <a:pt x="1826" y="3"/>
                </a:cubicBezTo>
                <a:cubicBezTo>
                  <a:pt x="1825" y="2"/>
                  <a:pt x="1825" y="2"/>
                  <a:pt x="1825" y="2"/>
                </a:cubicBezTo>
                <a:cubicBezTo>
                  <a:pt x="1823" y="1"/>
                  <a:pt x="1821" y="0"/>
                  <a:pt x="1819" y="0"/>
                </a:cubicBezTo>
                <a:cubicBezTo>
                  <a:pt x="1363" y="0"/>
                  <a:pt x="1363" y="0"/>
                  <a:pt x="1363" y="0"/>
                </a:cubicBezTo>
                <a:cubicBezTo>
                  <a:pt x="1348" y="0"/>
                  <a:pt x="1348" y="0"/>
                  <a:pt x="1348" y="0"/>
                </a:cubicBezTo>
                <a:cubicBezTo>
                  <a:pt x="1225" y="0"/>
                  <a:pt x="1225" y="0"/>
                  <a:pt x="1225" y="0"/>
                </a:cubicBezTo>
                <a:cubicBezTo>
                  <a:pt x="1033" y="0"/>
                  <a:pt x="1033" y="0"/>
                  <a:pt x="1033" y="0"/>
                </a:cubicBezTo>
                <a:cubicBezTo>
                  <a:pt x="892" y="0"/>
                  <a:pt x="892" y="0"/>
                  <a:pt x="892" y="0"/>
                </a:cubicBezTo>
                <a:cubicBezTo>
                  <a:pt x="786" y="0"/>
                  <a:pt x="786" y="0"/>
                  <a:pt x="786" y="0"/>
                </a:cubicBezTo>
                <a:cubicBezTo>
                  <a:pt x="577" y="0"/>
                  <a:pt x="577" y="0"/>
                  <a:pt x="577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39" y="0"/>
                  <a:pt x="439" y="0"/>
                  <a:pt x="439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39" y="163"/>
                  <a:pt x="439" y="163"/>
                  <a:pt x="439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7" y="163"/>
                  <a:pt x="577" y="163"/>
                  <a:pt x="577" y="163"/>
                </a:cubicBezTo>
                <a:cubicBezTo>
                  <a:pt x="786" y="163"/>
                  <a:pt x="786" y="163"/>
                  <a:pt x="786" y="163"/>
                </a:cubicBezTo>
                <a:cubicBezTo>
                  <a:pt x="892" y="163"/>
                  <a:pt x="892" y="163"/>
                  <a:pt x="892" y="163"/>
                </a:cubicBezTo>
                <a:cubicBezTo>
                  <a:pt x="1033" y="163"/>
                  <a:pt x="1033" y="163"/>
                  <a:pt x="1033" y="163"/>
                </a:cubicBezTo>
                <a:cubicBezTo>
                  <a:pt x="1225" y="163"/>
                  <a:pt x="1225" y="163"/>
                  <a:pt x="1225" y="163"/>
                </a:cubicBezTo>
                <a:cubicBezTo>
                  <a:pt x="1348" y="163"/>
                  <a:pt x="1348" y="163"/>
                  <a:pt x="1348" y="163"/>
                </a:cubicBezTo>
                <a:cubicBezTo>
                  <a:pt x="1363" y="163"/>
                  <a:pt x="1363" y="163"/>
                  <a:pt x="1363" y="163"/>
                </a:cubicBezTo>
                <a:cubicBezTo>
                  <a:pt x="1819" y="163"/>
                  <a:pt x="1819" y="163"/>
                  <a:pt x="1819" y="163"/>
                </a:cubicBezTo>
                <a:cubicBezTo>
                  <a:pt x="1821" y="163"/>
                  <a:pt x="1823" y="162"/>
                  <a:pt x="1825" y="161"/>
                </a:cubicBezTo>
                <a:cubicBezTo>
                  <a:pt x="1825" y="160"/>
                  <a:pt x="1825" y="160"/>
                  <a:pt x="1826" y="160"/>
                </a:cubicBezTo>
                <a:cubicBezTo>
                  <a:pt x="1900" y="86"/>
                  <a:pt x="1900" y="86"/>
                  <a:pt x="1900" y="86"/>
                </a:cubicBezTo>
                <a:cubicBezTo>
                  <a:pt x="1902" y="83"/>
                  <a:pt x="1902" y="79"/>
                  <a:pt x="1900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1B8CC2-BD52-4C1E-A02E-40E3AB666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867" y="787400"/>
            <a:ext cx="7145866" cy="778933"/>
          </a:xfrm>
        </p:spPr>
        <p:txBody>
          <a:bodyPr anchor="ctr">
            <a:normAutofit/>
          </a:bodyPr>
          <a:lstStyle/>
          <a:p>
            <a:r>
              <a:rPr lang="en-US" sz="3200">
                <a:solidFill>
                  <a:srgbClr val="FEFFFF"/>
                </a:solidFill>
              </a:rPr>
              <a:t>Vocational Rehabilitation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16BBB7-DCB8-400E-9BD3-9334DBA2AA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866" y="2032000"/>
            <a:ext cx="7145867" cy="3879222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 dirty="0">
                <a:solidFill>
                  <a:srgbClr val="FEFFFF"/>
                </a:solidFill>
              </a:rPr>
              <a:t>Must select a Career that they can physically do based on their abilities as assessed by their VA Vocational Rehabilitation Counselor</a:t>
            </a:r>
          </a:p>
          <a:p>
            <a:r>
              <a:rPr lang="en-US" sz="2400" dirty="0">
                <a:solidFill>
                  <a:srgbClr val="FEFFFF"/>
                </a:solidFill>
              </a:rPr>
              <a:t>Must complete a comprehensive packet that needs to include:</a:t>
            </a:r>
          </a:p>
          <a:p>
            <a:pPr lvl="1"/>
            <a:r>
              <a:rPr lang="en-US" sz="2000" dirty="0">
                <a:solidFill>
                  <a:srgbClr val="FEFFFF"/>
                </a:solidFill>
              </a:rPr>
              <a:t>The complete SEP and </a:t>
            </a:r>
            <a:r>
              <a:rPr lang="en-US" sz="2000" dirty="0" err="1">
                <a:solidFill>
                  <a:srgbClr val="FEFFFF"/>
                </a:solidFill>
              </a:rPr>
              <a:t>SxS</a:t>
            </a:r>
            <a:r>
              <a:rPr lang="en-US" sz="2000" dirty="0">
                <a:solidFill>
                  <a:srgbClr val="FEFFFF"/>
                </a:solidFill>
              </a:rPr>
              <a:t> with estimated completion date.</a:t>
            </a:r>
          </a:p>
          <a:p>
            <a:pPr lvl="1"/>
            <a:r>
              <a:rPr lang="en-US" sz="2000" dirty="0">
                <a:solidFill>
                  <a:srgbClr val="FEFFFF"/>
                </a:solidFill>
              </a:rPr>
              <a:t>2-3 Jobs that are posted now that utilize the education the student would be receiving. 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0B5DA4E-270B-4EB6-9CDD-F3644A241C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2265" y="2034681"/>
            <a:ext cx="4367780" cy="367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7609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3" name="Rectangle 47">
            <a:extLst>
              <a:ext uri="{FF2B5EF4-FFF2-40B4-BE49-F238E27FC236}">
                <a16:creationId xmlns:a16="http://schemas.microsoft.com/office/drawing/2014/main" id="{B2EC7880-C5D9-40A8-A6B0-3198AD07AD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49">
            <a:extLst>
              <a:ext uri="{FF2B5EF4-FFF2-40B4-BE49-F238E27FC236}">
                <a16:creationId xmlns:a16="http://schemas.microsoft.com/office/drawing/2014/main" id="{94543A62-A2AB-454A-878E-D3D9190D5F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" name="Picture 3" descr="A close up of text on a white background&#10;&#10;Description generated with high confidence">
            <a:extLst>
              <a:ext uri="{FF2B5EF4-FFF2-40B4-BE49-F238E27FC236}">
                <a16:creationId xmlns:a16="http://schemas.microsoft.com/office/drawing/2014/main" id="{B5910A60-FCCB-4977-A11D-A43E4AA2C0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03" r="2" b="2"/>
          <a:stretch/>
        </p:blipFill>
        <p:spPr>
          <a:xfrm>
            <a:off x="1424491" y="239028"/>
            <a:ext cx="10148629" cy="6469298"/>
          </a:xfrm>
          <a:prstGeom prst="rect">
            <a:avLst/>
          </a:prstGeom>
        </p:spPr>
      </p:pic>
      <p:sp>
        <p:nvSpPr>
          <p:cNvPr id="56" name="Freeform 11">
            <a:extLst>
              <a:ext uri="{FF2B5EF4-FFF2-40B4-BE49-F238E27FC236}">
                <a16:creationId xmlns:a16="http://schemas.microsoft.com/office/drawing/2014/main" id="{50553464-41F1-4160-9D02-7C5EC7013B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0428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418CA974-23E4-4DC0-81E7-4F19E7C64D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1947" y="147297"/>
            <a:ext cx="9416815" cy="6565191"/>
          </a:xfrm>
          <a:prstGeom prst="rect">
            <a:avLst/>
          </a:prstGeom>
        </p:spPr>
      </p:pic>
      <p:pic>
        <p:nvPicPr>
          <p:cNvPr id="4" name="Picture 4" descr="A picture containing drawing, light, sign&#10;&#10;Description generated with very high confidence">
            <a:extLst>
              <a:ext uri="{FF2B5EF4-FFF2-40B4-BE49-F238E27FC236}">
                <a16:creationId xmlns:a16="http://schemas.microsoft.com/office/drawing/2014/main" id="{E062994F-05AD-4965-9A15-B38AE194B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057" y="408259"/>
            <a:ext cx="2249715" cy="785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744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82FE918B-8F84-42C7-9428-76A58BC023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231" y="-1991"/>
            <a:ext cx="11914639" cy="7007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6726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5ECA57A2-6E28-4BD6-9D2F-2AD78F7999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637" y="93719"/>
            <a:ext cx="11864973" cy="676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3662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F0EB019-D709-4673-B856-24B85B99E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866DA9-5D88-42EA-A7A5-72245E5F8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8229600" cy="6858000"/>
          </a:xfrm>
          <a:prstGeom prst="rect">
            <a:avLst/>
          </a:prstGeom>
          <a:solidFill>
            <a:schemeClr val="bg2">
              <a:lumMod val="1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2F1EAD63-88F7-4C03-9CFF-FD14BEFB61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1" y="659027"/>
            <a:ext cx="9042690" cy="1035152"/>
          </a:xfrm>
          <a:custGeom>
            <a:avLst/>
            <a:gdLst>
              <a:gd name="T0" fmla="*/ 1900 w 1902"/>
              <a:gd name="T1" fmla="*/ 77 h 163"/>
              <a:gd name="T2" fmla="*/ 1826 w 1902"/>
              <a:gd name="T3" fmla="*/ 3 h 163"/>
              <a:gd name="T4" fmla="*/ 1825 w 1902"/>
              <a:gd name="T5" fmla="*/ 2 h 163"/>
              <a:gd name="T6" fmla="*/ 1819 w 1902"/>
              <a:gd name="T7" fmla="*/ 0 h 163"/>
              <a:gd name="T8" fmla="*/ 1363 w 1902"/>
              <a:gd name="T9" fmla="*/ 0 h 163"/>
              <a:gd name="T10" fmla="*/ 1348 w 1902"/>
              <a:gd name="T11" fmla="*/ 0 h 163"/>
              <a:gd name="T12" fmla="*/ 1225 w 1902"/>
              <a:gd name="T13" fmla="*/ 0 h 163"/>
              <a:gd name="T14" fmla="*/ 1033 w 1902"/>
              <a:gd name="T15" fmla="*/ 0 h 163"/>
              <a:gd name="T16" fmla="*/ 892 w 1902"/>
              <a:gd name="T17" fmla="*/ 0 h 163"/>
              <a:gd name="T18" fmla="*/ 786 w 1902"/>
              <a:gd name="T19" fmla="*/ 0 h 163"/>
              <a:gd name="T20" fmla="*/ 577 w 1902"/>
              <a:gd name="T21" fmla="*/ 0 h 163"/>
              <a:gd name="T22" fmla="*/ 562 w 1902"/>
              <a:gd name="T23" fmla="*/ 0 h 163"/>
              <a:gd name="T24" fmla="*/ 439 w 1902"/>
              <a:gd name="T25" fmla="*/ 0 h 163"/>
              <a:gd name="T26" fmla="*/ 106 w 1902"/>
              <a:gd name="T27" fmla="*/ 0 h 163"/>
              <a:gd name="T28" fmla="*/ 0 w 1902"/>
              <a:gd name="T29" fmla="*/ 0 h 163"/>
              <a:gd name="T30" fmla="*/ 0 w 1902"/>
              <a:gd name="T31" fmla="*/ 163 h 163"/>
              <a:gd name="T32" fmla="*/ 106 w 1902"/>
              <a:gd name="T33" fmla="*/ 163 h 163"/>
              <a:gd name="T34" fmla="*/ 439 w 1902"/>
              <a:gd name="T35" fmla="*/ 163 h 163"/>
              <a:gd name="T36" fmla="*/ 562 w 1902"/>
              <a:gd name="T37" fmla="*/ 163 h 163"/>
              <a:gd name="T38" fmla="*/ 577 w 1902"/>
              <a:gd name="T39" fmla="*/ 163 h 163"/>
              <a:gd name="T40" fmla="*/ 786 w 1902"/>
              <a:gd name="T41" fmla="*/ 163 h 163"/>
              <a:gd name="T42" fmla="*/ 892 w 1902"/>
              <a:gd name="T43" fmla="*/ 163 h 163"/>
              <a:gd name="T44" fmla="*/ 1033 w 1902"/>
              <a:gd name="T45" fmla="*/ 163 h 163"/>
              <a:gd name="T46" fmla="*/ 1225 w 1902"/>
              <a:gd name="T47" fmla="*/ 163 h 163"/>
              <a:gd name="T48" fmla="*/ 1348 w 1902"/>
              <a:gd name="T49" fmla="*/ 163 h 163"/>
              <a:gd name="T50" fmla="*/ 1363 w 1902"/>
              <a:gd name="T51" fmla="*/ 163 h 163"/>
              <a:gd name="T52" fmla="*/ 1819 w 1902"/>
              <a:gd name="T53" fmla="*/ 163 h 163"/>
              <a:gd name="T54" fmla="*/ 1825 w 1902"/>
              <a:gd name="T55" fmla="*/ 161 h 163"/>
              <a:gd name="T56" fmla="*/ 1826 w 1902"/>
              <a:gd name="T57" fmla="*/ 160 h 163"/>
              <a:gd name="T58" fmla="*/ 1900 w 1902"/>
              <a:gd name="T59" fmla="*/ 86 h 163"/>
              <a:gd name="T60" fmla="*/ 1900 w 1902"/>
              <a:gd name="T61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902" h="163">
                <a:moveTo>
                  <a:pt x="1900" y="77"/>
                </a:moveTo>
                <a:cubicBezTo>
                  <a:pt x="1826" y="3"/>
                  <a:pt x="1826" y="3"/>
                  <a:pt x="1826" y="3"/>
                </a:cubicBezTo>
                <a:cubicBezTo>
                  <a:pt x="1825" y="2"/>
                  <a:pt x="1825" y="2"/>
                  <a:pt x="1825" y="2"/>
                </a:cubicBezTo>
                <a:cubicBezTo>
                  <a:pt x="1823" y="1"/>
                  <a:pt x="1821" y="0"/>
                  <a:pt x="1819" y="0"/>
                </a:cubicBezTo>
                <a:cubicBezTo>
                  <a:pt x="1363" y="0"/>
                  <a:pt x="1363" y="0"/>
                  <a:pt x="1363" y="0"/>
                </a:cubicBezTo>
                <a:cubicBezTo>
                  <a:pt x="1348" y="0"/>
                  <a:pt x="1348" y="0"/>
                  <a:pt x="1348" y="0"/>
                </a:cubicBezTo>
                <a:cubicBezTo>
                  <a:pt x="1225" y="0"/>
                  <a:pt x="1225" y="0"/>
                  <a:pt x="1225" y="0"/>
                </a:cubicBezTo>
                <a:cubicBezTo>
                  <a:pt x="1033" y="0"/>
                  <a:pt x="1033" y="0"/>
                  <a:pt x="1033" y="0"/>
                </a:cubicBezTo>
                <a:cubicBezTo>
                  <a:pt x="892" y="0"/>
                  <a:pt x="892" y="0"/>
                  <a:pt x="892" y="0"/>
                </a:cubicBezTo>
                <a:cubicBezTo>
                  <a:pt x="786" y="0"/>
                  <a:pt x="786" y="0"/>
                  <a:pt x="786" y="0"/>
                </a:cubicBezTo>
                <a:cubicBezTo>
                  <a:pt x="577" y="0"/>
                  <a:pt x="577" y="0"/>
                  <a:pt x="577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39" y="0"/>
                  <a:pt x="439" y="0"/>
                  <a:pt x="439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39" y="163"/>
                  <a:pt x="439" y="163"/>
                  <a:pt x="439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7" y="163"/>
                  <a:pt x="577" y="163"/>
                  <a:pt x="577" y="163"/>
                </a:cubicBezTo>
                <a:cubicBezTo>
                  <a:pt x="786" y="163"/>
                  <a:pt x="786" y="163"/>
                  <a:pt x="786" y="163"/>
                </a:cubicBezTo>
                <a:cubicBezTo>
                  <a:pt x="892" y="163"/>
                  <a:pt x="892" y="163"/>
                  <a:pt x="892" y="163"/>
                </a:cubicBezTo>
                <a:cubicBezTo>
                  <a:pt x="1033" y="163"/>
                  <a:pt x="1033" y="163"/>
                  <a:pt x="1033" y="163"/>
                </a:cubicBezTo>
                <a:cubicBezTo>
                  <a:pt x="1225" y="163"/>
                  <a:pt x="1225" y="163"/>
                  <a:pt x="1225" y="163"/>
                </a:cubicBezTo>
                <a:cubicBezTo>
                  <a:pt x="1348" y="163"/>
                  <a:pt x="1348" y="163"/>
                  <a:pt x="1348" y="163"/>
                </a:cubicBezTo>
                <a:cubicBezTo>
                  <a:pt x="1363" y="163"/>
                  <a:pt x="1363" y="163"/>
                  <a:pt x="1363" y="163"/>
                </a:cubicBezTo>
                <a:cubicBezTo>
                  <a:pt x="1819" y="163"/>
                  <a:pt x="1819" y="163"/>
                  <a:pt x="1819" y="163"/>
                </a:cubicBezTo>
                <a:cubicBezTo>
                  <a:pt x="1821" y="163"/>
                  <a:pt x="1823" y="162"/>
                  <a:pt x="1825" y="161"/>
                </a:cubicBezTo>
                <a:cubicBezTo>
                  <a:pt x="1825" y="160"/>
                  <a:pt x="1825" y="160"/>
                  <a:pt x="1826" y="160"/>
                </a:cubicBezTo>
                <a:cubicBezTo>
                  <a:pt x="1900" y="86"/>
                  <a:pt x="1900" y="86"/>
                  <a:pt x="1900" y="86"/>
                </a:cubicBezTo>
                <a:cubicBezTo>
                  <a:pt x="1902" y="83"/>
                  <a:pt x="1902" y="79"/>
                  <a:pt x="1900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CAF083-679F-43D0-8E51-5AE0168B6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867" y="787400"/>
            <a:ext cx="7145866" cy="778933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700">
                <a:solidFill>
                  <a:srgbClr val="FEFFFF"/>
                </a:solidFill>
              </a:rPr>
              <a:t>Federal and State Job Hiring Preference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2718B5-77B2-4F41-9BE8-999495E112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866" y="2032000"/>
            <a:ext cx="7145867" cy="387922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rgbClr val="FEFFFF"/>
                </a:solidFill>
              </a:rPr>
              <a:t>Federal: Priority hiring and can finish retirement years if needed. </a:t>
            </a:r>
          </a:p>
          <a:p>
            <a:pPr lvl="1"/>
            <a:r>
              <a:rPr lang="en-US" dirty="0">
                <a:solidFill>
                  <a:srgbClr val="FEFFFF"/>
                </a:solidFill>
              </a:rPr>
              <a:t>Website uses scanning software to scan resume uploaded for a match to the job description. </a:t>
            </a:r>
          </a:p>
          <a:p>
            <a:pPr lvl="1"/>
            <a:r>
              <a:rPr lang="en-US" dirty="0">
                <a:solidFill>
                  <a:srgbClr val="FEFFFF"/>
                </a:solidFill>
              </a:rPr>
              <a:t>Difficult to get in without knowing someone. </a:t>
            </a:r>
          </a:p>
          <a:p>
            <a:pPr lvl="1"/>
            <a:r>
              <a:rPr lang="en-US" dirty="0">
                <a:solidFill>
                  <a:srgbClr val="FEFFFF"/>
                </a:solidFill>
              </a:rPr>
              <a:t>Government Contractor-&gt; Government Employee</a:t>
            </a:r>
          </a:p>
          <a:p>
            <a:r>
              <a:rPr lang="en-US" dirty="0">
                <a:solidFill>
                  <a:srgbClr val="FEFFFF"/>
                </a:solidFill>
              </a:rPr>
              <a:t>State: Priority consideration for all positions</a:t>
            </a:r>
          </a:p>
          <a:p>
            <a:pPr lvl="1"/>
            <a:r>
              <a:rPr lang="en-US" dirty="0">
                <a:solidFill>
                  <a:srgbClr val="FEFFFF"/>
                </a:solidFill>
              </a:rPr>
              <a:t>Uses an exam-based process. </a:t>
            </a:r>
          </a:p>
          <a:p>
            <a:pPr lvl="1"/>
            <a:r>
              <a:rPr lang="en-US" dirty="0">
                <a:solidFill>
                  <a:srgbClr val="FEFFFF"/>
                </a:solidFill>
              </a:rPr>
              <a:t>Exams are a combination of education and experience for most positions and can be done online. </a:t>
            </a:r>
          </a:p>
        </p:txBody>
      </p:sp>
      <p:pic>
        <p:nvPicPr>
          <p:cNvPr id="4" name="Picture 4" descr="A picture containing device&#10;&#10;Description generated with very high confidence">
            <a:extLst>
              <a:ext uri="{FF2B5EF4-FFF2-40B4-BE49-F238E27FC236}">
                <a16:creationId xmlns:a16="http://schemas.microsoft.com/office/drawing/2014/main" id="{4903B402-CF33-4E87-B35A-40AEBCC2DD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6337" y="1494972"/>
            <a:ext cx="2670115" cy="2670115"/>
          </a:xfrm>
          <a:prstGeom prst="rect">
            <a:avLst/>
          </a:prstGeom>
        </p:spPr>
      </p:pic>
      <p:pic>
        <p:nvPicPr>
          <p:cNvPr id="6" name="Picture 6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78577F58-9CAF-436D-A76E-FFA28AAC9F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2286" y="4333030"/>
            <a:ext cx="3001931" cy="846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8704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166BF9EE-F7AC-4FA5-AC7E-001B3A642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3B48D182-44E3-4D8B-ACEF-F1A900BE44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355A535A-A489-477F-A314-593AA8CAF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954C2D4C-FD83-4EF4-9312-04442ABD6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C20701C2-CD9A-4698-BC97-E1085820C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62575C35-466F-42AE-87A1-D691849AB8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58236F37-6119-45AC-80A0-CD2C311B50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F3FDD799-39FE-4D6F-9A64-2F472B2150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9820D241-1D49-442C-A95A-00BC1BF9E2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EBC2197C-B383-4866-8ABD-74222400BE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404B06AA-FC93-4471-9DE4-56A401E70A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E580600C-013F-4FAF-8FB7-4CC0FA80A9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9BFCF199-64B2-4AEE-88C4-E954ABF362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312DBA5-56D8-42B2-BA94-28168C2A6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6" name="Freeform 27">
              <a:extLst>
                <a:ext uri="{FF2B5EF4-FFF2-40B4-BE49-F238E27FC236}">
                  <a16:creationId xmlns:a16="http://schemas.microsoft.com/office/drawing/2014/main" id="{7AD46C74-3117-46B0-B267-0F61B57CA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28">
              <a:extLst>
                <a:ext uri="{FF2B5EF4-FFF2-40B4-BE49-F238E27FC236}">
                  <a16:creationId xmlns:a16="http://schemas.microsoft.com/office/drawing/2014/main" id="{8C13B810-9664-45D8-8510-D6ED0ADD7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29">
              <a:extLst>
                <a:ext uri="{FF2B5EF4-FFF2-40B4-BE49-F238E27FC236}">
                  <a16:creationId xmlns:a16="http://schemas.microsoft.com/office/drawing/2014/main" id="{10306E52-A922-4458-BCCE-C3C840CC7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0">
              <a:extLst>
                <a:ext uri="{FF2B5EF4-FFF2-40B4-BE49-F238E27FC236}">
                  <a16:creationId xmlns:a16="http://schemas.microsoft.com/office/drawing/2014/main" id="{CB578819-B7E7-4250-932F-52AE2A2A9A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1">
              <a:extLst>
                <a:ext uri="{FF2B5EF4-FFF2-40B4-BE49-F238E27FC236}">
                  <a16:creationId xmlns:a16="http://schemas.microsoft.com/office/drawing/2014/main" id="{454B9C91-B623-424A-B16E-F764F189D3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2">
              <a:extLst>
                <a:ext uri="{FF2B5EF4-FFF2-40B4-BE49-F238E27FC236}">
                  <a16:creationId xmlns:a16="http://schemas.microsoft.com/office/drawing/2014/main" id="{EFD03C4A-8484-41E6-B458-032F1DCA7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3">
              <a:extLst>
                <a:ext uri="{FF2B5EF4-FFF2-40B4-BE49-F238E27FC236}">
                  <a16:creationId xmlns:a16="http://schemas.microsoft.com/office/drawing/2014/main" id="{DDC2F3C3-1D4E-4913-9C5C-F9A65B47E5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4">
              <a:extLst>
                <a:ext uri="{FF2B5EF4-FFF2-40B4-BE49-F238E27FC236}">
                  <a16:creationId xmlns:a16="http://schemas.microsoft.com/office/drawing/2014/main" id="{1E15BCA2-2420-4C53-ADE9-40FBAC2384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5">
              <a:extLst>
                <a:ext uri="{FF2B5EF4-FFF2-40B4-BE49-F238E27FC236}">
                  <a16:creationId xmlns:a16="http://schemas.microsoft.com/office/drawing/2014/main" id="{73D5FBF4-7129-4C51-B603-E3BC334195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6">
              <a:extLst>
                <a:ext uri="{FF2B5EF4-FFF2-40B4-BE49-F238E27FC236}">
                  <a16:creationId xmlns:a16="http://schemas.microsoft.com/office/drawing/2014/main" id="{0165B164-CE2A-494C-88FC-507232B37C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7">
              <a:extLst>
                <a:ext uri="{FF2B5EF4-FFF2-40B4-BE49-F238E27FC236}">
                  <a16:creationId xmlns:a16="http://schemas.microsoft.com/office/drawing/2014/main" id="{87F127E5-B10B-4D18-BCF0-E7C3C7F401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7" name="Freeform 38">
              <a:extLst>
                <a:ext uri="{FF2B5EF4-FFF2-40B4-BE49-F238E27FC236}">
                  <a16:creationId xmlns:a16="http://schemas.microsoft.com/office/drawing/2014/main" id="{FC692D59-F28D-4E42-B435-225F2C6CF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1996130F-9AB5-4DE9-8574-3AF891C5C1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1" name="Freeform 6">
            <a:extLst>
              <a:ext uri="{FF2B5EF4-FFF2-40B4-BE49-F238E27FC236}">
                <a16:creationId xmlns:a16="http://schemas.microsoft.com/office/drawing/2014/main" id="{3623DEAC-F39C-45D6-86DC-1033F64295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65781D42-087D-484C-840B-CFDCDDEB27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 5">
            <a:extLst>
              <a:ext uri="{FF2B5EF4-FFF2-40B4-BE49-F238E27FC236}">
                <a16:creationId xmlns:a16="http://schemas.microsoft.com/office/drawing/2014/main" id="{2F2D0089-EE06-49C0-9C5F-56B94DF2D3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1" y="4298416"/>
            <a:ext cx="10602096" cy="2170389"/>
          </a:xfrm>
          <a:custGeom>
            <a:avLst/>
            <a:gdLst>
              <a:gd name="T0" fmla="*/ 2253 w 2259"/>
              <a:gd name="T1" fmla="*/ 195 h 413"/>
              <a:gd name="T2" fmla="*/ 2064 w 2259"/>
              <a:gd name="T3" fmla="*/ 7 h 413"/>
              <a:gd name="T4" fmla="*/ 2062 w 2259"/>
              <a:gd name="T5" fmla="*/ 5 h 413"/>
              <a:gd name="T6" fmla="*/ 2048 w 2259"/>
              <a:gd name="T7" fmla="*/ 0 h 413"/>
              <a:gd name="T8" fmla="*/ 891 w 2259"/>
              <a:gd name="T9" fmla="*/ 0 h 413"/>
              <a:gd name="T10" fmla="*/ 851 w 2259"/>
              <a:gd name="T11" fmla="*/ 0 h 413"/>
              <a:gd name="T12" fmla="*/ 541 w 2259"/>
              <a:gd name="T13" fmla="*/ 0 h 413"/>
              <a:gd name="T14" fmla="*/ 54 w 2259"/>
              <a:gd name="T15" fmla="*/ 0 h 413"/>
              <a:gd name="T16" fmla="*/ 0 w 2259"/>
              <a:gd name="T17" fmla="*/ 0 h 413"/>
              <a:gd name="T18" fmla="*/ 0 w 2259"/>
              <a:gd name="T19" fmla="*/ 413 h 413"/>
              <a:gd name="T20" fmla="*/ 54 w 2259"/>
              <a:gd name="T21" fmla="*/ 413 h 413"/>
              <a:gd name="T22" fmla="*/ 541 w 2259"/>
              <a:gd name="T23" fmla="*/ 413 h 413"/>
              <a:gd name="T24" fmla="*/ 851 w 2259"/>
              <a:gd name="T25" fmla="*/ 413 h 413"/>
              <a:gd name="T26" fmla="*/ 891 w 2259"/>
              <a:gd name="T27" fmla="*/ 413 h 413"/>
              <a:gd name="T28" fmla="*/ 2048 w 2259"/>
              <a:gd name="T29" fmla="*/ 413 h 413"/>
              <a:gd name="T30" fmla="*/ 2062 w 2259"/>
              <a:gd name="T31" fmla="*/ 408 h 413"/>
              <a:gd name="T32" fmla="*/ 2064 w 2259"/>
              <a:gd name="T33" fmla="*/ 406 h 413"/>
              <a:gd name="T34" fmla="*/ 2253 w 2259"/>
              <a:gd name="T35" fmla="*/ 217 h 413"/>
              <a:gd name="T36" fmla="*/ 2253 w 2259"/>
              <a:gd name="T37" fmla="*/ 195 h 4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259" h="413">
                <a:moveTo>
                  <a:pt x="2253" y="195"/>
                </a:moveTo>
                <a:cubicBezTo>
                  <a:pt x="2064" y="7"/>
                  <a:pt x="2064" y="7"/>
                  <a:pt x="2064" y="7"/>
                </a:cubicBezTo>
                <a:cubicBezTo>
                  <a:pt x="2064" y="6"/>
                  <a:pt x="2063" y="5"/>
                  <a:pt x="2062" y="5"/>
                </a:cubicBezTo>
                <a:cubicBezTo>
                  <a:pt x="2058" y="2"/>
                  <a:pt x="2053" y="0"/>
                  <a:pt x="2048" y="0"/>
                </a:cubicBezTo>
                <a:cubicBezTo>
                  <a:pt x="891" y="0"/>
                  <a:pt x="891" y="0"/>
                  <a:pt x="891" y="0"/>
                </a:cubicBezTo>
                <a:cubicBezTo>
                  <a:pt x="851" y="0"/>
                  <a:pt x="851" y="0"/>
                  <a:pt x="851" y="0"/>
                </a:cubicBezTo>
                <a:cubicBezTo>
                  <a:pt x="541" y="0"/>
                  <a:pt x="541" y="0"/>
                  <a:pt x="541" y="0"/>
                </a:cubicBezTo>
                <a:cubicBezTo>
                  <a:pt x="54" y="0"/>
                  <a:pt x="54" y="0"/>
                  <a:pt x="5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413"/>
                  <a:pt x="0" y="413"/>
                  <a:pt x="0" y="413"/>
                </a:cubicBezTo>
                <a:cubicBezTo>
                  <a:pt x="54" y="413"/>
                  <a:pt x="54" y="413"/>
                  <a:pt x="54" y="413"/>
                </a:cubicBezTo>
                <a:cubicBezTo>
                  <a:pt x="541" y="413"/>
                  <a:pt x="541" y="413"/>
                  <a:pt x="541" y="413"/>
                </a:cubicBezTo>
                <a:cubicBezTo>
                  <a:pt x="851" y="413"/>
                  <a:pt x="851" y="413"/>
                  <a:pt x="851" y="413"/>
                </a:cubicBezTo>
                <a:cubicBezTo>
                  <a:pt x="891" y="413"/>
                  <a:pt x="891" y="413"/>
                  <a:pt x="891" y="413"/>
                </a:cubicBezTo>
                <a:cubicBezTo>
                  <a:pt x="2048" y="413"/>
                  <a:pt x="2048" y="413"/>
                  <a:pt x="2048" y="413"/>
                </a:cubicBezTo>
                <a:cubicBezTo>
                  <a:pt x="2053" y="413"/>
                  <a:pt x="2058" y="411"/>
                  <a:pt x="2062" y="408"/>
                </a:cubicBezTo>
                <a:cubicBezTo>
                  <a:pt x="2063" y="407"/>
                  <a:pt x="2064" y="406"/>
                  <a:pt x="2064" y="406"/>
                </a:cubicBezTo>
                <a:cubicBezTo>
                  <a:pt x="2253" y="217"/>
                  <a:pt x="2253" y="217"/>
                  <a:pt x="2253" y="217"/>
                </a:cubicBezTo>
                <a:cubicBezTo>
                  <a:pt x="2259" y="211"/>
                  <a:pt x="2259" y="201"/>
                  <a:pt x="2253" y="195"/>
                </a:cubicBezTo>
                <a:close/>
              </a:path>
            </a:pathLst>
          </a:custGeom>
          <a:solidFill>
            <a:srgbClr val="000000">
              <a:alpha val="92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656891-3352-4DD8-8967-493D6B86A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3733" y="4628519"/>
            <a:ext cx="8458200" cy="95891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400" dirty="0">
                <a:solidFill>
                  <a:srgbClr val="FFFFFF"/>
                </a:solidFill>
              </a:rPr>
              <a:t>Hire a Hero- Non-Profit</a:t>
            </a:r>
            <a:br>
              <a:rPr lang="en-US" sz="4400" dirty="0">
                <a:solidFill>
                  <a:srgbClr val="FFFFFF"/>
                </a:solidFill>
              </a:rPr>
            </a:br>
            <a:r>
              <a:rPr lang="en-US" sz="2200" dirty="0">
                <a:solidFill>
                  <a:srgbClr val="FFFFFF"/>
                </a:solidFill>
              </a:rPr>
              <a:t>hireahero.org</a:t>
            </a:r>
          </a:p>
        </p:txBody>
      </p:sp>
      <p:pic>
        <p:nvPicPr>
          <p:cNvPr id="6" name="Picture 6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5E5DE558-C1E7-4810-BE5F-F00BD0F234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918" y="-2418"/>
            <a:ext cx="11894002" cy="4516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9612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6AFD431-09B7-42CA-BF39-9FE5DBE537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711C96E-3D2D-48C8-AAB9-C1CB02D1D5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6009967" y="0"/>
            <a:ext cx="6176982" cy="6853245"/>
            <a:chOff x="2487613" y="285750"/>
            <a:chExt cx="2428876" cy="5654676"/>
          </a:xfrm>
          <a:solidFill>
            <a:schemeClr val="tx2">
              <a:lumMod val="90000"/>
            </a:schemeClr>
          </a:solidFill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0D18AF42-7CD5-4754-91D4-1BE53B5D14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A28C8F1A-9407-4D67-8250-D8923BC6DD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5CE0A2B0-F7F1-442C-A287-CD6F729E28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9E69CFA3-AE12-4EAF-A3A1-564BEEFEFA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ECB64037-2AE8-4CA9-AD8E-7ACC8618FB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8D319B10-EE8E-453F-A137-D7EEFA2089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3283F486-509C-4A42-8EED-794A991D2F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EBBFBB12-E756-4386-9C17-CA57438389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7ADD0E7E-F4A6-4B3F-8A2F-BCBFAFBA23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4" y="468286"/>
              <a:ext cx="1768475" cy="4262464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C19FCFB7-5E71-4197-8EC7-2ACB6DB028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EAA533FE-4903-48DD-A921-421A9C44AF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54CC5D8E-0D6C-4021-B84E-5D6182C0E1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39756" y="1159566"/>
            <a:ext cx="3662939" cy="4568264"/>
          </a:xfrm>
        </p:spPr>
        <p:txBody>
          <a:bodyPr anchor="ctr">
            <a:normAutofit/>
          </a:bodyPr>
          <a:lstStyle/>
          <a:p>
            <a:r>
              <a:rPr lang="en-US" sz="36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Resources for </a:t>
            </a:r>
            <a: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</a:rPr>
              <a:t>Veterans</a:t>
            </a:r>
            <a:endParaRPr lang="en-US" sz="360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4" name="Freeform 6">
            <a:extLst>
              <a:ext uri="{FF2B5EF4-FFF2-40B4-BE49-F238E27FC236}">
                <a16:creationId xmlns:a16="http://schemas.microsoft.com/office/drawing/2014/main" id="{E7D63BAB-D0DB-4F66-92F9-4D2E0A2E5A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643468"/>
            <a:ext cx="7560245" cy="5571066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966" y="1858434"/>
            <a:ext cx="5292436" cy="4284134"/>
          </a:xfrm>
        </p:spPr>
        <p:txBody>
          <a:bodyPr anchor="ctr">
            <a:normAutofit/>
          </a:bodyPr>
          <a:lstStyle/>
          <a:p>
            <a:endParaRPr lang="en-US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  <a:ea typeface="+mn-lt"/>
                <a:cs typeface="+mn-lt"/>
              </a:rPr>
              <a:t>Google MOS Code Search</a:t>
            </a:r>
            <a:endParaRPr lang="en-US" dirty="0">
              <a:ea typeface="+mn-lt"/>
              <a:cs typeface="+mn-lt"/>
            </a:endParaRPr>
          </a:p>
          <a:p>
            <a:pPr lvl="1"/>
            <a:r>
              <a:rPr lang="en-US" dirty="0">
                <a:solidFill>
                  <a:srgbClr val="FFFFFF"/>
                </a:solidFill>
                <a:ea typeface="+mn-lt"/>
                <a:cs typeface="+mn-lt"/>
              </a:rPr>
              <a:t>Google "Jobs for Veterans" Enter MOS</a:t>
            </a:r>
            <a:endParaRPr lang="en-US" dirty="0"/>
          </a:p>
          <a:p>
            <a:r>
              <a:rPr lang="en-US" dirty="0">
                <a:solidFill>
                  <a:srgbClr val="FFFFFF"/>
                </a:solidFill>
              </a:rPr>
              <a:t>My Next Move</a:t>
            </a:r>
          </a:p>
          <a:p>
            <a:pPr lvl="1"/>
            <a:r>
              <a:rPr lang="en-US" dirty="0">
                <a:solidFill>
                  <a:srgbClr val="FFFFFF"/>
                </a:solidFill>
              </a:rPr>
              <a:t>www</a:t>
            </a:r>
            <a:r>
              <a:rPr lang="en-US" dirty="0">
                <a:ea typeface="+mn-lt"/>
                <a:cs typeface="+mn-lt"/>
              </a:rPr>
              <a:t>.mynextmove.org/vets/</a:t>
            </a:r>
          </a:p>
          <a:p>
            <a:r>
              <a:rPr lang="en-US" dirty="0">
                <a:solidFill>
                  <a:srgbClr val="FFFFFF"/>
                </a:solidFill>
              </a:rPr>
              <a:t>Hiring Preference State and Federal</a:t>
            </a:r>
          </a:p>
          <a:p>
            <a:r>
              <a:rPr lang="en-US" dirty="0">
                <a:solidFill>
                  <a:schemeClr val="tx1"/>
                </a:solidFill>
                <a:ea typeface="+mn-lt"/>
                <a:cs typeface="+mn-lt"/>
              </a:rPr>
              <a:t>https://www.benefits.va.gov/BENEFITS/factsheets/serviceconnected/MST.pdf</a:t>
            </a:r>
          </a:p>
          <a:p>
            <a:r>
              <a:rPr lang="en-US" dirty="0">
                <a:solidFill>
                  <a:srgbClr val="FFFFFF"/>
                </a:solidFill>
              </a:rPr>
              <a:t>Hire a Hero</a:t>
            </a:r>
          </a:p>
          <a:p>
            <a:pPr lvl="1"/>
            <a:r>
              <a:rPr lang="en-US" dirty="0">
                <a:solidFill>
                  <a:srgbClr val="FFFFFF"/>
                </a:solidFill>
              </a:rPr>
              <a:t>Hireahero.org</a:t>
            </a:r>
            <a:endParaRPr lang="en-US" dirty="0">
              <a:ea typeface="+mn-lt"/>
              <a:cs typeface="+mn-lt"/>
            </a:endParaRPr>
          </a:p>
          <a:p>
            <a:pPr marL="457200" lvl="1" indent="0">
              <a:buNone/>
            </a:pPr>
            <a:endParaRPr lang="en-US" dirty="0">
              <a:solidFill>
                <a:srgbClr val="FFFFFF"/>
              </a:solidFill>
            </a:endParaRPr>
          </a:p>
          <a:p>
            <a:pPr lvl="1"/>
            <a:endParaRPr lang="en-US" dirty="0">
              <a:solidFill>
                <a:srgbClr val="FFFFFF"/>
              </a:solidFill>
            </a:endParaRPr>
          </a:p>
          <a:p>
            <a:pPr lvl="1"/>
            <a:endParaRPr lang="en-US" dirty="0">
              <a:solidFill>
                <a:srgbClr val="FFFFFF"/>
              </a:solidFill>
            </a:endParaRPr>
          </a:p>
          <a:p>
            <a:pPr lvl="1"/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241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2EC7880-C5D9-40A8-A6B0-3198AD07AD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645106"/>
            <a:ext cx="3650279" cy="125989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/>
              <a:t>The Student Veteran Experience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4543A62-A2AB-454A-878E-D3D9190D5F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9225" y="2133600"/>
            <a:ext cx="3650278" cy="3759253"/>
          </a:xfrm>
        </p:spPr>
        <p:txBody>
          <a:bodyPr>
            <a:normAutofit/>
          </a:bodyPr>
          <a:lstStyle/>
          <a:p>
            <a:r>
              <a:rPr lang="en-US" dirty="0"/>
              <a:t>How are Student Veterans Unique and Different from other Students.  </a:t>
            </a:r>
          </a:p>
          <a:p>
            <a:r>
              <a:rPr lang="en-US" dirty="0"/>
              <a:t>What is their overall experience or impression of College.</a:t>
            </a:r>
          </a:p>
          <a:p>
            <a:r>
              <a:rPr lang="en-US" dirty="0"/>
              <a:t>Why do most of them come to college?</a:t>
            </a:r>
          </a:p>
          <a:p>
            <a:endParaRPr lang="en-US" dirty="0"/>
          </a:p>
        </p:txBody>
      </p:sp>
      <p:pic>
        <p:nvPicPr>
          <p:cNvPr id="4" name="Picture 4" descr="A picture containing indoor, man, different, sitting&#10;&#10;Description generated with very high confidence">
            <a:extLst>
              <a:ext uri="{FF2B5EF4-FFF2-40B4-BE49-F238E27FC236}">
                <a16:creationId xmlns:a16="http://schemas.microsoft.com/office/drawing/2014/main" id="{DBC31637-FED9-48E0-9044-D1241EDDA7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81" r="23179"/>
          <a:stretch/>
        </p:blipFill>
        <p:spPr>
          <a:xfrm>
            <a:off x="4619543" y="640080"/>
            <a:ext cx="6953577" cy="5252773"/>
          </a:xfrm>
          <a:prstGeom prst="rect">
            <a:avLst/>
          </a:prstGeom>
        </p:spPr>
      </p:pic>
      <p:sp>
        <p:nvSpPr>
          <p:cNvPr id="13" name="Freeform 11">
            <a:extLst>
              <a:ext uri="{FF2B5EF4-FFF2-40B4-BE49-F238E27FC236}">
                <a16:creationId xmlns:a16="http://schemas.microsoft.com/office/drawing/2014/main" id="{50553464-41F1-4160-9D02-7C5EC7013B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7404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F8A8AD26-C06F-49CE-AB92-7F05D0BD8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7B9CA4A4-3706-4BBC-920D-10B61E903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E9AEFAD7-4DC0-4775-B278-443CAC8644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95A2EB89-70BA-48F4-BAFF-2C75612915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7F9F7D8E-8CDE-4DC5-85E8-4E0627B10D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393A9604-57DC-435F-8D02-267C0E3FEE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BF551FAC-C8A0-424D-A9AB-B4D87ED051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5FC7B832-CD9A-475E-A23A-282E2D9D23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3405D3F7-11EB-4F41-842F-BC30C5BA7D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85045B1A-5280-45D4-8595-463F1366A9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20">
              <a:extLst>
                <a:ext uri="{FF2B5EF4-FFF2-40B4-BE49-F238E27FC236}">
                  <a16:creationId xmlns:a16="http://schemas.microsoft.com/office/drawing/2014/main" id="{059FB722-E5B1-4CB5-8D09-E3AC702096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2AF74CE9-4009-4B55-851A-6EC1419CD5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22">
              <a:extLst>
                <a:ext uri="{FF2B5EF4-FFF2-40B4-BE49-F238E27FC236}">
                  <a16:creationId xmlns:a16="http://schemas.microsoft.com/office/drawing/2014/main" id="{0A77AB78-F870-4BCC-8746-488F0E0904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C50F7A2-3BDC-423D-85F1-EE031C2145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30" name="Freeform 27">
              <a:extLst>
                <a:ext uri="{FF2B5EF4-FFF2-40B4-BE49-F238E27FC236}">
                  <a16:creationId xmlns:a16="http://schemas.microsoft.com/office/drawing/2014/main" id="{80C7F85B-CE12-4F37-A66A-31DF1991FE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28">
              <a:extLst>
                <a:ext uri="{FF2B5EF4-FFF2-40B4-BE49-F238E27FC236}">
                  <a16:creationId xmlns:a16="http://schemas.microsoft.com/office/drawing/2014/main" id="{7E391A02-6C84-4F20-8784-AD1AB8279F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29">
              <a:extLst>
                <a:ext uri="{FF2B5EF4-FFF2-40B4-BE49-F238E27FC236}">
                  <a16:creationId xmlns:a16="http://schemas.microsoft.com/office/drawing/2014/main" id="{674CF377-E511-4F42-9D68-51CB4191E5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0">
              <a:extLst>
                <a:ext uri="{FF2B5EF4-FFF2-40B4-BE49-F238E27FC236}">
                  <a16:creationId xmlns:a16="http://schemas.microsoft.com/office/drawing/2014/main" id="{14119359-AB96-4A01-A096-ABCC56101F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1">
              <a:extLst>
                <a:ext uri="{FF2B5EF4-FFF2-40B4-BE49-F238E27FC236}">
                  <a16:creationId xmlns:a16="http://schemas.microsoft.com/office/drawing/2014/main" id="{6753D864-28A5-4E32-91E5-AD7C721A4B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2">
              <a:extLst>
                <a:ext uri="{FF2B5EF4-FFF2-40B4-BE49-F238E27FC236}">
                  <a16:creationId xmlns:a16="http://schemas.microsoft.com/office/drawing/2014/main" id="{70B3E479-AB6A-4B12-A3D5-B2D3B3DA22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3">
              <a:extLst>
                <a:ext uri="{FF2B5EF4-FFF2-40B4-BE49-F238E27FC236}">
                  <a16:creationId xmlns:a16="http://schemas.microsoft.com/office/drawing/2014/main" id="{7FBAB753-F3BA-478C-8E6C-EEFD4D17C2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7" name="Freeform 34">
              <a:extLst>
                <a:ext uri="{FF2B5EF4-FFF2-40B4-BE49-F238E27FC236}">
                  <a16:creationId xmlns:a16="http://schemas.microsoft.com/office/drawing/2014/main" id="{47AD49C2-29A7-4BCF-AE3B-5DD422BA4B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8" name="Freeform 35">
              <a:extLst>
                <a:ext uri="{FF2B5EF4-FFF2-40B4-BE49-F238E27FC236}">
                  <a16:creationId xmlns:a16="http://schemas.microsoft.com/office/drawing/2014/main" id="{A3FD5355-1EFB-4D0E-9041-7054C62C6F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9" name="Freeform 36">
              <a:extLst>
                <a:ext uri="{FF2B5EF4-FFF2-40B4-BE49-F238E27FC236}">
                  <a16:creationId xmlns:a16="http://schemas.microsoft.com/office/drawing/2014/main" id="{009C505D-91C5-4318-AB8A-1983EE775F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0" name="Freeform 37">
              <a:extLst>
                <a:ext uri="{FF2B5EF4-FFF2-40B4-BE49-F238E27FC236}">
                  <a16:creationId xmlns:a16="http://schemas.microsoft.com/office/drawing/2014/main" id="{A141DF61-1492-46DA-B3A9-0E8357DF4C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1" name="Freeform 38">
              <a:extLst>
                <a:ext uri="{FF2B5EF4-FFF2-40B4-BE49-F238E27FC236}">
                  <a16:creationId xmlns:a16="http://schemas.microsoft.com/office/drawing/2014/main" id="{0823937D-506D-4FE0-8DA8-FFFA280C31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502A7C95-AB91-4503-A49F-FB44EDCBDC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5" name="Freeform 6">
            <a:extLst>
              <a:ext uri="{FF2B5EF4-FFF2-40B4-BE49-F238E27FC236}">
                <a16:creationId xmlns:a16="http://schemas.microsoft.com/office/drawing/2014/main" id="{FB7D856C-CDB6-43B6-B78A-7C63C30AE0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47" name="Rectangle 46">
            <a:extLst>
              <a:ext uri="{FF2B5EF4-FFF2-40B4-BE49-F238E27FC236}">
                <a16:creationId xmlns:a16="http://schemas.microsoft.com/office/drawing/2014/main" id="{65781D42-087D-484C-840B-CFDCDDEB27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9" name="Freeform 5">
            <a:extLst>
              <a:ext uri="{FF2B5EF4-FFF2-40B4-BE49-F238E27FC236}">
                <a16:creationId xmlns:a16="http://schemas.microsoft.com/office/drawing/2014/main" id="{2F2D0089-EE06-49C0-9C5F-56B94DF2D3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1" y="4298416"/>
            <a:ext cx="10602096" cy="2170389"/>
          </a:xfrm>
          <a:custGeom>
            <a:avLst/>
            <a:gdLst>
              <a:gd name="T0" fmla="*/ 2253 w 2259"/>
              <a:gd name="T1" fmla="*/ 195 h 413"/>
              <a:gd name="T2" fmla="*/ 2064 w 2259"/>
              <a:gd name="T3" fmla="*/ 7 h 413"/>
              <a:gd name="T4" fmla="*/ 2062 w 2259"/>
              <a:gd name="T5" fmla="*/ 5 h 413"/>
              <a:gd name="T6" fmla="*/ 2048 w 2259"/>
              <a:gd name="T7" fmla="*/ 0 h 413"/>
              <a:gd name="T8" fmla="*/ 891 w 2259"/>
              <a:gd name="T9" fmla="*/ 0 h 413"/>
              <a:gd name="T10" fmla="*/ 851 w 2259"/>
              <a:gd name="T11" fmla="*/ 0 h 413"/>
              <a:gd name="T12" fmla="*/ 541 w 2259"/>
              <a:gd name="T13" fmla="*/ 0 h 413"/>
              <a:gd name="T14" fmla="*/ 54 w 2259"/>
              <a:gd name="T15" fmla="*/ 0 h 413"/>
              <a:gd name="T16" fmla="*/ 0 w 2259"/>
              <a:gd name="T17" fmla="*/ 0 h 413"/>
              <a:gd name="T18" fmla="*/ 0 w 2259"/>
              <a:gd name="T19" fmla="*/ 413 h 413"/>
              <a:gd name="T20" fmla="*/ 54 w 2259"/>
              <a:gd name="T21" fmla="*/ 413 h 413"/>
              <a:gd name="T22" fmla="*/ 541 w 2259"/>
              <a:gd name="T23" fmla="*/ 413 h 413"/>
              <a:gd name="T24" fmla="*/ 851 w 2259"/>
              <a:gd name="T25" fmla="*/ 413 h 413"/>
              <a:gd name="T26" fmla="*/ 891 w 2259"/>
              <a:gd name="T27" fmla="*/ 413 h 413"/>
              <a:gd name="T28" fmla="*/ 2048 w 2259"/>
              <a:gd name="T29" fmla="*/ 413 h 413"/>
              <a:gd name="T30" fmla="*/ 2062 w 2259"/>
              <a:gd name="T31" fmla="*/ 408 h 413"/>
              <a:gd name="T32" fmla="*/ 2064 w 2259"/>
              <a:gd name="T33" fmla="*/ 406 h 413"/>
              <a:gd name="T34" fmla="*/ 2253 w 2259"/>
              <a:gd name="T35" fmla="*/ 217 h 413"/>
              <a:gd name="T36" fmla="*/ 2253 w 2259"/>
              <a:gd name="T37" fmla="*/ 195 h 4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259" h="413">
                <a:moveTo>
                  <a:pt x="2253" y="195"/>
                </a:moveTo>
                <a:cubicBezTo>
                  <a:pt x="2064" y="7"/>
                  <a:pt x="2064" y="7"/>
                  <a:pt x="2064" y="7"/>
                </a:cubicBezTo>
                <a:cubicBezTo>
                  <a:pt x="2064" y="6"/>
                  <a:pt x="2063" y="5"/>
                  <a:pt x="2062" y="5"/>
                </a:cubicBezTo>
                <a:cubicBezTo>
                  <a:pt x="2058" y="2"/>
                  <a:pt x="2053" y="0"/>
                  <a:pt x="2048" y="0"/>
                </a:cubicBezTo>
                <a:cubicBezTo>
                  <a:pt x="891" y="0"/>
                  <a:pt x="891" y="0"/>
                  <a:pt x="891" y="0"/>
                </a:cubicBezTo>
                <a:cubicBezTo>
                  <a:pt x="851" y="0"/>
                  <a:pt x="851" y="0"/>
                  <a:pt x="851" y="0"/>
                </a:cubicBezTo>
                <a:cubicBezTo>
                  <a:pt x="541" y="0"/>
                  <a:pt x="541" y="0"/>
                  <a:pt x="541" y="0"/>
                </a:cubicBezTo>
                <a:cubicBezTo>
                  <a:pt x="54" y="0"/>
                  <a:pt x="54" y="0"/>
                  <a:pt x="5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413"/>
                  <a:pt x="0" y="413"/>
                  <a:pt x="0" y="413"/>
                </a:cubicBezTo>
                <a:cubicBezTo>
                  <a:pt x="54" y="413"/>
                  <a:pt x="54" y="413"/>
                  <a:pt x="54" y="413"/>
                </a:cubicBezTo>
                <a:cubicBezTo>
                  <a:pt x="541" y="413"/>
                  <a:pt x="541" y="413"/>
                  <a:pt x="541" y="413"/>
                </a:cubicBezTo>
                <a:cubicBezTo>
                  <a:pt x="851" y="413"/>
                  <a:pt x="851" y="413"/>
                  <a:pt x="851" y="413"/>
                </a:cubicBezTo>
                <a:cubicBezTo>
                  <a:pt x="891" y="413"/>
                  <a:pt x="891" y="413"/>
                  <a:pt x="891" y="413"/>
                </a:cubicBezTo>
                <a:cubicBezTo>
                  <a:pt x="2048" y="413"/>
                  <a:pt x="2048" y="413"/>
                  <a:pt x="2048" y="413"/>
                </a:cubicBezTo>
                <a:cubicBezTo>
                  <a:pt x="2053" y="413"/>
                  <a:pt x="2058" y="411"/>
                  <a:pt x="2062" y="408"/>
                </a:cubicBezTo>
                <a:cubicBezTo>
                  <a:pt x="2063" y="407"/>
                  <a:pt x="2064" y="406"/>
                  <a:pt x="2064" y="406"/>
                </a:cubicBezTo>
                <a:cubicBezTo>
                  <a:pt x="2253" y="217"/>
                  <a:pt x="2253" y="217"/>
                  <a:pt x="2253" y="217"/>
                </a:cubicBezTo>
                <a:cubicBezTo>
                  <a:pt x="2259" y="211"/>
                  <a:pt x="2259" y="201"/>
                  <a:pt x="2253" y="195"/>
                </a:cubicBezTo>
                <a:close/>
              </a:path>
            </a:pathLst>
          </a:custGeom>
          <a:solidFill>
            <a:srgbClr val="000000">
              <a:alpha val="92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3733" y="4628519"/>
            <a:ext cx="8458200" cy="95891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>
                <a:solidFill>
                  <a:srgbClr val="FFFFFF"/>
                </a:solidFill>
              </a:rPr>
              <a:t>What's in a Name?</a:t>
            </a:r>
          </a:p>
        </p:txBody>
      </p:sp>
      <p:pic>
        <p:nvPicPr>
          <p:cNvPr id="6" name="Picture 6" descr="A couple of people posing for the camera&#10;&#10;Description generated with very high confidence">
            <a:extLst>
              <a:ext uri="{FF2B5EF4-FFF2-40B4-BE49-F238E27FC236}">
                <a16:creationId xmlns:a16="http://schemas.microsoft.com/office/drawing/2014/main" id="{A61B2C6A-6F54-4B6F-8362-0EAE0A6A82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2" y="183391"/>
            <a:ext cx="1709012" cy="2858763"/>
          </a:xfrm>
          <a:prstGeom prst="rect">
            <a:avLst/>
          </a:prstGeom>
        </p:spPr>
      </p:pic>
      <p:pic>
        <p:nvPicPr>
          <p:cNvPr id="4" name="Picture 4" descr="A person wearing a military uniform&#10;&#10;Description generated with very high confidence">
            <a:extLst>
              <a:ext uri="{FF2B5EF4-FFF2-40B4-BE49-F238E27FC236}">
                <a16:creationId xmlns:a16="http://schemas.microsoft.com/office/drawing/2014/main" id="{EF4EACFF-9CFE-4AA9-8D3E-BD8E2C6CDA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1706" y="175984"/>
            <a:ext cx="2263679" cy="2830448"/>
          </a:xfrm>
          <a:prstGeom prst="rect">
            <a:avLst/>
          </a:prstGeom>
        </p:spPr>
      </p:pic>
      <p:pic>
        <p:nvPicPr>
          <p:cNvPr id="10" name="Picture 10" descr="A person wearing a military uniform&#10;&#10;Description generated with very high confidence">
            <a:extLst>
              <a:ext uri="{FF2B5EF4-FFF2-40B4-BE49-F238E27FC236}">
                <a16:creationId xmlns:a16="http://schemas.microsoft.com/office/drawing/2014/main" id="{EE879C52-4C16-47E0-B43D-6ADA6BD28B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8102" y="151748"/>
            <a:ext cx="2346736" cy="2864540"/>
          </a:xfrm>
          <a:prstGeom prst="rect">
            <a:avLst/>
          </a:prstGeom>
        </p:spPr>
      </p:pic>
      <p:pic>
        <p:nvPicPr>
          <p:cNvPr id="8" name="Picture 8" descr="A person standing posing for the camera&#10;&#10;Description generated with very high confidence">
            <a:extLst>
              <a:ext uri="{FF2B5EF4-FFF2-40B4-BE49-F238E27FC236}">
                <a16:creationId xmlns:a16="http://schemas.microsoft.com/office/drawing/2014/main" id="{4625FE39-471E-4B34-9833-774DC9FDAA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8763" y="196291"/>
            <a:ext cx="2289227" cy="2832961"/>
          </a:xfrm>
          <a:prstGeom prst="rect">
            <a:avLst/>
          </a:prstGeom>
        </p:spPr>
      </p:pic>
      <p:pic>
        <p:nvPicPr>
          <p:cNvPr id="14" name="Picture 27" descr="A person standing in front of it&#10;&#10;Description generated with very high confidence">
            <a:extLst>
              <a:ext uri="{FF2B5EF4-FFF2-40B4-BE49-F238E27FC236}">
                <a16:creationId xmlns:a16="http://schemas.microsoft.com/office/drawing/2014/main" id="{BDF56D73-B6BA-4410-A551-AABD55D9D5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8830" y="155454"/>
            <a:ext cx="2085436" cy="2909619"/>
          </a:xfrm>
          <a:prstGeom prst="rect">
            <a:avLst/>
          </a:prstGeom>
        </p:spPr>
      </p:pic>
      <p:graphicFrame>
        <p:nvGraphicFramePr>
          <p:cNvPr id="42" name="Table 43">
            <a:extLst>
              <a:ext uri="{FF2B5EF4-FFF2-40B4-BE49-F238E27FC236}">
                <a16:creationId xmlns:a16="http://schemas.microsoft.com/office/drawing/2014/main" id="{776BBBB1-7B30-449E-ABC6-7ED9FA479C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1820001"/>
              </p:ext>
            </p:extLst>
          </p:nvPr>
        </p:nvGraphicFramePr>
        <p:xfrm>
          <a:off x="-28755" y="3134264"/>
          <a:ext cx="10382754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1584">
                  <a:extLst>
                    <a:ext uri="{9D8B030D-6E8A-4147-A177-3AD203B41FA5}">
                      <a16:colId xmlns:a16="http://schemas.microsoft.com/office/drawing/2014/main" val="362009273"/>
                    </a:ext>
                  </a:extLst>
                </a:gridCol>
                <a:gridCol w="2012826">
                  <a:extLst>
                    <a:ext uri="{9D8B030D-6E8A-4147-A177-3AD203B41FA5}">
                      <a16:colId xmlns:a16="http://schemas.microsoft.com/office/drawing/2014/main" val="3296235365"/>
                    </a:ext>
                  </a:extLst>
                </a:gridCol>
                <a:gridCol w="1996498">
                  <a:extLst>
                    <a:ext uri="{9D8B030D-6E8A-4147-A177-3AD203B41FA5}">
                      <a16:colId xmlns:a16="http://schemas.microsoft.com/office/drawing/2014/main" val="122303573"/>
                    </a:ext>
                  </a:extLst>
                </a:gridCol>
                <a:gridCol w="2255293">
                  <a:extLst>
                    <a:ext uri="{9D8B030D-6E8A-4147-A177-3AD203B41FA5}">
                      <a16:colId xmlns:a16="http://schemas.microsoft.com/office/drawing/2014/main" val="3260025224"/>
                    </a:ext>
                  </a:extLst>
                </a:gridCol>
                <a:gridCol w="2076553">
                  <a:extLst>
                    <a:ext uri="{9D8B030D-6E8A-4147-A177-3AD203B41FA5}">
                      <a16:colId xmlns:a16="http://schemas.microsoft.com/office/drawing/2014/main" val="3229838134"/>
                    </a:ext>
                  </a:extLst>
                </a:gridCol>
              </a:tblGrid>
              <a:tr h="79921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Marine Corps</a:t>
                      </a:r>
                    </a:p>
                    <a:p>
                      <a:pPr lvl="0" algn="ctr">
                        <a:buNone/>
                      </a:pPr>
                      <a:r>
                        <a:rPr lang="en-US" dirty="0"/>
                        <a:t>Marine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1" i="0" u="none" strike="noStrike" noProof="0" dirty="0">
                          <a:latin typeface="Century Gothic"/>
                        </a:rPr>
                        <a:t>Army</a:t>
                      </a:r>
                      <a:br>
                        <a:rPr lang="en-US" sz="1800" b="1" i="0" u="none" strike="noStrike" noProof="0" dirty="0">
                          <a:latin typeface="Century Gothic"/>
                        </a:rPr>
                      </a:br>
                      <a:r>
                        <a:rPr lang="en-US" sz="1800" b="1" i="0" u="none" strike="noStrike" noProof="0" dirty="0">
                          <a:latin typeface="Century Gothic"/>
                        </a:rPr>
                        <a:t>Soldier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Air Force</a:t>
                      </a:r>
                    </a:p>
                    <a:p>
                      <a:pPr lvl="0" algn="ctr">
                        <a:buNone/>
                      </a:pPr>
                      <a:r>
                        <a:rPr lang="en-US" dirty="0"/>
                        <a:t>Airman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Navy</a:t>
                      </a:r>
                    </a:p>
                    <a:p>
                      <a:pPr lvl="0" algn="ctr">
                        <a:buNone/>
                      </a:pPr>
                      <a:r>
                        <a:rPr lang="en-US" dirty="0"/>
                        <a:t>Sailor</a:t>
                      </a:r>
                    </a:p>
                    <a:p>
                      <a:pPr lvl="0" algn="ctr">
                        <a:buNone/>
                      </a:pPr>
                      <a:r>
                        <a:rPr lang="en-US" dirty="0"/>
                        <a:t>Ratings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Coast Guard</a:t>
                      </a:r>
                      <a:br>
                        <a:rPr lang="en-US" dirty="0"/>
                      </a:br>
                      <a:r>
                        <a:rPr lang="en-US" dirty="0"/>
                        <a:t>Coast Guardsman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1361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29222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5879851-1A1D-4246-AAA1-C484E85833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418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group of people standing in front of a building&#10;&#10;Description generated with very high confidence">
            <a:extLst>
              <a:ext uri="{FF2B5EF4-FFF2-40B4-BE49-F238E27FC236}">
                <a16:creationId xmlns:a16="http://schemas.microsoft.com/office/drawing/2014/main" id="{5A459D0F-4B36-4BAB-A81F-4F3EDAADE5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b="15414"/>
          <a:stretch/>
        </p:blipFill>
        <p:spPr>
          <a:xfrm>
            <a:off x="-8825" y="-561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F6AC77-F219-4F2C-84EF-3642F12F8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>
            <a:normAutofit/>
          </a:bodyPr>
          <a:lstStyle/>
          <a:p>
            <a:br>
              <a:rPr lang="en-US">
                <a:solidFill>
                  <a:srgbClr val="FFFFFF"/>
                </a:solidFill>
              </a:rPr>
            </a:br>
            <a:r>
              <a:rPr lang="en-US">
                <a:solidFill>
                  <a:srgbClr val="FFFFFF"/>
                </a:solidFill>
              </a:rPr>
              <a:t>Getting Out is A Lifestyle Change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02281B-7E96-4DDD-B333-8968667AFE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lnSpc>
                <a:spcPct val="90000"/>
              </a:lnSpc>
              <a:buClr>
                <a:srgbClr val="CDD142"/>
              </a:buClr>
            </a:pPr>
            <a:r>
              <a:rPr lang="en-US" sz="1700" dirty="0"/>
              <a:t>Becoming a Civilian</a:t>
            </a:r>
          </a:p>
          <a:p>
            <a:pPr lvl="1">
              <a:lnSpc>
                <a:spcPct val="90000"/>
              </a:lnSpc>
              <a:buClr>
                <a:srgbClr val="CDD142"/>
              </a:buClr>
            </a:pPr>
            <a:r>
              <a:rPr lang="en-US" sz="1700" dirty="0"/>
              <a:t>Losing Structured</a:t>
            </a:r>
            <a:r>
              <a:rPr lang="en-US" sz="1700" dirty="0">
                <a:ea typeface="+mn-lt"/>
                <a:cs typeface="+mn-lt"/>
              </a:rPr>
              <a:t> Environment/Schedule</a:t>
            </a:r>
            <a:endParaRPr lang="en-US" sz="1700" dirty="0"/>
          </a:p>
          <a:p>
            <a:pPr lvl="1">
              <a:lnSpc>
                <a:spcPct val="90000"/>
              </a:lnSpc>
              <a:buClr>
                <a:srgbClr val="CDD142"/>
              </a:buClr>
            </a:pPr>
            <a:r>
              <a:rPr lang="en-US" sz="1700" dirty="0">
                <a:ea typeface="+mn-lt"/>
                <a:cs typeface="+mn-lt"/>
              </a:rPr>
              <a:t>Losing Camaraderie</a:t>
            </a:r>
            <a:endParaRPr lang="en-US" sz="1700" dirty="0"/>
          </a:p>
          <a:p>
            <a:pPr lvl="1">
              <a:lnSpc>
                <a:spcPct val="90000"/>
              </a:lnSpc>
              <a:buClr>
                <a:srgbClr val="CDD142"/>
              </a:buClr>
            </a:pPr>
            <a:r>
              <a:rPr lang="en-US" sz="1700" dirty="0">
                <a:ea typeface="+mn-lt"/>
                <a:cs typeface="+mn-lt"/>
              </a:rPr>
              <a:t>Getting a Job</a:t>
            </a:r>
            <a:endParaRPr lang="en-US" sz="1700" dirty="0"/>
          </a:p>
          <a:p>
            <a:pPr lvl="1">
              <a:lnSpc>
                <a:spcPct val="90000"/>
              </a:lnSpc>
              <a:buClr>
                <a:srgbClr val="CDD142"/>
              </a:buClr>
            </a:pPr>
            <a:r>
              <a:rPr lang="en-US" sz="1700" dirty="0">
                <a:ea typeface="+mn-lt"/>
                <a:cs typeface="+mn-lt"/>
              </a:rPr>
              <a:t>Choosing What to Wear</a:t>
            </a:r>
            <a:endParaRPr lang="en-US" sz="1700" dirty="0"/>
          </a:p>
          <a:p>
            <a:pPr lvl="1">
              <a:lnSpc>
                <a:spcPct val="90000"/>
              </a:lnSpc>
              <a:buClr>
                <a:srgbClr val="CDD142"/>
              </a:buClr>
            </a:pPr>
            <a:r>
              <a:rPr lang="en-US" sz="1700" dirty="0">
                <a:ea typeface="+mn-lt"/>
                <a:cs typeface="+mn-lt"/>
              </a:rPr>
              <a:t>Finding Housing</a:t>
            </a:r>
            <a:endParaRPr lang="en-US" sz="1700" dirty="0"/>
          </a:p>
          <a:p>
            <a:pPr lvl="1">
              <a:lnSpc>
                <a:spcPct val="90000"/>
              </a:lnSpc>
              <a:buClr>
                <a:srgbClr val="CDD142"/>
              </a:buClr>
            </a:pPr>
            <a:r>
              <a:rPr lang="en-US" sz="1700" dirty="0">
                <a:ea typeface="+mn-lt"/>
                <a:cs typeface="+mn-lt"/>
              </a:rPr>
              <a:t>Eating</a:t>
            </a:r>
            <a:endParaRPr lang="en-US" sz="1700" dirty="0"/>
          </a:p>
          <a:p>
            <a:pPr>
              <a:lnSpc>
                <a:spcPct val="90000"/>
              </a:lnSpc>
              <a:buClr>
                <a:srgbClr val="CDD142"/>
              </a:buClr>
            </a:pPr>
            <a:r>
              <a:rPr lang="en-US" sz="1700" dirty="0"/>
              <a:t>Being a Veteran </a:t>
            </a:r>
            <a:endParaRPr lang="en-US" sz="1700" dirty="0">
              <a:ea typeface="+mn-lt"/>
              <a:cs typeface="+mn-lt"/>
            </a:endParaRPr>
          </a:p>
          <a:p>
            <a:pPr lvl="1">
              <a:lnSpc>
                <a:spcPct val="90000"/>
              </a:lnSpc>
              <a:buClr>
                <a:srgbClr val="CDD142"/>
              </a:buClr>
            </a:pPr>
            <a:r>
              <a:rPr lang="en-US" sz="1700" dirty="0">
                <a:ea typeface="+mn-lt"/>
                <a:cs typeface="+mn-lt"/>
              </a:rPr>
              <a:t>Pride in Service</a:t>
            </a:r>
          </a:p>
          <a:p>
            <a:pPr lvl="1">
              <a:lnSpc>
                <a:spcPct val="90000"/>
              </a:lnSpc>
              <a:buClr>
                <a:srgbClr val="CDD142"/>
              </a:buClr>
            </a:pPr>
            <a:r>
              <a:rPr lang="en-US" sz="1700" dirty="0">
                <a:ea typeface="+mn-lt"/>
                <a:cs typeface="+mn-lt"/>
              </a:rPr>
              <a:t>Silence About Service</a:t>
            </a:r>
          </a:p>
          <a:p>
            <a:pPr lvl="1">
              <a:lnSpc>
                <a:spcPct val="90000"/>
              </a:lnSpc>
              <a:buClr>
                <a:srgbClr val="CDD142"/>
              </a:buClr>
            </a:pPr>
            <a:r>
              <a:rPr lang="en-US" sz="1700" dirty="0">
                <a:ea typeface="+mn-lt"/>
                <a:cs typeface="+mn-lt"/>
              </a:rPr>
              <a:t>Seeking that “Band of Brothers”</a:t>
            </a:r>
            <a:endParaRPr lang="en-US" sz="1700" dirty="0"/>
          </a:p>
          <a:p>
            <a:pPr>
              <a:lnSpc>
                <a:spcPct val="90000"/>
              </a:lnSpc>
              <a:buClr>
                <a:srgbClr val="CDD142"/>
              </a:buClr>
            </a:pPr>
            <a:endParaRPr lang="en-US" sz="1700"/>
          </a:p>
        </p:txBody>
      </p:sp>
    </p:spTree>
    <p:extLst>
      <p:ext uri="{BB962C8B-B14F-4D97-AF65-F5344CB8AC3E}">
        <p14:creationId xmlns:p14="http://schemas.microsoft.com/office/powerpoint/2010/main" val="40524681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2EC7880-C5D9-40A8-A6B0-3198AD07AD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4619543" cy="6854038"/>
          </a:xfrm>
          <a:prstGeom prst="rect">
            <a:avLst/>
          </a:prstGeom>
          <a:solidFill>
            <a:schemeClr val="tx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7C202E-2AA5-47DA-9A10-D963218F1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3650279" cy="125989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100"/>
              <a:t>Student Veterans In High Education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381EC8-3D40-4F2D-BFB9-99CD3F36FA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25" y="2133600"/>
            <a:ext cx="3650278" cy="375925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dirty="0"/>
              <a:t>Issues</a:t>
            </a:r>
          </a:p>
          <a:p>
            <a:r>
              <a:rPr lang="en-US" sz="2800" dirty="0"/>
              <a:t>Challenges </a:t>
            </a:r>
          </a:p>
          <a:p>
            <a:r>
              <a:rPr lang="en-US" sz="2800" dirty="0"/>
              <a:t>Concerns </a:t>
            </a:r>
          </a:p>
        </p:txBody>
      </p:sp>
      <p:pic>
        <p:nvPicPr>
          <p:cNvPr id="4" name="Picture 4" descr="A group of people sitting at a table&#10;&#10;Description generated with very high confidence">
            <a:extLst>
              <a:ext uri="{FF2B5EF4-FFF2-40B4-BE49-F238E27FC236}">
                <a16:creationId xmlns:a16="http://schemas.microsoft.com/office/drawing/2014/main" id="{C82D2102-6F23-48AC-B9C6-2430150A1B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395" r="2771"/>
          <a:stretch/>
        </p:blipFill>
        <p:spPr>
          <a:xfrm>
            <a:off x="4619543" y="10"/>
            <a:ext cx="7572457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299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398C59F-5A18-487B-91D6-B955AACF2E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0557FAFE-C7C3-47EC-A4F5-9B21663192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95BC28FB-3882-4674-9D79-EA58BEB7CE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9C6EC892-83F9-402F-8552-0AD7C0556E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18387766-037C-4EF0-8471-D19CBF2A4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1E364F38-6F3A-476A-93E6-962EA817C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6">
              <a:extLst>
                <a:ext uri="{FF2B5EF4-FFF2-40B4-BE49-F238E27FC236}">
                  <a16:creationId xmlns:a16="http://schemas.microsoft.com/office/drawing/2014/main" id="{35C335A4-1E67-4293-8BE2-DFB085D4FB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7">
              <a:extLst>
                <a:ext uri="{FF2B5EF4-FFF2-40B4-BE49-F238E27FC236}">
                  <a16:creationId xmlns:a16="http://schemas.microsoft.com/office/drawing/2014/main" id="{9A8A0F10-2C98-4297-9F92-5D95533927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8">
              <a:extLst>
                <a:ext uri="{FF2B5EF4-FFF2-40B4-BE49-F238E27FC236}">
                  <a16:creationId xmlns:a16="http://schemas.microsoft.com/office/drawing/2014/main" id="{C3B112A3-006E-4008-A778-DB5F6A09D5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9">
              <a:extLst>
                <a:ext uri="{FF2B5EF4-FFF2-40B4-BE49-F238E27FC236}">
                  <a16:creationId xmlns:a16="http://schemas.microsoft.com/office/drawing/2014/main" id="{E5E62767-5C25-4C49-9568-432433A3C5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20">
              <a:extLst>
                <a:ext uri="{FF2B5EF4-FFF2-40B4-BE49-F238E27FC236}">
                  <a16:creationId xmlns:a16="http://schemas.microsoft.com/office/drawing/2014/main" id="{598EC006-77B1-42BA-B815-66CCB9B170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21">
              <a:extLst>
                <a:ext uri="{FF2B5EF4-FFF2-40B4-BE49-F238E27FC236}">
                  <a16:creationId xmlns:a16="http://schemas.microsoft.com/office/drawing/2014/main" id="{A144ED09-DA06-491D-95A8-AB3DED4329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22">
              <a:extLst>
                <a:ext uri="{FF2B5EF4-FFF2-40B4-BE49-F238E27FC236}">
                  <a16:creationId xmlns:a16="http://schemas.microsoft.com/office/drawing/2014/main" id="{1CB00BD2-11CD-4A38-8F38-02B0D1105E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20234FB-542E-4550-9C2F-1B56FD41A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4" name="Freeform 27">
              <a:extLst>
                <a:ext uri="{FF2B5EF4-FFF2-40B4-BE49-F238E27FC236}">
                  <a16:creationId xmlns:a16="http://schemas.microsoft.com/office/drawing/2014/main" id="{41FCE1F3-DEB3-47CD-90FF-7DABB4AF45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5" name="Freeform 28">
              <a:extLst>
                <a:ext uri="{FF2B5EF4-FFF2-40B4-BE49-F238E27FC236}">
                  <a16:creationId xmlns:a16="http://schemas.microsoft.com/office/drawing/2014/main" id="{5708E488-C19B-452C-B197-6F1C34F6E7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6" name="Freeform 29">
              <a:extLst>
                <a:ext uri="{FF2B5EF4-FFF2-40B4-BE49-F238E27FC236}">
                  <a16:creationId xmlns:a16="http://schemas.microsoft.com/office/drawing/2014/main" id="{89D3FD25-890E-4981-A71D-EE796873D7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30">
              <a:extLst>
                <a:ext uri="{FF2B5EF4-FFF2-40B4-BE49-F238E27FC236}">
                  <a16:creationId xmlns:a16="http://schemas.microsoft.com/office/drawing/2014/main" id="{51B5414C-556A-47CB-8EE2-974A85A7A4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31">
              <a:extLst>
                <a:ext uri="{FF2B5EF4-FFF2-40B4-BE49-F238E27FC236}">
                  <a16:creationId xmlns:a16="http://schemas.microsoft.com/office/drawing/2014/main" id="{1C02B20C-2B27-4B75-8AEE-A5D2E2674B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2">
              <a:extLst>
                <a:ext uri="{FF2B5EF4-FFF2-40B4-BE49-F238E27FC236}">
                  <a16:creationId xmlns:a16="http://schemas.microsoft.com/office/drawing/2014/main" id="{54427714-F9AA-4F93-BD1D-400F1EA93F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3">
              <a:extLst>
                <a:ext uri="{FF2B5EF4-FFF2-40B4-BE49-F238E27FC236}">
                  <a16:creationId xmlns:a16="http://schemas.microsoft.com/office/drawing/2014/main" id="{28A77D6A-9E81-497F-ABCC-2695BB5ADD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4">
              <a:extLst>
                <a:ext uri="{FF2B5EF4-FFF2-40B4-BE49-F238E27FC236}">
                  <a16:creationId xmlns:a16="http://schemas.microsoft.com/office/drawing/2014/main" id="{2A1533BA-1478-4F7C-8E24-3F3E905050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5">
              <a:extLst>
                <a:ext uri="{FF2B5EF4-FFF2-40B4-BE49-F238E27FC236}">
                  <a16:creationId xmlns:a16="http://schemas.microsoft.com/office/drawing/2014/main" id="{39686201-E633-40FD-A80A-1E28AD52E3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6">
              <a:extLst>
                <a:ext uri="{FF2B5EF4-FFF2-40B4-BE49-F238E27FC236}">
                  <a16:creationId xmlns:a16="http://schemas.microsoft.com/office/drawing/2014/main" id="{76A215C2-F590-4938-810B-F8A79366C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7">
              <a:extLst>
                <a:ext uri="{FF2B5EF4-FFF2-40B4-BE49-F238E27FC236}">
                  <a16:creationId xmlns:a16="http://schemas.microsoft.com/office/drawing/2014/main" id="{85F418E7-330D-4002-8EC8-33C1A897F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8">
              <a:extLst>
                <a:ext uri="{FF2B5EF4-FFF2-40B4-BE49-F238E27FC236}">
                  <a16:creationId xmlns:a16="http://schemas.microsoft.com/office/drawing/2014/main" id="{8FFE669A-54C9-4436-9566-C5A90F16DB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DE91395A-2D18-4AF6-A0AC-AAA7189FE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9" name="Freeform 6">
            <a:extLst>
              <a:ext uri="{FF2B5EF4-FFF2-40B4-BE49-F238E27FC236}">
                <a16:creationId xmlns:a16="http://schemas.microsoft.com/office/drawing/2014/main" id="{7BD08880-457D-4C62-A3B5-6A9B0878C7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FA94DED7-0A28-4AD9-8747-E941132250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6F175609-91A3-416E-BC3D-7548FDE029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9A3B0D54-9DF0-4FF8-A0AA-B4234DF358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4639734" cy="6858000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AEA6D9-F448-408D-93F3-45E836D0D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279" y="1795849"/>
            <a:ext cx="3778870" cy="311481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>
                <a:solidFill>
                  <a:srgbClr val="FEFFFF"/>
                </a:solidFill>
              </a:rPr>
              <a:t>What It's Like </a:t>
            </a:r>
          </a:p>
        </p:txBody>
      </p:sp>
      <p:pic>
        <p:nvPicPr>
          <p:cNvPr id="4" name="Picture 4" descr="A group of people sitting at a table with a birthday cake&#10;&#10;Description generated with high confidence">
            <a:extLst>
              <a:ext uri="{FF2B5EF4-FFF2-40B4-BE49-F238E27FC236}">
                <a16:creationId xmlns:a16="http://schemas.microsoft.com/office/drawing/2014/main" id="{48113E08-31C4-415F-AB5F-B0E6476E1B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414" r="19641"/>
          <a:stretch/>
        </p:blipFill>
        <p:spPr>
          <a:xfrm>
            <a:off x="4639732" y="10"/>
            <a:ext cx="7552267" cy="6857990"/>
          </a:xfrm>
          <a:prstGeom prst="rect">
            <a:avLst/>
          </a:prstGeom>
        </p:spPr>
      </p:pic>
      <p:sp>
        <p:nvSpPr>
          <p:cNvPr id="47" name="Freeform 5">
            <a:extLst>
              <a:ext uri="{FF2B5EF4-FFF2-40B4-BE49-F238E27FC236}">
                <a16:creationId xmlns:a16="http://schemas.microsoft.com/office/drawing/2014/main" id="{64D236DE-BD07-488F-B236-DDEEFFF720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5033007"/>
            <a:ext cx="5404022" cy="857047"/>
          </a:xfrm>
          <a:custGeom>
            <a:avLst/>
            <a:gdLst>
              <a:gd name="T0" fmla="*/ 1114 w 1117"/>
              <a:gd name="T1" fmla="*/ 77 h 163"/>
              <a:gd name="T2" fmla="*/ 1040 w 1117"/>
              <a:gd name="T3" fmla="*/ 3 h 163"/>
              <a:gd name="T4" fmla="*/ 1039 w 1117"/>
              <a:gd name="T5" fmla="*/ 2 h 163"/>
              <a:gd name="T6" fmla="*/ 1034 w 1117"/>
              <a:gd name="T7" fmla="*/ 0 h 163"/>
              <a:gd name="T8" fmla="*/ 578 w 1117"/>
              <a:gd name="T9" fmla="*/ 0 h 163"/>
              <a:gd name="T10" fmla="*/ 562 w 1117"/>
              <a:gd name="T11" fmla="*/ 0 h 163"/>
              <a:gd name="T12" fmla="*/ 440 w 1117"/>
              <a:gd name="T13" fmla="*/ 0 h 163"/>
              <a:gd name="T14" fmla="*/ 106 w 1117"/>
              <a:gd name="T15" fmla="*/ 0 h 163"/>
              <a:gd name="T16" fmla="*/ 0 w 1117"/>
              <a:gd name="T17" fmla="*/ 0 h 163"/>
              <a:gd name="T18" fmla="*/ 0 w 1117"/>
              <a:gd name="T19" fmla="*/ 163 h 163"/>
              <a:gd name="T20" fmla="*/ 106 w 1117"/>
              <a:gd name="T21" fmla="*/ 163 h 163"/>
              <a:gd name="T22" fmla="*/ 440 w 1117"/>
              <a:gd name="T23" fmla="*/ 163 h 163"/>
              <a:gd name="T24" fmla="*/ 562 w 1117"/>
              <a:gd name="T25" fmla="*/ 163 h 163"/>
              <a:gd name="T26" fmla="*/ 578 w 1117"/>
              <a:gd name="T27" fmla="*/ 163 h 163"/>
              <a:gd name="T28" fmla="*/ 1034 w 1117"/>
              <a:gd name="T29" fmla="*/ 163 h 163"/>
              <a:gd name="T30" fmla="*/ 1039 w 1117"/>
              <a:gd name="T31" fmla="*/ 161 h 163"/>
              <a:gd name="T32" fmla="*/ 1040 w 1117"/>
              <a:gd name="T33" fmla="*/ 160 h 163"/>
              <a:gd name="T34" fmla="*/ 1114 w 1117"/>
              <a:gd name="T35" fmla="*/ 86 h 163"/>
              <a:gd name="T36" fmla="*/ 1114 w 1117"/>
              <a:gd name="T37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117" h="163">
                <a:moveTo>
                  <a:pt x="1114" y="77"/>
                </a:moveTo>
                <a:cubicBezTo>
                  <a:pt x="1040" y="3"/>
                  <a:pt x="1040" y="3"/>
                  <a:pt x="1040" y="3"/>
                </a:cubicBezTo>
                <a:cubicBezTo>
                  <a:pt x="1040" y="2"/>
                  <a:pt x="1039" y="2"/>
                  <a:pt x="1039" y="2"/>
                </a:cubicBezTo>
                <a:cubicBezTo>
                  <a:pt x="1038" y="1"/>
                  <a:pt x="1036" y="0"/>
                  <a:pt x="1034" y="0"/>
                </a:cubicBezTo>
                <a:cubicBezTo>
                  <a:pt x="578" y="0"/>
                  <a:pt x="578" y="0"/>
                  <a:pt x="578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40" y="0"/>
                  <a:pt x="440" y="0"/>
                  <a:pt x="440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40" y="163"/>
                  <a:pt x="440" y="163"/>
                  <a:pt x="440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8" y="163"/>
                  <a:pt x="578" y="163"/>
                  <a:pt x="578" y="163"/>
                </a:cubicBezTo>
                <a:cubicBezTo>
                  <a:pt x="1034" y="163"/>
                  <a:pt x="1034" y="163"/>
                  <a:pt x="1034" y="163"/>
                </a:cubicBezTo>
                <a:cubicBezTo>
                  <a:pt x="1036" y="163"/>
                  <a:pt x="1038" y="162"/>
                  <a:pt x="1039" y="161"/>
                </a:cubicBezTo>
                <a:cubicBezTo>
                  <a:pt x="1039" y="160"/>
                  <a:pt x="1040" y="160"/>
                  <a:pt x="1040" y="160"/>
                </a:cubicBezTo>
                <a:cubicBezTo>
                  <a:pt x="1114" y="86"/>
                  <a:pt x="1114" y="86"/>
                  <a:pt x="1114" y="86"/>
                </a:cubicBezTo>
                <a:cubicBezTo>
                  <a:pt x="1117" y="83"/>
                  <a:pt x="1117" y="79"/>
                  <a:pt x="1114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3168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B258D2B-6AC3-4B3A-A87C-FD7E65178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4" descr="A picture containing indoor, sitting, cat, small&#10;&#10;Description generated with very high confidence">
            <a:extLst>
              <a:ext uri="{FF2B5EF4-FFF2-40B4-BE49-F238E27FC236}">
                <a16:creationId xmlns:a16="http://schemas.microsoft.com/office/drawing/2014/main" id="{4EF3E92D-2245-42C2-805E-07974D7E04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84" r="22769"/>
          <a:stretch/>
        </p:blipFill>
        <p:spPr>
          <a:xfrm>
            <a:off x="1" y="10"/>
            <a:ext cx="7574440" cy="6857990"/>
          </a:xfrm>
          <a:prstGeom prst="rect">
            <a:avLst/>
          </a:prstGeom>
        </p:spPr>
      </p:pic>
      <p:sp>
        <p:nvSpPr>
          <p:cNvPr id="11" name="Freeform 5">
            <a:extLst>
              <a:ext uri="{FF2B5EF4-FFF2-40B4-BE49-F238E27FC236}">
                <a16:creationId xmlns:a16="http://schemas.microsoft.com/office/drawing/2014/main" id="{8D55DD8B-9BF9-4B91-A22D-2D3F2AEFF1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1" y="659027"/>
            <a:ext cx="9042690" cy="1035152"/>
          </a:xfrm>
          <a:custGeom>
            <a:avLst/>
            <a:gdLst>
              <a:gd name="T0" fmla="*/ 1900 w 1902"/>
              <a:gd name="T1" fmla="*/ 77 h 163"/>
              <a:gd name="T2" fmla="*/ 1826 w 1902"/>
              <a:gd name="T3" fmla="*/ 3 h 163"/>
              <a:gd name="T4" fmla="*/ 1825 w 1902"/>
              <a:gd name="T5" fmla="*/ 2 h 163"/>
              <a:gd name="T6" fmla="*/ 1819 w 1902"/>
              <a:gd name="T7" fmla="*/ 0 h 163"/>
              <a:gd name="T8" fmla="*/ 1363 w 1902"/>
              <a:gd name="T9" fmla="*/ 0 h 163"/>
              <a:gd name="T10" fmla="*/ 1348 w 1902"/>
              <a:gd name="T11" fmla="*/ 0 h 163"/>
              <a:gd name="T12" fmla="*/ 1225 w 1902"/>
              <a:gd name="T13" fmla="*/ 0 h 163"/>
              <a:gd name="T14" fmla="*/ 1033 w 1902"/>
              <a:gd name="T15" fmla="*/ 0 h 163"/>
              <a:gd name="T16" fmla="*/ 892 w 1902"/>
              <a:gd name="T17" fmla="*/ 0 h 163"/>
              <a:gd name="T18" fmla="*/ 786 w 1902"/>
              <a:gd name="T19" fmla="*/ 0 h 163"/>
              <a:gd name="T20" fmla="*/ 577 w 1902"/>
              <a:gd name="T21" fmla="*/ 0 h 163"/>
              <a:gd name="T22" fmla="*/ 562 w 1902"/>
              <a:gd name="T23" fmla="*/ 0 h 163"/>
              <a:gd name="T24" fmla="*/ 439 w 1902"/>
              <a:gd name="T25" fmla="*/ 0 h 163"/>
              <a:gd name="T26" fmla="*/ 106 w 1902"/>
              <a:gd name="T27" fmla="*/ 0 h 163"/>
              <a:gd name="T28" fmla="*/ 0 w 1902"/>
              <a:gd name="T29" fmla="*/ 0 h 163"/>
              <a:gd name="T30" fmla="*/ 0 w 1902"/>
              <a:gd name="T31" fmla="*/ 163 h 163"/>
              <a:gd name="T32" fmla="*/ 106 w 1902"/>
              <a:gd name="T33" fmla="*/ 163 h 163"/>
              <a:gd name="T34" fmla="*/ 439 w 1902"/>
              <a:gd name="T35" fmla="*/ 163 h 163"/>
              <a:gd name="T36" fmla="*/ 562 w 1902"/>
              <a:gd name="T37" fmla="*/ 163 h 163"/>
              <a:gd name="T38" fmla="*/ 577 w 1902"/>
              <a:gd name="T39" fmla="*/ 163 h 163"/>
              <a:gd name="T40" fmla="*/ 786 w 1902"/>
              <a:gd name="T41" fmla="*/ 163 h 163"/>
              <a:gd name="T42" fmla="*/ 892 w 1902"/>
              <a:gd name="T43" fmla="*/ 163 h 163"/>
              <a:gd name="T44" fmla="*/ 1033 w 1902"/>
              <a:gd name="T45" fmla="*/ 163 h 163"/>
              <a:gd name="T46" fmla="*/ 1225 w 1902"/>
              <a:gd name="T47" fmla="*/ 163 h 163"/>
              <a:gd name="T48" fmla="*/ 1348 w 1902"/>
              <a:gd name="T49" fmla="*/ 163 h 163"/>
              <a:gd name="T50" fmla="*/ 1363 w 1902"/>
              <a:gd name="T51" fmla="*/ 163 h 163"/>
              <a:gd name="T52" fmla="*/ 1819 w 1902"/>
              <a:gd name="T53" fmla="*/ 163 h 163"/>
              <a:gd name="T54" fmla="*/ 1825 w 1902"/>
              <a:gd name="T55" fmla="*/ 161 h 163"/>
              <a:gd name="T56" fmla="*/ 1826 w 1902"/>
              <a:gd name="T57" fmla="*/ 160 h 163"/>
              <a:gd name="T58" fmla="*/ 1900 w 1902"/>
              <a:gd name="T59" fmla="*/ 86 h 163"/>
              <a:gd name="T60" fmla="*/ 1900 w 1902"/>
              <a:gd name="T61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902" h="163">
                <a:moveTo>
                  <a:pt x="1900" y="77"/>
                </a:moveTo>
                <a:cubicBezTo>
                  <a:pt x="1826" y="3"/>
                  <a:pt x="1826" y="3"/>
                  <a:pt x="1826" y="3"/>
                </a:cubicBezTo>
                <a:cubicBezTo>
                  <a:pt x="1825" y="2"/>
                  <a:pt x="1825" y="2"/>
                  <a:pt x="1825" y="2"/>
                </a:cubicBezTo>
                <a:cubicBezTo>
                  <a:pt x="1823" y="1"/>
                  <a:pt x="1821" y="0"/>
                  <a:pt x="1819" y="0"/>
                </a:cubicBezTo>
                <a:cubicBezTo>
                  <a:pt x="1363" y="0"/>
                  <a:pt x="1363" y="0"/>
                  <a:pt x="1363" y="0"/>
                </a:cubicBezTo>
                <a:cubicBezTo>
                  <a:pt x="1348" y="0"/>
                  <a:pt x="1348" y="0"/>
                  <a:pt x="1348" y="0"/>
                </a:cubicBezTo>
                <a:cubicBezTo>
                  <a:pt x="1225" y="0"/>
                  <a:pt x="1225" y="0"/>
                  <a:pt x="1225" y="0"/>
                </a:cubicBezTo>
                <a:cubicBezTo>
                  <a:pt x="1033" y="0"/>
                  <a:pt x="1033" y="0"/>
                  <a:pt x="1033" y="0"/>
                </a:cubicBezTo>
                <a:cubicBezTo>
                  <a:pt x="892" y="0"/>
                  <a:pt x="892" y="0"/>
                  <a:pt x="892" y="0"/>
                </a:cubicBezTo>
                <a:cubicBezTo>
                  <a:pt x="786" y="0"/>
                  <a:pt x="786" y="0"/>
                  <a:pt x="786" y="0"/>
                </a:cubicBezTo>
                <a:cubicBezTo>
                  <a:pt x="577" y="0"/>
                  <a:pt x="577" y="0"/>
                  <a:pt x="577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39" y="0"/>
                  <a:pt x="439" y="0"/>
                  <a:pt x="439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39" y="163"/>
                  <a:pt x="439" y="163"/>
                  <a:pt x="439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7" y="163"/>
                  <a:pt x="577" y="163"/>
                  <a:pt x="577" y="163"/>
                </a:cubicBezTo>
                <a:cubicBezTo>
                  <a:pt x="786" y="163"/>
                  <a:pt x="786" y="163"/>
                  <a:pt x="786" y="163"/>
                </a:cubicBezTo>
                <a:cubicBezTo>
                  <a:pt x="892" y="163"/>
                  <a:pt x="892" y="163"/>
                  <a:pt x="892" y="163"/>
                </a:cubicBezTo>
                <a:cubicBezTo>
                  <a:pt x="1033" y="163"/>
                  <a:pt x="1033" y="163"/>
                  <a:pt x="1033" y="163"/>
                </a:cubicBezTo>
                <a:cubicBezTo>
                  <a:pt x="1225" y="163"/>
                  <a:pt x="1225" y="163"/>
                  <a:pt x="1225" y="163"/>
                </a:cubicBezTo>
                <a:cubicBezTo>
                  <a:pt x="1348" y="163"/>
                  <a:pt x="1348" y="163"/>
                  <a:pt x="1348" y="163"/>
                </a:cubicBezTo>
                <a:cubicBezTo>
                  <a:pt x="1363" y="163"/>
                  <a:pt x="1363" y="163"/>
                  <a:pt x="1363" y="163"/>
                </a:cubicBezTo>
                <a:cubicBezTo>
                  <a:pt x="1819" y="163"/>
                  <a:pt x="1819" y="163"/>
                  <a:pt x="1819" y="163"/>
                </a:cubicBezTo>
                <a:cubicBezTo>
                  <a:pt x="1821" y="163"/>
                  <a:pt x="1823" y="162"/>
                  <a:pt x="1825" y="161"/>
                </a:cubicBezTo>
                <a:cubicBezTo>
                  <a:pt x="1825" y="160"/>
                  <a:pt x="1825" y="160"/>
                  <a:pt x="1826" y="160"/>
                </a:cubicBezTo>
                <a:cubicBezTo>
                  <a:pt x="1900" y="86"/>
                  <a:pt x="1900" y="86"/>
                  <a:pt x="1900" y="86"/>
                </a:cubicBezTo>
                <a:cubicBezTo>
                  <a:pt x="1902" y="83"/>
                  <a:pt x="1902" y="79"/>
                  <a:pt x="1900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24F055-8375-421A-9734-F781047E9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867" y="787400"/>
            <a:ext cx="7145866" cy="778933"/>
          </a:xfrm>
        </p:spPr>
        <p:txBody>
          <a:bodyPr anchor="ctr">
            <a:normAutofit/>
          </a:bodyPr>
          <a:lstStyle/>
          <a:p>
            <a:r>
              <a:rPr lang="en-US" sz="3000">
                <a:solidFill>
                  <a:srgbClr val="FEFFFF"/>
                </a:solidFill>
              </a:rPr>
              <a:t>Why are Veteran Students Different?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140B9F-9549-433E-BB0B-70BE674980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0770" y="2017668"/>
            <a:ext cx="3750205" cy="385781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Job  Experience</a:t>
            </a:r>
            <a:endParaRPr lang="en-US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n-US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Peer Interaction</a:t>
            </a:r>
            <a:endParaRPr lang="en-US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n-US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Responsibility for People</a:t>
            </a:r>
            <a:endParaRPr lang="en-US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n-US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Family</a:t>
            </a:r>
            <a:endParaRPr lang="en-US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n-US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High Training Tempo</a:t>
            </a:r>
            <a:endParaRPr lang="en-US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n-US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Deployments</a:t>
            </a:r>
            <a:endParaRPr lang="en-US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n-US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Combat</a:t>
            </a:r>
            <a:endParaRPr lang="en-US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en-US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2227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10">
            <a:extLst>
              <a:ext uri="{FF2B5EF4-FFF2-40B4-BE49-F238E27FC236}">
                <a16:creationId xmlns:a16="http://schemas.microsoft.com/office/drawing/2014/main" id="{93262980-E907-4930-9E6E-3DC2025C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A2883A-F8AB-460B-A779-8917B7648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3650279" cy="1259894"/>
          </a:xfrm>
        </p:spPr>
        <p:txBody>
          <a:bodyPr>
            <a:normAutofit/>
          </a:bodyPr>
          <a:lstStyle/>
          <a:p>
            <a:r>
              <a:rPr lang="en-US" sz="2800"/>
              <a:t>Misunderstanding </a:t>
            </a: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AFD53EBD-B361-45AD-8ABF-9270B20B4A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8014EF9-B901-41C1-94FA-D6DFC9CDD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25" y="2133600"/>
            <a:ext cx="3650278" cy="375925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>
                <a:ea typeface="+mn-lt"/>
                <a:cs typeface="+mn-lt"/>
              </a:rPr>
              <a:t>62% of Student Veterans are</a:t>
            </a:r>
            <a:r>
              <a:rPr lang="en-US" i="1" u="sng" dirty="0">
                <a:ea typeface="+mn-lt"/>
                <a:cs typeface="+mn-lt"/>
              </a:rPr>
              <a:t> First Generation </a:t>
            </a:r>
            <a:r>
              <a:rPr lang="en-US" i="1" dirty="0">
                <a:ea typeface="+mn-lt"/>
                <a:cs typeface="+mn-lt"/>
              </a:rPr>
              <a:t>C</a:t>
            </a:r>
            <a:r>
              <a:rPr lang="en-US" dirty="0">
                <a:ea typeface="+mn-lt"/>
                <a:cs typeface="+mn-lt"/>
              </a:rPr>
              <a:t>ollege Students</a:t>
            </a:r>
            <a:endParaRPr lang="en-US" dirty="0"/>
          </a:p>
          <a:p>
            <a:r>
              <a:rPr lang="en-US" dirty="0">
                <a:ea typeface="+mn-lt"/>
                <a:cs typeface="+mn-lt"/>
              </a:rPr>
              <a:t>Lack Cultural Capital</a:t>
            </a:r>
            <a:endParaRPr lang="en-US" dirty="0"/>
          </a:p>
          <a:p>
            <a:r>
              <a:rPr lang="en-US" dirty="0">
                <a:ea typeface="+mn-lt"/>
                <a:cs typeface="+mn-lt"/>
              </a:rPr>
              <a:t>No “Mentorship”</a:t>
            </a:r>
            <a:endParaRPr lang="en-US" dirty="0"/>
          </a:p>
          <a:p>
            <a:endParaRPr lang="en-US" dirty="0"/>
          </a:p>
        </p:txBody>
      </p:sp>
      <p:sp>
        <p:nvSpPr>
          <p:cNvPr id="15" name="Freeform 11">
            <a:extLst>
              <a:ext uri="{FF2B5EF4-FFF2-40B4-BE49-F238E27FC236}">
                <a16:creationId xmlns:a16="http://schemas.microsoft.com/office/drawing/2014/main" id="{DA1A4CE7-6399-4B37-ACE2-CFC4B4077B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" descr="A close up of a logo&#10;&#10;Description generated with high confidence">
            <a:extLst>
              <a:ext uri="{FF2B5EF4-FFF2-40B4-BE49-F238E27FC236}">
                <a16:creationId xmlns:a16="http://schemas.microsoft.com/office/drawing/2014/main" id="{8EE3D76E-3C5D-44C3-A235-BCD8EF4EDD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819"/>
          <a:stretch/>
        </p:blipFill>
        <p:spPr>
          <a:xfrm>
            <a:off x="4619543" y="10"/>
            <a:ext cx="7572457" cy="685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845768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TM10001115[[fn=Parcel]]</Template>
  <TotalTime>25</TotalTime>
  <Words>1025</Words>
  <Application>Microsoft Macintosh PowerPoint</Application>
  <PresentationFormat>Widescreen</PresentationFormat>
  <Paragraphs>165</Paragraphs>
  <Slides>28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Calibri</vt:lpstr>
      <vt:lpstr>Century Gothic</vt:lpstr>
      <vt:lpstr>Wingdings 3</vt:lpstr>
      <vt:lpstr>Wisp</vt:lpstr>
      <vt:lpstr>Career Counseling Techniques for the Student Veteran</vt:lpstr>
      <vt:lpstr>Presentation Topics</vt:lpstr>
      <vt:lpstr>The Student Veteran Experience</vt:lpstr>
      <vt:lpstr>What's in a Name?</vt:lpstr>
      <vt:lpstr> Getting Out is A Lifestyle Change</vt:lpstr>
      <vt:lpstr>Student Veterans In High Education</vt:lpstr>
      <vt:lpstr>What It's Like </vt:lpstr>
      <vt:lpstr>Why are Veteran Students Different? </vt:lpstr>
      <vt:lpstr>Misunderstanding </vt:lpstr>
      <vt:lpstr>Student Life-Culture Shock </vt:lpstr>
      <vt:lpstr>GI Bill </vt:lpstr>
      <vt:lpstr>Health Concerns </vt:lpstr>
      <vt:lpstr>Mental Health Concerns </vt:lpstr>
      <vt:lpstr>Anxiety and Depression </vt:lpstr>
      <vt:lpstr>Transitioning </vt:lpstr>
      <vt:lpstr>Career Process</vt:lpstr>
      <vt:lpstr>Not Their First Career</vt:lpstr>
      <vt:lpstr>Life Career Experience</vt:lpstr>
      <vt:lpstr>Their Unique Journey</vt:lpstr>
      <vt:lpstr>Their Goals</vt:lpstr>
      <vt:lpstr>Vocational Rehabilitation </vt:lpstr>
      <vt:lpstr>PowerPoint Presentation</vt:lpstr>
      <vt:lpstr>PowerPoint Presentation</vt:lpstr>
      <vt:lpstr>PowerPoint Presentation</vt:lpstr>
      <vt:lpstr>PowerPoint Presentation</vt:lpstr>
      <vt:lpstr>Federal and State Job Hiring Preference</vt:lpstr>
      <vt:lpstr>Hire a Hero- Non-Profit hireahero.org</vt:lpstr>
      <vt:lpstr>Resources for Veterans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Career Counseling Techniques for the Student Veteran</dc:title>
  <dc:creator>Kellie Corbisiero</dc:creator>
  <cp:lastModifiedBy>Kellie Corbisiero</cp:lastModifiedBy>
  <cp:revision>736</cp:revision>
  <dcterms:created xsi:type="dcterms:W3CDTF">2019-10-30T22:36:05Z</dcterms:created>
  <dcterms:modified xsi:type="dcterms:W3CDTF">2019-11-13T04:50:28Z</dcterms:modified>
</cp:coreProperties>
</file>