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327" r:id="rId3"/>
    <p:sldId id="333" r:id="rId4"/>
    <p:sldId id="288" r:id="rId5"/>
    <p:sldId id="328" r:id="rId6"/>
    <p:sldId id="329" r:id="rId7"/>
    <p:sldId id="330" r:id="rId8"/>
    <p:sldId id="302" r:id="rId9"/>
    <p:sldId id="331" r:id="rId10"/>
    <p:sldId id="319" r:id="rId11"/>
    <p:sldId id="320" r:id="rId12"/>
    <p:sldId id="312" r:id="rId13"/>
    <p:sldId id="322" r:id="rId14"/>
    <p:sldId id="323" r:id="rId15"/>
    <p:sldId id="304" r:id="rId16"/>
    <p:sldId id="313" r:id="rId17"/>
    <p:sldId id="291" r:id="rId18"/>
    <p:sldId id="292" r:id="rId19"/>
    <p:sldId id="305" r:id="rId20"/>
    <p:sldId id="297" r:id="rId21"/>
    <p:sldId id="298" r:id="rId22"/>
    <p:sldId id="300" r:id="rId23"/>
    <p:sldId id="301" r:id="rId24"/>
    <p:sldId id="308" r:id="rId25"/>
    <p:sldId id="326" r:id="rId26"/>
    <p:sldId id="324" r:id="rId27"/>
    <p:sldId id="285" r:id="rId28"/>
    <p:sldId id="287" r:id="rId29"/>
    <p:sldId id="309" r:id="rId30"/>
    <p:sldId id="264" r:id="rId31"/>
  </p:sldIdLst>
  <p:sldSz cx="12192000" cy="6858000"/>
  <p:notesSz cx="6950075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365"/>
    <a:srgbClr val="050A28"/>
    <a:srgbClr val="F6B33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87"/>
    <p:restoredTop sz="77415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3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lewis\Downloads\DataColl_Draft0722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gutier2\Desktop\SDIC%20Data%20Collection%20\DataColl_Draft07221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gutier2\Desktop\SDIC%20Data%20Collection%20\DataColl_Draft082819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lewis\Desktop\CEO%20Report\CEOsupporting_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gutier2\Desktop\SDIC%20Data%20Collection%20\DataColl_Draft072219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lewis\Desktop\CEO%20Report\Programs%20designed%20and%20approved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lewis\Desktop\CEO%20Report\Programs%20designed%20and%20approved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lewis\Downloads\DataColl_Draft072219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gutier2\Desktop\Degrees%20and%20certificates%20awarded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pPr>
            <a:r>
              <a:rPr lang="en-US" sz="1800" dirty="0">
                <a:latin typeface="Trebuchet MS" charset="0"/>
                <a:ea typeface="Trebuchet MS" charset="0"/>
                <a:cs typeface="Trebuchet MS" charset="0"/>
              </a:rPr>
              <a:t>Number of requests</a:t>
            </a:r>
            <a:r>
              <a:rPr lang="en-US" sz="1800" baseline="0" dirty="0">
                <a:latin typeface="Trebuchet MS" charset="0"/>
                <a:ea typeface="Trebuchet MS" charset="0"/>
                <a:cs typeface="Trebuchet MS" charset="0"/>
              </a:rPr>
              <a:t> for LMI </a:t>
            </a:r>
          </a:p>
          <a:p>
            <a:pPr>
              <a:defRPr>
                <a:latin typeface="Trebuchet MS" charset="0"/>
                <a:ea typeface="Trebuchet MS" charset="0"/>
                <a:cs typeface="Trebuchet MS" charset="0"/>
              </a:defRPr>
            </a:pPr>
            <a:r>
              <a:rPr lang="en-US" sz="1800" baseline="0" dirty="0">
                <a:latin typeface="Trebuchet MS" charset="0"/>
                <a:ea typeface="Trebuchet MS" charset="0"/>
                <a:cs typeface="Trebuchet MS" charset="0"/>
              </a:rPr>
              <a:t>(Reports Released by Year) </a:t>
            </a:r>
          </a:p>
          <a:p>
            <a:pPr>
              <a:defRPr>
                <a:latin typeface="Trebuchet MS" charset="0"/>
                <a:ea typeface="Trebuchet MS" charset="0"/>
                <a:cs typeface="Trebuchet MS" charset="0"/>
              </a:defRPr>
            </a:pPr>
            <a:r>
              <a:rPr lang="en-US" sz="1800" b="0" i="1" baseline="0" dirty="0">
                <a:latin typeface="Trebuchet MS" charset="0"/>
                <a:ea typeface="Trebuchet MS" charset="0"/>
                <a:cs typeface="Trebuchet MS" charset="0"/>
              </a:rPr>
              <a:t>Source: COE Data Request Form</a:t>
            </a:r>
            <a:endParaRPr lang="en-US" sz="1800" b="0" i="1" dirty="0">
              <a:latin typeface="Trebuchet MS" charset="0"/>
              <a:ea typeface="Trebuchet MS" charset="0"/>
              <a:cs typeface="Trebuchet MS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rebuchet MS" charset="0"/>
              <a:ea typeface="Trebuchet MS" charset="0"/>
              <a:cs typeface="Trebuchet MS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'2a 2c Req for LMI'!$B$7</c:f>
              <c:strCache>
                <c:ptCount val="1"/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rebuchet MS" charset="0"/>
                    <a:ea typeface="Trebuchet MS" charset="0"/>
                    <a:cs typeface="Trebuchet MS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'2a 2c Req for LMI'!$A$8:$A$12</c:f>
              <c:strCache>
                <c:ptCount val="5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</c:strCache>
            </c:strRef>
          </c:cat>
          <c:val>
            <c:numRef>
              <c:f>'2a 2c Req for LMI'!$B$8:$B$12</c:f>
              <c:numCache>
                <c:formatCode>General</c:formatCode>
                <c:ptCount val="5"/>
                <c:pt idx="0">
                  <c:v>31</c:v>
                </c:pt>
                <c:pt idx="1">
                  <c:v>16</c:v>
                </c:pt>
                <c:pt idx="2">
                  <c:v>25</c:v>
                </c:pt>
                <c:pt idx="3">
                  <c:v>63</c:v>
                </c:pt>
                <c:pt idx="4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68-A840-B32B-9F43E235612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797005520"/>
        <c:axId val="1785688832"/>
      </c:barChart>
      <c:catAx>
        <c:axId val="179700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pPr>
            <a:endParaRPr lang="en-US"/>
          </a:p>
        </c:txPr>
        <c:crossAx val="1785688832"/>
        <c:crosses val="autoZero"/>
        <c:auto val="1"/>
        <c:lblAlgn val="ctr"/>
        <c:lblOffset val="100"/>
        <c:noMultiLvlLbl val="0"/>
      </c:catAx>
      <c:valAx>
        <c:axId val="17856888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97005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Number who have </a:t>
            </a:r>
            <a:r>
              <a:rPr lang="en-US" dirty="0">
                <a:latin typeface="Trebuchet MS" charset="0"/>
                <a:ea typeface="Trebuchet MS" charset="0"/>
                <a:cs typeface="Trebuchet MS" charset="0"/>
              </a:rPr>
              <a:t>Accessed</a:t>
            </a:r>
            <a:r>
              <a:rPr lang="en-US" dirty="0"/>
              <a:t> COE Data,</a:t>
            </a:r>
            <a:r>
              <a:rPr lang="en-US" baseline="0" dirty="0"/>
              <a:t> Report, and Research</a:t>
            </a:r>
          </a:p>
          <a:p>
            <a:pPr>
              <a:defRPr/>
            </a:pPr>
            <a:r>
              <a:rPr lang="en-US" b="0" i="1" baseline="0" dirty="0"/>
              <a:t>Source: COE Constant Contact</a:t>
            </a:r>
            <a:endParaRPr lang="en-US" b="0" i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Unique Reviewers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Sheet1!$C$2:$D$2</c:f>
              <c:strCache>
                <c:ptCount val="2"/>
                <c:pt idx="0">
                  <c:v>2017-2018</c:v>
                </c:pt>
                <c:pt idx="1">
                  <c:v>2018-19</c:v>
                </c:pt>
              </c:strCache>
            </c:strRef>
          </c:cat>
          <c:val>
            <c:numRef>
              <c:f>Sheet1!$C$3:$D$3</c:f>
              <c:numCache>
                <c:formatCode>General</c:formatCode>
                <c:ptCount val="2"/>
                <c:pt idx="0">
                  <c:v>1483</c:v>
                </c:pt>
                <c:pt idx="1">
                  <c:v>2123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16-B14C-B2B1-7944C2BE0DA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799627424"/>
        <c:axId val="1800342944"/>
      </c:barChart>
      <c:catAx>
        <c:axId val="179962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US"/>
          </a:p>
        </c:txPr>
        <c:crossAx val="1800342944"/>
        <c:crosses val="autoZero"/>
        <c:auto val="1"/>
        <c:lblAlgn val="ctr"/>
        <c:lblOffset val="100"/>
        <c:noMultiLvlLbl val="0"/>
      </c:catAx>
      <c:valAx>
        <c:axId val="180034294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99627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Trebuchet MS" panose="020B0703020202090204" pitchFamily="34" charset="0"/>
              </a:rPr>
              <a:t>CTE Course</a:t>
            </a:r>
            <a:r>
              <a:rPr lang="en-US" baseline="0" dirty="0">
                <a:latin typeface="Trebuchet MS" panose="020B0703020202090204" pitchFamily="34" charset="0"/>
              </a:rPr>
              <a:t> Enrollments between 2015-16 to 2017-18</a:t>
            </a:r>
          </a:p>
          <a:p>
            <a:pPr>
              <a:defRPr/>
            </a:pPr>
            <a:r>
              <a:rPr lang="en-US" b="0" i="1" baseline="0" dirty="0">
                <a:latin typeface="Trebuchet MS" panose="020B0703020202090204" pitchFamily="34" charset="0"/>
              </a:rPr>
              <a:t>Source: DataMart</a:t>
            </a:r>
            <a:endParaRPr lang="en-US" b="0" i="1" dirty="0">
              <a:latin typeface="Trebuchet MS" panose="020B070302020209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'1A Marketing'!$K$9</c:f>
              <c:strCache>
                <c:ptCount val="1"/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'1A Marketing'!$L$5:$N$5</c:f>
              <c:strCache>
                <c:ptCount val="3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</c:strCache>
            </c:strRef>
          </c:cat>
          <c:val>
            <c:numRef>
              <c:f>'1A Marketing'!$L$9:$N$9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2E-4F4C-9997-38175F954402}"/>
            </c:ext>
          </c:extLst>
        </c:ser>
        <c:ser>
          <c:idx val="1"/>
          <c:order val="1"/>
          <c:tx>
            <c:strRef>
              <c:f>'1A Marketing'!$K$6</c:f>
              <c:strCache>
                <c:ptCount val="1"/>
                <c:pt idx="0">
                  <c:v>CTE Enrollments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'1A Marketing'!$L$5:$N$5</c:f>
              <c:strCache>
                <c:ptCount val="3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</c:strCache>
            </c:strRef>
          </c:cat>
          <c:val>
            <c:numRef>
              <c:f>'1A Marketing'!$L$6:$N$6</c:f>
              <c:numCache>
                <c:formatCode>#,##0</c:formatCode>
                <c:ptCount val="3"/>
                <c:pt idx="0">
                  <c:v>262902</c:v>
                </c:pt>
                <c:pt idx="1">
                  <c:v>263897</c:v>
                </c:pt>
                <c:pt idx="2">
                  <c:v>265956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2E-4F4C-9997-38175F95440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84208160"/>
        <c:axId val="1784216624"/>
      </c:lineChart>
      <c:catAx>
        <c:axId val="1784208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US" sz="1400" baseline="0">
                    <a:latin typeface="Trebuchet MS" panose="020B0703020202090204" pitchFamily="34" charset="0"/>
                  </a:rPr>
                  <a:t>School Year (Fall to Summer Term)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US"/>
          </a:p>
        </c:txPr>
        <c:crossAx val="1784216624"/>
        <c:crosses val="autoZero"/>
        <c:auto val="1"/>
        <c:lblAlgn val="ctr"/>
        <c:lblOffset val="100"/>
        <c:noMultiLvlLbl val="0"/>
      </c:catAx>
      <c:valAx>
        <c:axId val="17842166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84208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  <a:p>
            <a:pPr>
              <a:defRPr/>
            </a:pPr>
            <a:r>
              <a:rPr lang="en-US"/>
              <a:t>Number of CP Programs Recommended and Approved</a:t>
            </a:r>
          </a:p>
          <a:p>
            <a:pPr>
              <a:defRPr/>
            </a:pPr>
            <a:r>
              <a:rPr lang="en-US" b="0" i="1"/>
              <a:t>Source:</a:t>
            </a:r>
            <a:r>
              <a:rPr lang="en-US" b="0" i="1" baseline="0"/>
              <a:t> California Regional Consortia CTE Program Recommendations &amp; </a:t>
            </a:r>
          </a:p>
          <a:p>
            <a:pPr>
              <a:defRPr/>
            </a:pPr>
            <a:r>
              <a:rPr lang="en-US" b="0" i="1" baseline="0"/>
              <a:t>WDC Program Recommendations </a:t>
            </a:r>
            <a:endParaRPr lang="en-US" b="0" i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'# Programs Rec and Approved'!$B$6</c:f>
              <c:strCache>
                <c:ptCount val="1"/>
                <c:pt idx="0">
                  <c:v>New Programs Approved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3.9473684210525302E-3"/>
                  <c:y val="4.53920603674538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C6A-9C43-B11D-AC38D71CD4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'# Programs Rec and Approved'!$A$7:$A$11</c:f>
              <c:strCache>
                <c:ptCount val="5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  <c:pt idx="4">
                  <c:v>2018-2019</c:v>
                </c:pt>
              </c:strCache>
            </c:strRef>
          </c:cat>
          <c:val>
            <c:numRef>
              <c:f>'# Programs Rec and Approved'!$B$7:$B$11</c:f>
              <c:numCache>
                <c:formatCode>General</c:formatCode>
                <c:ptCount val="5"/>
                <c:pt idx="0">
                  <c:v>14</c:v>
                </c:pt>
                <c:pt idx="1">
                  <c:v>21</c:v>
                </c:pt>
                <c:pt idx="2">
                  <c:v>22</c:v>
                </c:pt>
                <c:pt idx="3">
                  <c:v>196</c:v>
                </c:pt>
                <c:pt idx="4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6A-9C43-B11D-AC38D71CD46E}"/>
            </c:ext>
          </c:extLst>
        </c:ser>
        <c:ser>
          <c:idx val="1"/>
          <c:order val="1"/>
          <c:tx>
            <c:strRef>
              <c:f>'# Programs Rec and Approved'!$C$6</c:f>
              <c:strCache>
                <c:ptCount val="1"/>
                <c:pt idx="0">
                  <c:v>New Programs Recommended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'# Programs Rec and Approved'!$A$7:$A$11</c:f>
              <c:strCache>
                <c:ptCount val="5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  <c:pt idx="4">
                  <c:v>2018-2019</c:v>
                </c:pt>
              </c:strCache>
            </c:strRef>
          </c:cat>
          <c:val>
            <c:numRef>
              <c:f>'# Programs Rec and Approved'!$C$7:$C$11</c:f>
              <c:numCache>
                <c:formatCode>General</c:formatCode>
                <c:ptCount val="5"/>
                <c:pt idx="1">
                  <c:v>18</c:v>
                </c:pt>
                <c:pt idx="2">
                  <c:v>19</c:v>
                </c:pt>
                <c:pt idx="3">
                  <c:v>32</c:v>
                </c:pt>
                <c:pt idx="4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6A-9C43-B11D-AC38D71CD46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801883744"/>
        <c:axId val="1801888272"/>
      </c:barChart>
      <c:catAx>
        <c:axId val="1801883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1888272"/>
        <c:crosses val="autoZero"/>
        <c:auto val="1"/>
        <c:lblAlgn val="ctr"/>
        <c:lblOffset val="100"/>
        <c:noMultiLvlLbl val="0"/>
      </c:catAx>
      <c:valAx>
        <c:axId val="180188827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01883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750145047658501"/>
          <c:y val="0.92217978717953097"/>
          <c:w val="0.62109324492333196"/>
          <c:h val="5.6947178477690298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US" baseline="0">
                <a:latin typeface="Trebuchet MS" panose="020B0703020202090204" pitchFamily="34" charset="0"/>
              </a:rPr>
              <a:t>Number of Special Admit Students Enrolled </a:t>
            </a:r>
          </a:p>
          <a:p>
            <a:pPr>
              <a:defRPr>
                <a:latin typeface="Trebuchet MS" panose="020B0703020202090204" pitchFamily="34" charset="0"/>
              </a:defRPr>
            </a:pPr>
            <a:r>
              <a:rPr lang="en-US" b="0" i="1" baseline="0">
                <a:latin typeface="Trebuchet MS" panose="020B0703020202090204" pitchFamily="34" charset="0"/>
              </a:rPr>
              <a:t>Source: DataMart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'4B Special Admits'!$B$4</c:f>
              <c:strCache>
                <c:ptCount val="1"/>
                <c:pt idx="0">
                  <c:v>Special Admit Student Enrolled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'4B Special Admits'!$C$3:$E$3</c:f>
              <c:strCache>
                <c:ptCount val="3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</c:strCache>
            </c:strRef>
          </c:cat>
          <c:val>
            <c:numRef>
              <c:f>'4B Special Admits'!$C$4:$E$4</c:f>
              <c:numCache>
                <c:formatCode>#,##0</c:formatCode>
                <c:ptCount val="3"/>
                <c:pt idx="0">
                  <c:v>9833</c:v>
                </c:pt>
                <c:pt idx="1">
                  <c:v>12938</c:v>
                </c:pt>
                <c:pt idx="2">
                  <c:v>15760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99-EF40-9D06-2D67FAE731D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784404144"/>
        <c:axId val="1784184240"/>
      </c:barChart>
      <c:catAx>
        <c:axId val="17844041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US" sz="1400" baseline="0">
                    <a:latin typeface="Trebuchet MS" panose="020B0703020202090204" pitchFamily="34" charset="0"/>
                  </a:rPr>
                  <a:t>School Year (Fall to Summer Term)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US"/>
          </a:p>
        </c:txPr>
        <c:crossAx val="1784184240"/>
        <c:crosses val="autoZero"/>
        <c:auto val="1"/>
        <c:lblAlgn val="ctr"/>
        <c:lblOffset val="100"/>
        <c:noMultiLvlLbl val="0"/>
      </c:catAx>
      <c:valAx>
        <c:axId val="178418424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784404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pPr>
            <a:r>
              <a:rPr lang="en-US" baseline="0" dirty="0">
                <a:latin typeface="Trebuchet MS" charset="0"/>
                <a:ea typeface="Trebuchet MS" charset="0"/>
                <a:cs typeface="Trebuchet MS" charset="0"/>
              </a:rPr>
              <a:t>Career Development Opportunities (Students Served)</a:t>
            </a:r>
          </a:p>
          <a:p>
            <a:pPr>
              <a:defRPr>
                <a:latin typeface="Trebuchet MS" charset="0"/>
                <a:ea typeface="Trebuchet MS" charset="0"/>
                <a:cs typeface="Trebuchet MS" charset="0"/>
              </a:defRPr>
            </a:pPr>
            <a:r>
              <a:rPr lang="en-US" b="0" i="1" baseline="0" dirty="0">
                <a:latin typeface="Trebuchet MS" charset="0"/>
                <a:ea typeface="Trebuchet MS" charset="0"/>
                <a:cs typeface="Trebuchet MS" charset="0"/>
              </a:rPr>
              <a:t>Source: Multiple college-level sources reported</a:t>
            </a:r>
          </a:p>
          <a:p>
            <a:pPr>
              <a:defRPr>
                <a:latin typeface="Trebuchet MS" charset="0"/>
                <a:ea typeface="Trebuchet MS" charset="0"/>
                <a:cs typeface="Trebuchet MS" charset="0"/>
              </a:defRPr>
            </a:pPr>
            <a:r>
              <a:rPr lang="en-US" sz="1400" b="0" i="1" baseline="0" dirty="0">
                <a:latin typeface="Trebuchet MS" charset="0"/>
                <a:ea typeface="Trebuchet MS" charset="0"/>
                <a:cs typeface="Trebuchet MS" charset="0"/>
              </a:rPr>
              <a:t>*2018-19 are preliminary estimates</a:t>
            </a:r>
            <a:r>
              <a:rPr lang="en-US" b="0" i="1" baseline="0" dirty="0">
                <a:latin typeface="Trebuchet MS" charset="0"/>
                <a:ea typeface="Trebuchet MS" charset="0"/>
                <a:cs typeface="Trebuchet MS" charset="0"/>
              </a:rPr>
              <a:t>	</a:t>
            </a:r>
            <a:endParaRPr lang="en-US" b="0" i="1" dirty="0">
              <a:latin typeface="Trebuchet MS" charset="0"/>
              <a:ea typeface="Trebuchet MS" charset="0"/>
              <a:cs typeface="Trebuchet MS" charset="0"/>
            </a:endParaRPr>
          </a:p>
        </c:rich>
      </c:tx>
      <c:layout>
        <c:manualLayout>
          <c:xMode val="edge"/>
          <c:yMode val="edge"/>
          <c:x val="0.13122076407115801"/>
          <c:y val="4.53123359580051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rebuchet MS" charset="0"/>
              <a:ea typeface="Trebuchet MS" charset="0"/>
              <a:cs typeface="Trebuchet MS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8018018018018001E-2"/>
          <c:y val="0.233278320024915"/>
          <c:w val="0.96096096096096095"/>
          <c:h val="0.687975602056749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'WBL and Career Dev'!$B$2</c:f>
              <c:strCache>
                <c:ptCount val="1"/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rebuchet MS" charset="0"/>
                    <a:ea typeface="Trebuchet MS" charset="0"/>
                    <a:cs typeface="Trebuchet MS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'WBL and Career Dev'!$A$3:$A$6</c:f>
              <c:strCache>
                <c:ptCount val="4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2018-19*</c:v>
                </c:pt>
              </c:strCache>
            </c:strRef>
          </c:cat>
          <c:val>
            <c:numRef>
              <c:f>'WBL and Career Dev'!$B$3:$B$6</c:f>
              <c:numCache>
                <c:formatCode>#,##0</c:formatCode>
                <c:ptCount val="4"/>
                <c:pt idx="0">
                  <c:v>9513</c:v>
                </c:pt>
                <c:pt idx="1">
                  <c:v>9957</c:v>
                </c:pt>
                <c:pt idx="2">
                  <c:v>15414</c:v>
                </c:pt>
                <c:pt idx="3">
                  <c:v>18475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B9-1F4B-A9DD-AE615A73923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797974192"/>
        <c:axId val="1770801952"/>
      </c:barChart>
      <c:catAx>
        <c:axId val="1797974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0801952"/>
        <c:crosses val="autoZero"/>
        <c:auto val="1"/>
        <c:lblAlgn val="ctr"/>
        <c:lblOffset val="100"/>
        <c:noMultiLvlLbl val="0"/>
      </c:catAx>
      <c:valAx>
        <c:axId val="177080195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crossAx val="1797974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pPr>
            <a:r>
              <a:rPr lang="en-US" dirty="0">
                <a:latin typeface="Trebuchet MS" charset="0"/>
                <a:ea typeface="Trebuchet MS" charset="0"/>
                <a:cs typeface="Trebuchet MS" charset="0"/>
              </a:rPr>
              <a:t>Work-based</a:t>
            </a:r>
            <a:r>
              <a:rPr lang="en-US" baseline="0" dirty="0">
                <a:latin typeface="Trebuchet MS" charset="0"/>
                <a:ea typeface="Trebuchet MS" charset="0"/>
                <a:cs typeface="Trebuchet MS" charset="0"/>
              </a:rPr>
              <a:t> Learning Opportunities (Students Served)</a:t>
            </a:r>
          </a:p>
          <a:p>
            <a:pPr>
              <a:defRPr>
                <a:latin typeface="Trebuchet MS" charset="0"/>
                <a:ea typeface="Trebuchet MS" charset="0"/>
                <a:cs typeface="Trebuchet MS" charset="0"/>
              </a:defRPr>
            </a:pPr>
            <a:r>
              <a:rPr lang="en-US" sz="1800" b="0" i="1" baseline="0" dirty="0">
                <a:effectLst/>
              </a:rPr>
              <a:t>Source: Multiple college-level sources reported</a:t>
            </a:r>
            <a:endParaRPr lang="en-US" dirty="0">
              <a:effectLst/>
            </a:endParaRPr>
          </a:p>
          <a:p>
            <a:pPr>
              <a:defRPr>
                <a:latin typeface="Trebuchet MS" charset="0"/>
                <a:ea typeface="Trebuchet MS" charset="0"/>
                <a:cs typeface="Trebuchet MS" charset="0"/>
              </a:defRPr>
            </a:pPr>
            <a:r>
              <a:rPr lang="en-US" sz="1400" b="0" i="1" baseline="0" dirty="0">
                <a:latin typeface="Trebuchet MS" charset="0"/>
                <a:ea typeface="Trebuchet MS" charset="0"/>
                <a:cs typeface="Trebuchet MS" charset="0"/>
              </a:rPr>
              <a:t>*2018-19 are preliminary estimates</a:t>
            </a:r>
          </a:p>
          <a:p>
            <a:pPr>
              <a:defRPr>
                <a:latin typeface="Trebuchet MS" charset="0"/>
                <a:ea typeface="Trebuchet MS" charset="0"/>
                <a:cs typeface="Trebuchet MS" charset="0"/>
              </a:defRPr>
            </a:pPr>
            <a:endParaRPr lang="en-US" b="0" i="1" dirty="0">
              <a:latin typeface="Trebuchet MS" charset="0"/>
              <a:ea typeface="Trebuchet MS" charset="0"/>
              <a:cs typeface="Trebuchet MS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rebuchet MS" charset="0"/>
              <a:ea typeface="Trebuchet MS" charset="0"/>
              <a:cs typeface="Trebuchet MS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'WBL and Career Dev'!$B$12</c:f>
              <c:strCache>
                <c:ptCount val="1"/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rebuchet MS" charset="0"/>
                    <a:ea typeface="Trebuchet MS" charset="0"/>
                    <a:cs typeface="Trebuchet MS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'WBL and Career Dev'!$A$13:$A$16</c:f>
              <c:strCache>
                <c:ptCount val="4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2018-19*</c:v>
                </c:pt>
              </c:strCache>
            </c:strRef>
          </c:cat>
          <c:val>
            <c:numRef>
              <c:f>'WBL and Career Dev'!$B$13:$B$16</c:f>
              <c:numCache>
                <c:formatCode>#,##0</c:formatCode>
                <c:ptCount val="4"/>
                <c:pt idx="0">
                  <c:v>5002</c:v>
                </c:pt>
                <c:pt idx="1">
                  <c:v>5277</c:v>
                </c:pt>
                <c:pt idx="2">
                  <c:v>11729</c:v>
                </c:pt>
                <c:pt idx="3">
                  <c:v>13564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E-404B-B5E6-AC49253C349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784824832"/>
        <c:axId val="1800765264"/>
      </c:barChart>
      <c:catAx>
        <c:axId val="178482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pPr>
            <a:endParaRPr lang="en-US"/>
          </a:p>
        </c:txPr>
        <c:crossAx val="1800765264"/>
        <c:crosses val="autoZero"/>
        <c:auto val="1"/>
        <c:lblAlgn val="ctr"/>
        <c:lblOffset val="100"/>
        <c:noMultiLvlLbl val="0"/>
      </c:catAx>
      <c:valAx>
        <c:axId val="180076526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784824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pPr>
            <a:r>
              <a:rPr lang="en-US" sz="2000" dirty="0">
                <a:latin typeface="Trebuchet MS" charset="0"/>
                <a:ea typeface="Trebuchet MS" charset="0"/>
                <a:cs typeface="Trebuchet MS" charset="0"/>
              </a:rPr>
              <a:t>Work Experience Course Enrollments</a:t>
            </a:r>
          </a:p>
          <a:p>
            <a:pPr>
              <a:defRPr sz="2000">
                <a:latin typeface="Trebuchet MS" charset="0"/>
                <a:ea typeface="Trebuchet MS" charset="0"/>
                <a:cs typeface="Trebuchet MS" charset="0"/>
              </a:defRPr>
            </a:pPr>
            <a:r>
              <a:rPr lang="en-US" sz="2000" b="0" i="1" dirty="0">
                <a:latin typeface="Trebuchet MS" charset="0"/>
                <a:ea typeface="Trebuchet MS" charset="0"/>
                <a:cs typeface="Trebuchet MS" charset="0"/>
              </a:rPr>
              <a:t>Source: DataMart – TOP 6</a:t>
            </a:r>
            <a:r>
              <a:rPr lang="en-US" sz="2000" b="0" i="1" baseline="0" dirty="0">
                <a:latin typeface="Trebuchet MS" charset="0"/>
                <a:ea typeface="Trebuchet MS" charset="0"/>
                <a:cs typeface="Trebuchet MS" charset="0"/>
              </a:rPr>
              <a:t> Code 493200</a:t>
            </a:r>
            <a:r>
              <a:rPr lang="en-US" sz="2000" b="0" i="1" dirty="0">
                <a:latin typeface="Trebuchet MS" charset="0"/>
                <a:ea typeface="Trebuchet MS" charset="0"/>
                <a:cs typeface="Trebuchet MS" charset="0"/>
              </a:rPr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rebuchet MS" charset="0"/>
              <a:ea typeface="Trebuchet MS" charset="0"/>
              <a:cs typeface="Trebuchet MS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'3C for Employ Read. and Job Pl.'!$B$4</c:f>
              <c:strCache>
                <c:ptCount val="1"/>
                <c:pt idx="0">
                  <c:v>Work experience enrollments 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rebuchet MS" charset="0"/>
                    <a:ea typeface="Trebuchet MS" charset="0"/>
                    <a:cs typeface="Trebuchet MS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'3C for Employ Read. and Job Pl.'!$C$3:$E$3</c:f>
              <c:strCache>
                <c:ptCount val="3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</c:strCache>
            </c:strRef>
          </c:cat>
          <c:val>
            <c:numRef>
              <c:f>'3C for Employ Read. and Job Pl.'!$C$4:$E$4</c:f>
              <c:numCache>
                <c:formatCode>General</c:formatCode>
                <c:ptCount val="3"/>
                <c:pt idx="0">
                  <c:v>509</c:v>
                </c:pt>
                <c:pt idx="1">
                  <c:v>605</c:v>
                </c:pt>
                <c:pt idx="2">
                  <c:v>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F4-E54C-8A7E-6AE853D480C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750946464"/>
        <c:axId val="1797601296"/>
      </c:barChart>
      <c:catAx>
        <c:axId val="17509464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rebuchet MS" charset="0"/>
                    <a:ea typeface="Trebuchet MS" charset="0"/>
                    <a:cs typeface="Trebuchet MS" charset="0"/>
                  </a:defRPr>
                </a:pPr>
                <a:r>
                  <a:rPr lang="en-US" sz="1400">
                    <a:latin typeface="Trebuchet MS" charset="0"/>
                    <a:ea typeface="Trebuchet MS" charset="0"/>
                    <a:cs typeface="Trebuchet MS" charset="0"/>
                  </a:rPr>
                  <a:t>School</a:t>
                </a:r>
                <a:r>
                  <a:rPr lang="en-US" sz="1400" baseline="0">
                    <a:latin typeface="Trebuchet MS" charset="0"/>
                    <a:ea typeface="Trebuchet MS" charset="0"/>
                    <a:cs typeface="Trebuchet MS" charset="0"/>
                  </a:rPr>
                  <a:t> Year (Fall to Summer Term)</a:t>
                </a:r>
                <a:endParaRPr lang="en-US" sz="1400">
                  <a:latin typeface="Trebuchet MS" charset="0"/>
                  <a:ea typeface="Trebuchet MS" charset="0"/>
                  <a:cs typeface="Trebuchet MS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Trebuchet MS" charset="0"/>
                  <a:ea typeface="Trebuchet MS" charset="0"/>
                  <a:cs typeface="Trebuchet MS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pPr>
            <a:endParaRPr lang="en-US"/>
          </a:p>
        </c:txPr>
        <c:crossAx val="1797601296"/>
        <c:crosses val="autoZero"/>
        <c:auto val="1"/>
        <c:lblAlgn val="ctr"/>
        <c:lblOffset val="100"/>
        <c:noMultiLvlLbl val="0"/>
      </c:catAx>
      <c:valAx>
        <c:axId val="179760129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50946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rebuchet MS" charset="0"/>
                <a:ea typeface="Trebuchet MS" charset="0"/>
                <a:cs typeface="Trebuchet MS" charset="0"/>
              </a:defRPr>
            </a:pPr>
            <a:r>
              <a:rPr lang="en-US" dirty="0">
                <a:latin typeface="Trebuchet MS" charset="0"/>
                <a:ea typeface="Trebuchet MS" charset="0"/>
                <a:cs typeface="Trebuchet MS" charset="0"/>
              </a:rPr>
              <a:t>CTE </a:t>
            </a:r>
            <a:r>
              <a:rPr lang="en-US" sz="1800" b="1" i="0" baseline="0" dirty="0">
                <a:effectLst/>
                <a:latin typeface="Trebuchet MS" charset="0"/>
                <a:ea typeface="Trebuchet MS" charset="0"/>
                <a:cs typeface="Trebuchet MS" charset="0"/>
              </a:rPr>
              <a:t>Degrees and Certificates Awarded by Type </a:t>
            </a:r>
          </a:p>
          <a:p>
            <a:pPr>
              <a:defRPr>
                <a:latin typeface="Trebuchet MS" charset="0"/>
                <a:ea typeface="Trebuchet MS" charset="0"/>
                <a:cs typeface="Trebuchet MS" charset="0"/>
              </a:defRPr>
            </a:pPr>
            <a:r>
              <a:rPr lang="en-US" sz="1800" b="1" i="0" baseline="0" dirty="0">
                <a:effectLst/>
                <a:latin typeface="Trebuchet MS" charset="0"/>
                <a:ea typeface="Trebuchet MS" charset="0"/>
                <a:cs typeface="Trebuchet MS" charset="0"/>
              </a:rPr>
              <a:t>2015-16 to 2017-18</a:t>
            </a:r>
            <a:endParaRPr lang="en-US" dirty="0">
              <a:effectLst/>
              <a:latin typeface="Trebuchet MS" charset="0"/>
              <a:ea typeface="Trebuchet MS" charset="0"/>
              <a:cs typeface="Trebuchet MS" charset="0"/>
            </a:endParaRPr>
          </a:p>
          <a:p>
            <a:pPr>
              <a:defRPr>
                <a:latin typeface="Trebuchet MS" charset="0"/>
                <a:ea typeface="Trebuchet MS" charset="0"/>
                <a:cs typeface="Trebuchet MS" charset="0"/>
              </a:defRPr>
            </a:pPr>
            <a:r>
              <a:rPr lang="en-US" sz="1800" b="0" i="1" baseline="0" dirty="0">
                <a:effectLst/>
                <a:latin typeface="Trebuchet MS" charset="0"/>
                <a:ea typeface="Trebuchet MS" charset="0"/>
                <a:cs typeface="Trebuchet MS" charset="0"/>
              </a:rPr>
              <a:t>Source: DataMart</a:t>
            </a:r>
            <a:endParaRPr lang="en-US" dirty="0">
              <a:effectLst/>
              <a:latin typeface="Trebuchet MS" charset="0"/>
              <a:ea typeface="Trebuchet MS" charset="0"/>
              <a:cs typeface="Trebuchet MS" charset="0"/>
            </a:endParaRPr>
          </a:p>
          <a:p>
            <a:pPr>
              <a:defRPr>
                <a:latin typeface="Trebuchet MS" charset="0"/>
                <a:ea typeface="Trebuchet MS" charset="0"/>
                <a:cs typeface="Trebuchet MS" charset="0"/>
              </a:defRPr>
            </a:pPr>
            <a:endParaRPr lang="en-US" dirty="0">
              <a:latin typeface="Trebuchet MS" charset="0"/>
              <a:ea typeface="Trebuchet MS" charset="0"/>
              <a:cs typeface="Trebuchet MS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rebuchet MS" charset="0"/>
              <a:ea typeface="Trebuchet MS" charset="0"/>
              <a:cs typeface="Trebuchet MS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Summary!$K$12</c:f>
              <c:strCache>
                <c:ptCount val="1"/>
                <c:pt idx="0">
                  <c:v>2015-16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Summary!$J$13:$J$16</c:f>
              <c:strCache>
                <c:ptCount val="4"/>
                <c:pt idx="0">
                  <c:v>AA/AS</c:v>
                </c:pt>
                <c:pt idx="1">
                  <c:v>AAT/AST</c:v>
                </c:pt>
                <c:pt idx="2">
                  <c:v>Certificate &lt; 30 units</c:v>
                </c:pt>
                <c:pt idx="3">
                  <c:v>Certificate 30 units and more</c:v>
                </c:pt>
              </c:strCache>
            </c:strRef>
          </c:cat>
          <c:val>
            <c:numRef>
              <c:f>Summary!$K$13:$K$16</c:f>
              <c:numCache>
                <c:formatCode>General</c:formatCode>
                <c:ptCount val="4"/>
                <c:pt idx="0">
                  <c:v>2874</c:v>
                </c:pt>
                <c:pt idx="1">
                  <c:v>1291</c:v>
                </c:pt>
                <c:pt idx="2">
                  <c:v>2795</c:v>
                </c:pt>
                <c:pt idx="3">
                  <c:v>1671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BF-6146-AFED-ADB19CB08C78}"/>
            </c:ext>
          </c:extLst>
        </c:ser>
        <c:ser>
          <c:idx val="1"/>
          <c:order val="1"/>
          <c:tx>
            <c:strRef>
              <c:f>Summary!$L$12</c:f>
              <c:strCache>
                <c:ptCount val="1"/>
                <c:pt idx="0">
                  <c:v>2016-17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Summary!$J$13:$J$16</c:f>
              <c:strCache>
                <c:ptCount val="4"/>
                <c:pt idx="0">
                  <c:v>AA/AS</c:v>
                </c:pt>
                <c:pt idx="1">
                  <c:v>AAT/AST</c:v>
                </c:pt>
                <c:pt idx="2">
                  <c:v>Certificate &lt; 30 units</c:v>
                </c:pt>
                <c:pt idx="3">
                  <c:v>Certificate 30 units and more</c:v>
                </c:pt>
              </c:strCache>
            </c:strRef>
          </c:cat>
          <c:val>
            <c:numRef>
              <c:f>Summary!$L$13:$L$16</c:f>
              <c:numCache>
                <c:formatCode>#,##0</c:formatCode>
                <c:ptCount val="4"/>
                <c:pt idx="0">
                  <c:v>2823</c:v>
                </c:pt>
                <c:pt idx="1">
                  <c:v>1571</c:v>
                </c:pt>
                <c:pt idx="2">
                  <c:v>2767</c:v>
                </c:pt>
                <c:pt idx="3">
                  <c:v>1487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BF-6146-AFED-ADB19CB08C78}"/>
            </c:ext>
          </c:extLst>
        </c:ser>
        <c:ser>
          <c:idx val="2"/>
          <c:order val="2"/>
          <c:tx>
            <c:strRef>
              <c:f>Summary!$M$12</c:f>
              <c:strCache>
                <c:ptCount val="1"/>
                <c:pt idx="0">
                  <c:v>2017-18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Summary!$J$13:$J$16</c:f>
              <c:strCache>
                <c:ptCount val="4"/>
                <c:pt idx="0">
                  <c:v>AA/AS</c:v>
                </c:pt>
                <c:pt idx="1">
                  <c:v>AAT/AST</c:v>
                </c:pt>
                <c:pt idx="2">
                  <c:v>Certificate &lt; 30 units</c:v>
                </c:pt>
                <c:pt idx="3">
                  <c:v>Certificate 30 units and more</c:v>
                </c:pt>
              </c:strCache>
            </c:strRef>
          </c:cat>
          <c:val>
            <c:numRef>
              <c:f>Summary!$M$13:$M$16</c:f>
              <c:numCache>
                <c:formatCode>#,##0</c:formatCode>
                <c:ptCount val="4"/>
                <c:pt idx="0">
                  <c:v>3034</c:v>
                </c:pt>
                <c:pt idx="1">
                  <c:v>1905</c:v>
                </c:pt>
                <c:pt idx="2">
                  <c:v>3747</c:v>
                </c:pt>
                <c:pt idx="3">
                  <c:v>1405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BF-6146-AFED-ADB19CB08C7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98116400"/>
        <c:axId val="1797517536"/>
      </c:barChart>
      <c:catAx>
        <c:axId val="17981164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900" b="0" i="0" u="none" strike="noStrike" kern="1200" baseline="0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0"/>
                  <a:t> </a:t>
                </a:r>
                <a:r>
                  <a:rPr lang="en-US" sz="1800" b="0" i="0" baseline="0">
                    <a:effectLst/>
                  </a:rPr>
                  <a:t>Type of Degree Awarded </a:t>
                </a:r>
                <a:endParaRPr lang="en-US" b="0">
                  <a:effectLst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b="0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</a:defRPr>
                </a:pPr>
                <a:endParaRPr lang="en-US" b="0" dirty="0"/>
              </a:p>
            </c:rich>
          </c:tx>
          <c:layout>
            <c:manualLayout>
              <c:xMode val="edge"/>
              <c:yMode val="edge"/>
              <c:x val="0.43008413582448501"/>
              <c:y val="0.879457116247565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" b="0" i="0" u="none" strike="noStrike" kern="1200" baseline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US"/>
          </a:p>
        </c:txPr>
        <c:crossAx val="1797517536"/>
        <c:crosses val="autoZero"/>
        <c:auto val="1"/>
        <c:lblAlgn val="ctr"/>
        <c:lblOffset val="100"/>
        <c:noMultiLvlLbl val="0"/>
      </c:catAx>
      <c:valAx>
        <c:axId val="179751753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98116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683932409390898"/>
          <c:y val="0.79929040382248095"/>
          <c:w val="0.44870856438530199"/>
          <c:h val="5.2838801233043797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4104B9C-4873-8246-99A6-238990729650}" type="datetimeFigureOut">
              <a:rPr lang="en-US"/>
              <a:pPr>
                <a:defRPr/>
              </a:pPr>
              <a:t>9/20/2019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B892A95-155E-B648-AE3E-A7ADE69FD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479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35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47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kern="1200" dirty="0">
              <a:solidFill>
                <a:schemeClr val="accent1"/>
              </a:solidFill>
              <a:latin typeface="Arial" panose="020B0604020202020204" pitchFamily="34" charset="0"/>
              <a:ea typeface="Helvetica Neue Condensed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0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48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8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16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1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10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09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>
                <a:latin typeface="Trebuchet MS" charset="0"/>
                <a:ea typeface="Trebuchet MS" charset="0"/>
                <a:cs typeface="Trebuchet MS" charset="0"/>
              </a:rPr>
              <a:t>CONFIRM – BEN’S FEEDBACK WAS TO REMOVE THIS (currently not in list on slide #3)</a:t>
            </a:r>
          </a:p>
          <a:p>
            <a:endParaRPr lang="en-US" baseline="0" dirty="0"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en-US" baseline="0" dirty="0">
                <a:latin typeface="Trebuchet MS" charset="0"/>
                <a:ea typeface="Trebuchet MS" charset="0"/>
                <a:cs typeface="Trebuchet MS" charset="0"/>
              </a:rPr>
              <a:t>NOTES ON DATA:</a:t>
            </a:r>
            <a:br>
              <a:rPr lang="en-US" baseline="0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52% increase from 2015-16 to 2017-18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implying growing opportunities to teach 21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Century Skills and prepare students for future careers.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1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07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2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79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29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1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633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899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598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43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32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01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99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35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5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Aft>
                <a:spcPts val="800"/>
              </a:spcAft>
              <a:buFont typeface="Arial" charset="0"/>
              <a:buChar char="•"/>
            </a:pPr>
            <a:endParaRPr lang="en-US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02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2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892A95-155E-B648-AE3E-A7ADE69FDF5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28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70273B80-824D-6741-AA6E-A669CFB37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9169" y="0"/>
            <a:ext cx="8962831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5544312" y="-9144"/>
            <a:ext cx="6647688" cy="6867144"/>
          </a:xfrm>
          <a:prstGeom prst="rect">
            <a:avLst/>
          </a:prstGeom>
          <a:gradFill>
            <a:gsLst>
              <a:gs pos="58000">
                <a:srgbClr val="000000">
                  <a:alpha val="0"/>
                </a:srgbClr>
              </a:gs>
              <a:gs pos="100000">
                <a:schemeClr val="tx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08" t="262" b="922"/>
          <a:stretch>
            <a:fillRect/>
          </a:stretch>
        </p:blipFill>
        <p:spPr bwMode="auto">
          <a:xfrm>
            <a:off x="-11113" y="-9525"/>
            <a:ext cx="7135813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695178" y="1684023"/>
            <a:ext cx="5028965" cy="2078204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>
              <a:lnSpc>
                <a:spcPct val="80000"/>
              </a:lnSpc>
              <a:defRPr lang="en-US" b="1" i="0" smtClean="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695179" y="3762228"/>
            <a:ext cx="4693920" cy="1362455"/>
          </a:xfrm>
        </p:spPr>
        <p:txBody>
          <a:bodyPr>
            <a:noAutofit/>
          </a:bodyPr>
          <a:lstStyle>
            <a:lvl1pPr marL="0" indent="0">
              <a:buNone/>
              <a:defRPr lang="en-US" b="0" i="0" baseline="0" smtClean="0">
                <a:solidFill>
                  <a:srgbClr val="223365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0"/>
          </p:nvPr>
        </p:nvSpPr>
        <p:spPr>
          <a:xfrm>
            <a:off x="695179" y="1199128"/>
            <a:ext cx="4693920" cy="309371"/>
          </a:xfrm>
        </p:spPr>
        <p:txBody>
          <a:bodyPr anchor="ctr">
            <a:noAutofit/>
          </a:bodyPr>
          <a:lstStyle>
            <a:lvl1pPr marL="0" indent="0">
              <a:buNone/>
              <a:defRPr lang="en-US" sz="1400" b="0" i="0" baseline="0" smtClean="0">
                <a:solidFill>
                  <a:srgbClr val="223365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6810" y="5614463"/>
            <a:ext cx="2647798" cy="98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06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6B336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50863" y="1077913"/>
            <a:ext cx="11145837" cy="22225"/>
          </a:xfrm>
          <a:prstGeom prst="line">
            <a:avLst/>
          </a:prstGeom>
          <a:ln w="12700">
            <a:solidFill>
              <a:srgbClr val="F6B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457200" y="1527049"/>
            <a:ext cx="11239500" cy="4073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>
              <a:defRPr/>
            </a:pPr>
            <a:fld id="{A25341F6-B81C-BF41-8EC2-A238EACD2B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" y="6194283"/>
            <a:ext cx="1547788" cy="5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 With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" y="6194283"/>
            <a:ext cx="1547788" cy="57813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25341F6-B81C-BF41-8EC2-A238EACD2BBF}" type="slidenum">
              <a:rPr lang="en-US" smtClean="0"/>
              <a:pPr/>
              <a:t>‹#›</a:t>
            </a:fld>
            <a:endParaRPr lang="en-US" dirty="0">
              <a:solidFill>
                <a:srgbClr val="F6B3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8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60CD1609-35EB-C94F-8752-DC797EC56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5726" y="-9525"/>
            <a:ext cx="10776274" cy="688100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5544312" y="-9144"/>
            <a:ext cx="6647688" cy="6867144"/>
          </a:xfrm>
          <a:prstGeom prst="rect">
            <a:avLst/>
          </a:prstGeom>
          <a:gradFill>
            <a:gsLst>
              <a:gs pos="39000">
                <a:srgbClr val="000000">
                  <a:alpha val="0"/>
                </a:srgbClr>
              </a:gs>
              <a:gs pos="100000">
                <a:schemeClr val="tx1">
                  <a:alpha val="6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08" t="262" b="922"/>
          <a:stretch>
            <a:fillRect/>
          </a:stretch>
        </p:blipFill>
        <p:spPr bwMode="auto">
          <a:xfrm>
            <a:off x="-249238" y="-9525"/>
            <a:ext cx="7135813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 userDrawn="1"/>
        </p:nvGrpSpPr>
        <p:grpSpPr>
          <a:xfrm>
            <a:off x="1056295" y="2926392"/>
            <a:ext cx="3273145" cy="769441"/>
            <a:chOff x="441016" y="2973528"/>
            <a:chExt cx="3273145" cy="76944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47688" y="3723510"/>
              <a:ext cx="3065462" cy="0"/>
            </a:xfrm>
            <a:prstGeom prst="line">
              <a:avLst/>
            </a:prstGeom>
            <a:ln w="19050">
              <a:solidFill>
                <a:srgbClr val="223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 userDrawn="1"/>
          </p:nvSpPr>
          <p:spPr>
            <a:xfrm>
              <a:off x="441016" y="2973528"/>
              <a:ext cx="32731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i="0" dirty="0">
                  <a:solidFill>
                    <a:srgbClr val="223365"/>
                  </a:solidFill>
                  <a:latin typeface="Trebuchet MS" charset="0"/>
                  <a:ea typeface="Trebuchet MS" charset="0"/>
                  <a:cs typeface="Trebuchet MS" charset="0"/>
                </a:rPr>
                <a:t>THANK YOU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6810" y="5614463"/>
            <a:ext cx="2647798" cy="989012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0661715" y="77205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61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/ 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indoor, ground, building&#10;&#10;Description automatically generated">
            <a:extLst>
              <a:ext uri="{FF2B5EF4-FFF2-40B4-BE49-F238E27FC236}">
                <a16:creationId xmlns:a16="http://schemas.microsoft.com/office/drawing/2014/main" id="{8A3DFC44-9EA4-F049-8595-E8A98E782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3678" y="1"/>
            <a:ext cx="1043832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77B529-CB89-F740-8E8A-016566C734D9}"/>
              </a:ext>
            </a:extLst>
          </p:cNvPr>
          <p:cNvSpPr/>
          <p:nvPr userDrawn="1"/>
        </p:nvSpPr>
        <p:spPr>
          <a:xfrm>
            <a:off x="-9525" y="2603241"/>
            <a:ext cx="12211050" cy="4264284"/>
          </a:xfrm>
          <a:prstGeom prst="rect">
            <a:avLst/>
          </a:prstGeom>
          <a:gradFill>
            <a:gsLst>
              <a:gs pos="62000">
                <a:srgbClr val="000000">
                  <a:alpha val="0"/>
                </a:srgbClr>
              </a:gs>
              <a:gs pos="100000">
                <a:schemeClr val="tx1">
                  <a:alpha val="7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Parallelogram 3"/>
          <p:cNvSpPr/>
          <p:nvPr/>
        </p:nvSpPr>
        <p:spPr>
          <a:xfrm>
            <a:off x="804863" y="0"/>
            <a:ext cx="4876800" cy="6099175"/>
          </a:xfrm>
          <a:prstGeom prst="parallelogram">
            <a:avLst/>
          </a:prstGeom>
          <a:solidFill>
            <a:srgbClr val="223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0"/>
            <a:ext cx="2809875" cy="609917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6B336"/>
              </a:solidFill>
            </a:endParaRP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57201" y="419100"/>
            <a:ext cx="3860799" cy="5181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>
              <a:defRPr/>
            </a:pPr>
            <a:fld id="{B1BBB752-848C-4645-A092-7780F4CBCD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" y="6194283"/>
            <a:ext cx="1547788" cy="5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87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/ Section 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D17E287B-7044-A649-8D93-BD489B1AC2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400" y="0"/>
            <a:ext cx="10287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18D4BA-4620-9A41-87D6-60114EE8375B}"/>
              </a:ext>
            </a:extLst>
          </p:cNvPr>
          <p:cNvSpPr/>
          <p:nvPr userDrawn="1"/>
        </p:nvSpPr>
        <p:spPr>
          <a:xfrm>
            <a:off x="-9525" y="2603241"/>
            <a:ext cx="12211050" cy="4264284"/>
          </a:xfrm>
          <a:prstGeom prst="rect">
            <a:avLst/>
          </a:prstGeom>
          <a:gradFill>
            <a:gsLst>
              <a:gs pos="62000">
                <a:srgbClr val="000000">
                  <a:alpha val="0"/>
                </a:srgbClr>
              </a:gs>
              <a:gs pos="100000">
                <a:schemeClr val="tx1">
                  <a:alpha val="7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Parallelogram 3"/>
          <p:cNvSpPr/>
          <p:nvPr/>
        </p:nvSpPr>
        <p:spPr>
          <a:xfrm>
            <a:off x="804863" y="0"/>
            <a:ext cx="4876800" cy="6099175"/>
          </a:xfrm>
          <a:prstGeom prst="parallelogram">
            <a:avLst/>
          </a:prstGeom>
          <a:solidFill>
            <a:srgbClr val="223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525" y="0"/>
            <a:ext cx="2809875" cy="609917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6B336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57201" y="419100"/>
            <a:ext cx="3860799" cy="5181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>
              <a:defRPr/>
            </a:pPr>
            <a:fld id="{24AB197A-D36B-EF43-839D-0B7B529118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" y="6194283"/>
            <a:ext cx="1547788" cy="5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8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/ Section 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030E5725-3C51-D443-91F7-D7BBD0F43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4739" y="9366"/>
            <a:ext cx="8577262" cy="61849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1148C70-6101-B54F-9E6C-8F4295E2681C}"/>
              </a:ext>
            </a:extLst>
          </p:cNvPr>
          <p:cNvSpPr/>
          <p:nvPr userDrawn="1"/>
        </p:nvSpPr>
        <p:spPr>
          <a:xfrm>
            <a:off x="-9525" y="2603241"/>
            <a:ext cx="12211050" cy="4264284"/>
          </a:xfrm>
          <a:prstGeom prst="rect">
            <a:avLst/>
          </a:prstGeom>
          <a:gradFill>
            <a:gsLst>
              <a:gs pos="62000">
                <a:srgbClr val="000000">
                  <a:alpha val="0"/>
                </a:srgbClr>
              </a:gs>
              <a:gs pos="100000">
                <a:schemeClr val="tx1">
                  <a:alpha val="7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Parallelogram 3"/>
          <p:cNvSpPr/>
          <p:nvPr userDrawn="1"/>
        </p:nvSpPr>
        <p:spPr>
          <a:xfrm>
            <a:off x="804863" y="0"/>
            <a:ext cx="4876800" cy="6099175"/>
          </a:xfrm>
          <a:prstGeom prst="parallelogram">
            <a:avLst/>
          </a:prstGeom>
          <a:solidFill>
            <a:srgbClr val="223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9525" y="0"/>
            <a:ext cx="2809875" cy="609917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6B336"/>
              </a:solidFill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57201" y="419100"/>
            <a:ext cx="3860799" cy="5181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>
              <a:defRPr/>
            </a:pPr>
            <a:fld id="{24AB197A-D36B-EF43-839D-0B7B529118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" y="6194283"/>
            <a:ext cx="1547788" cy="5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02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/ Section 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bed&#10;&#10;Description automatically generated">
            <a:extLst>
              <a:ext uri="{FF2B5EF4-FFF2-40B4-BE49-F238E27FC236}">
                <a16:creationId xmlns:a16="http://schemas.microsoft.com/office/drawing/2014/main" id="{56830610-BE15-0440-99F2-224F5796A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7171" y="0"/>
            <a:ext cx="8954829" cy="61610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D62275-8F66-8142-9D10-CDBEE92B2CF7}"/>
              </a:ext>
            </a:extLst>
          </p:cNvPr>
          <p:cNvSpPr/>
          <p:nvPr userDrawn="1"/>
        </p:nvSpPr>
        <p:spPr>
          <a:xfrm>
            <a:off x="-9525" y="2603241"/>
            <a:ext cx="12211050" cy="4264284"/>
          </a:xfrm>
          <a:prstGeom prst="rect">
            <a:avLst/>
          </a:prstGeom>
          <a:gradFill>
            <a:gsLst>
              <a:gs pos="62000">
                <a:srgbClr val="000000">
                  <a:alpha val="0"/>
                </a:srgbClr>
              </a:gs>
              <a:gs pos="100000">
                <a:schemeClr val="tx1">
                  <a:alpha val="7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Parallelogram 3"/>
          <p:cNvSpPr/>
          <p:nvPr userDrawn="1"/>
        </p:nvSpPr>
        <p:spPr>
          <a:xfrm>
            <a:off x="804863" y="0"/>
            <a:ext cx="4876800" cy="6099175"/>
          </a:xfrm>
          <a:prstGeom prst="parallelogram">
            <a:avLst/>
          </a:prstGeom>
          <a:solidFill>
            <a:srgbClr val="223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9525" y="0"/>
            <a:ext cx="2809875" cy="609917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6B336"/>
              </a:solidFill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57201" y="419100"/>
            <a:ext cx="3860799" cy="5181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>
              <a:defRPr/>
            </a:pPr>
            <a:fld id="{24AB197A-D36B-EF43-839D-0B7B529118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" y="6194283"/>
            <a:ext cx="1547788" cy="5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20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/ Section Divid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AB9E784-3548-E34D-9D5D-D2E50F49A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0350" y="-1"/>
            <a:ext cx="9391650" cy="61084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278804C-7CF8-9543-8A1C-36B347FDD492}"/>
              </a:ext>
            </a:extLst>
          </p:cNvPr>
          <p:cNvSpPr/>
          <p:nvPr userDrawn="1"/>
        </p:nvSpPr>
        <p:spPr>
          <a:xfrm>
            <a:off x="-9525" y="2603241"/>
            <a:ext cx="12211050" cy="4264284"/>
          </a:xfrm>
          <a:prstGeom prst="rect">
            <a:avLst/>
          </a:prstGeom>
          <a:gradFill>
            <a:gsLst>
              <a:gs pos="62000">
                <a:srgbClr val="000000">
                  <a:alpha val="0"/>
                </a:srgbClr>
              </a:gs>
              <a:gs pos="100000">
                <a:schemeClr val="tx1">
                  <a:alpha val="7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Parallelogram 3"/>
          <p:cNvSpPr/>
          <p:nvPr userDrawn="1"/>
        </p:nvSpPr>
        <p:spPr>
          <a:xfrm>
            <a:off x="804863" y="0"/>
            <a:ext cx="4876800" cy="6099175"/>
          </a:xfrm>
          <a:prstGeom prst="parallelogram">
            <a:avLst/>
          </a:prstGeom>
          <a:solidFill>
            <a:srgbClr val="223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9525" y="0"/>
            <a:ext cx="2809875" cy="609917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6B336"/>
              </a:solidFill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57201" y="419100"/>
            <a:ext cx="3860799" cy="5181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>
              <a:defRPr/>
            </a:pPr>
            <a:fld id="{24AB197A-D36B-EF43-839D-0B7B529118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" y="6194283"/>
            <a:ext cx="1547788" cy="5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47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Pag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971" t="262" r="2" b="922"/>
          <a:stretch>
            <a:fillRect/>
          </a:stretch>
        </p:blipFill>
        <p:spPr bwMode="auto">
          <a:xfrm>
            <a:off x="-4763" y="-9525"/>
            <a:ext cx="5668963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6B336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419100"/>
            <a:ext cx="3860799" cy="5181600"/>
          </a:xfrm>
        </p:spPr>
        <p:txBody>
          <a:bodyPr/>
          <a:lstStyle>
            <a:lvl1pPr>
              <a:defRPr>
                <a:solidFill>
                  <a:srgbClr val="223365"/>
                </a:solidFill>
              </a:defRPr>
            </a:lvl1pPr>
            <a:lvl2pPr>
              <a:defRPr>
                <a:solidFill>
                  <a:srgbClr val="223365"/>
                </a:solidFill>
              </a:defRPr>
            </a:lvl2pPr>
            <a:lvl3pPr>
              <a:defRPr>
                <a:solidFill>
                  <a:srgbClr val="223365"/>
                </a:solidFill>
              </a:defRPr>
            </a:lvl3pPr>
            <a:lvl4pPr>
              <a:defRPr>
                <a:solidFill>
                  <a:srgbClr val="223365"/>
                </a:solidFill>
              </a:defRPr>
            </a:lvl4pPr>
            <a:lvl5pPr>
              <a:defRPr>
                <a:solidFill>
                  <a:srgbClr val="22336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6096000" y="419101"/>
            <a:ext cx="5600700" cy="5181599"/>
          </a:xfrm>
        </p:spPr>
        <p:txBody>
          <a:bodyPr/>
          <a:lstStyle>
            <a:lvl1pPr>
              <a:defRPr sz="3200">
                <a:solidFill>
                  <a:srgbClr val="223365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>
              <a:defRPr/>
            </a:pPr>
            <a:fld id="{D1769457-DFFA-2241-B6E9-EE4A7E1967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" y="6194283"/>
            <a:ext cx="1547788" cy="5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13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Pag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6B336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580063" y="419100"/>
            <a:ext cx="0" cy="5181600"/>
          </a:xfrm>
          <a:prstGeom prst="line">
            <a:avLst/>
          </a:prstGeom>
          <a:ln w="12700">
            <a:solidFill>
              <a:srgbClr val="F6B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9100"/>
            <a:ext cx="4665133" cy="518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idx="10"/>
          </p:nvPr>
        </p:nvSpPr>
        <p:spPr>
          <a:xfrm>
            <a:off x="6096000" y="419101"/>
            <a:ext cx="5600700" cy="518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>
              <a:defRPr/>
            </a:pPr>
            <a:fld id="{8959223E-3511-DA41-B47D-203E6B542F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" y="6194283"/>
            <a:ext cx="1547788" cy="5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73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ull-Pag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525" y="0"/>
            <a:ext cx="12201525" cy="1257300"/>
          </a:xfrm>
          <a:prstGeom prst="rect">
            <a:avLst/>
          </a:prstGeom>
          <a:solidFill>
            <a:srgbClr val="F6B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525" y="6099175"/>
            <a:ext cx="12201525" cy="768350"/>
          </a:xfrm>
          <a:prstGeom prst="rect">
            <a:avLst/>
          </a:prstGeom>
          <a:solidFill>
            <a:srgbClr val="05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531600" y="6300788"/>
            <a:ext cx="679450" cy="365125"/>
          </a:xfrm>
          <a:prstGeom prst="rect">
            <a:avLst/>
          </a:prstGeom>
          <a:solidFill>
            <a:srgbClr val="223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6B33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112395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344" y="1615873"/>
            <a:ext cx="11230356" cy="39848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>
              <a:defRPr/>
            </a:pPr>
            <a:fld id="{7B5376BE-D380-6445-A9C8-3DDF91D08D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" y="6194283"/>
            <a:ext cx="1547788" cy="5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6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90" r:id="rId4"/>
    <p:sldLayoutId id="2147483692" r:id="rId5"/>
    <p:sldLayoutId id="2147483694" r:id="rId6"/>
    <p:sldLayoutId id="2147483676" r:id="rId7"/>
    <p:sldLayoutId id="2147483680" r:id="rId8"/>
    <p:sldLayoutId id="2147483677" r:id="rId9"/>
    <p:sldLayoutId id="2147483679" r:id="rId10"/>
    <p:sldLayoutId id="2147483678" r:id="rId11"/>
    <p:sldLayoutId id="2147483681" r:id="rId12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223365"/>
          </a:solidFill>
          <a:latin typeface="Trebuchet MS" charset="0"/>
          <a:ea typeface="Trebuchet MS" charset="0"/>
          <a:cs typeface="Trebuchet MS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23365"/>
          </a:solidFill>
          <a:latin typeface="Trebuchet MS" charset="0"/>
          <a:ea typeface="Trebuchet MS" charset="0"/>
          <a:cs typeface="Trebuchet MS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23365"/>
          </a:solidFill>
          <a:latin typeface="Trebuchet MS" charset="0"/>
          <a:ea typeface="Trebuchet MS" charset="0"/>
          <a:cs typeface="Trebuchet MS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23365"/>
          </a:solidFill>
          <a:latin typeface="Trebuchet MS" charset="0"/>
          <a:ea typeface="Trebuchet MS" charset="0"/>
          <a:cs typeface="Trebuchet MS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23365"/>
          </a:solidFill>
          <a:latin typeface="Trebuchet MS" charset="0"/>
          <a:ea typeface="Trebuchet MS" charset="0"/>
          <a:cs typeface="Trebuchet MS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23365"/>
          </a:solidFill>
          <a:latin typeface="Trebuchet MS" charset="0"/>
          <a:ea typeface="Trebuchet MS" charset="0"/>
          <a:cs typeface="Trebuchet MS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23365"/>
          </a:solidFill>
          <a:latin typeface="Trebuchet MS" charset="0"/>
          <a:ea typeface="Trebuchet MS" charset="0"/>
          <a:cs typeface="Trebuchet MS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23365"/>
          </a:solidFill>
          <a:latin typeface="Trebuchet MS" charset="0"/>
          <a:ea typeface="Trebuchet MS" charset="0"/>
          <a:cs typeface="Trebuchet MS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23365"/>
          </a:solidFill>
          <a:latin typeface="Trebuchet MS" charset="0"/>
          <a:ea typeface="Trebuchet MS" charset="0"/>
          <a:cs typeface="Trebuchet MS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ts val="1000"/>
        </a:spcBef>
        <a:spcAft>
          <a:spcPts val="600"/>
        </a:spcAft>
        <a:buFont typeface="Arial" charset="0"/>
        <a:defRPr sz="2800" b="1" kern="1200">
          <a:solidFill>
            <a:srgbClr val="223365"/>
          </a:solidFill>
          <a:latin typeface="Trebuchet MS" charset="0"/>
          <a:ea typeface="Trebuchet MS" charset="0"/>
          <a:cs typeface="Trebuchet MS" charset="0"/>
        </a:defRPr>
      </a:lvl1pPr>
      <a:lvl2pPr marL="2730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defRPr sz="2400" kern="1200">
          <a:solidFill>
            <a:srgbClr val="223365"/>
          </a:solidFill>
          <a:latin typeface="Trebuchet MS" charset="0"/>
          <a:ea typeface="Trebuchet MS" charset="0"/>
          <a:cs typeface="Trebuchet MS" charset="0"/>
        </a:defRPr>
      </a:lvl2pPr>
      <a:lvl3pPr marL="547688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defRPr kern="1200">
          <a:solidFill>
            <a:srgbClr val="223365"/>
          </a:solidFill>
          <a:latin typeface="Trebuchet MS" charset="0"/>
          <a:ea typeface="Trebuchet MS" charset="0"/>
          <a:cs typeface="Trebuchet MS" charset="0"/>
        </a:defRPr>
      </a:lvl3pPr>
      <a:lvl4pPr marL="547688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defRPr kern="1200">
          <a:solidFill>
            <a:srgbClr val="223365"/>
          </a:solidFill>
          <a:latin typeface="Trebuchet MS" charset="0"/>
          <a:ea typeface="Trebuchet MS" charset="0"/>
          <a:cs typeface="Trebuchet MS" charset="0"/>
        </a:defRPr>
      </a:lvl4pPr>
      <a:lvl5pPr marL="547688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defRPr kern="1200">
          <a:solidFill>
            <a:srgbClr val="223365"/>
          </a:solidFill>
          <a:latin typeface="Trebuchet MS" charset="0"/>
          <a:ea typeface="Trebuchet MS" charset="0"/>
          <a:cs typeface="Trebuchet M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884185" y="669073"/>
            <a:ext cx="4750750" cy="155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4400" b="1" i="0" kern="1200" smtClean="0">
                <a:solidFill>
                  <a:srgbClr val="223365"/>
                </a:solidFill>
                <a:effectLst/>
                <a:latin typeface="Trebuchet MS" charset="0"/>
                <a:ea typeface="Trebuchet MS" charset="0"/>
                <a:cs typeface="Trebuchet MS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23365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23365"/>
                </a:solidFill>
                <a:latin typeface="Trebuchet MS" charset="0"/>
                <a:ea typeface="Trebuchet MS" charset="0"/>
                <a:cs typeface="Trebuchet MS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23365"/>
                </a:solidFill>
                <a:latin typeface="Trebuchet MS" charset="0"/>
                <a:ea typeface="Trebuchet MS" charset="0"/>
                <a:cs typeface="Trebuchet MS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23365"/>
                </a:solidFill>
                <a:latin typeface="Trebuchet MS" charset="0"/>
                <a:ea typeface="Trebuchet MS" charset="0"/>
                <a:cs typeface="Trebuchet MS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23365"/>
                </a:solidFill>
                <a:latin typeface="Trebuchet MS" charset="0"/>
                <a:ea typeface="Trebuchet MS" charset="0"/>
                <a:cs typeface="Trebuchet MS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23365"/>
                </a:solidFill>
                <a:latin typeface="Trebuchet MS" charset="0"/>
                <a:ea typeface="Trebuchet MS" charset="0"/>
                <a:cs typeface="Trebuchet MS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23365"/>
                </a:solidFill>
                <a:latin typeface="Trebuchet MS" charset="0"/>
                <a:ea typeface="Trebuchet MS" charset="0"/>
                <a:cs typeface="Trebuchet MS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23365"/>
                </a:solidFill>
                <a:latin typeface="Trebuchet MS" charset="0"/>
                <a:ea typeface="Trebuchet MS" charset="0"/>
                <a:cs typeface="Trebuchet MS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000" dirty="0" smtClean="0"/>
              <a:t>CEO Quarterly </a:t>
            </a:r>
          </a:p>
          <a:p>
            <a:pPr>
              <a:lnSpc>
                <a:spcPct val="100000"/>
              </a:lnSpc>
            </a:pPr>
            <a:r>
              <a:rPr lang="en-US" sz="4000" dirty="0" smtClean="0"/>
              <a:t>SWP Workshop</a:t>
            </a:r>
            <a:endParaRPr lang="en-US" sz="400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95179" y="3655290"/>
            <a:ext cx="4693920" cy="818239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3600" dirty="0"/>
              <a:t>September 9, 2019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90385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3A54C9C-67A1-444F-B06E-FE6824351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CAMPAIGN CREATIVE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C4BE4-DFA1-5146-88A8-D4D559F06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F663D7-D47D-774A-BFCE-852AE848D41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7DDBB3-F81A-7F4A-BA1D-A4CDBCE39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74" t="14905" r="10298" b="28768"/>
          <a:stretch/>
        </p:blipFill>
        <p:spPr>
          <a:xfrm>
            <a:off x="4803617" y="1846053"/>
            <a:ext cx="2335396" cy="14469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B0FD65-2102-7945-8BBD-E22078A4E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18" t="45508" r="71004" b="22376"/>
          <a:stretch/>
        </p:blipFill>
        <p:spPr>
          <a:xfrm>
            <a:off x="198056" y="1444395"/>
            <a:ext cx="2302780" cy="21225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FAE1B9-E207-D64D-A409-524FAB5019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18" t="9699" r="71004" b="56687"/>
          <a:stretch/>
        </p:blipFill>
        <p:spPr>
          <a:xfrm>
            <a:off x="2500836" y="1345436"/>
            <a:ext cx="2302780" cy="2221503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1F0EF5-82D9-044F-8197-60EE511517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90" t="9583" r="47146" b="22500"/>
          <a:stretch/>
        </p:blipFill>
        <p:spPr>
          <a:xfrm>
            <a:off x="7295617" y="1362332"/>
            <a:ext cx="4698327" cy="41333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09EFE5-CE05-BC4B-87D4-B7C75D0F65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58" t="18851" r="10661" b="26846"/>
          <a:stretch/>
        </p:blipFill>
        <p:spPr>
          <a:xfrm>
            <a:off x="10146084" y="3585642"/>
            <a:ext cx="1887119" cy="19467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EE8556-860A-AE4E-8F0F-384C819589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87" t="15054" r="4352" b="29341"/>
          <a:stretch/>
        </p:blipFill>
        <p:spPr>
          <a:xfrm>
            <a:off x="284340" y="3685771"/>
            <a:ext cx="6823846" cy="23970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FFED59-97F6-B542-8170-AD5B54F3B3AA}"/>
              </a:ext>
            </a:extLst>
          </p:cNvPr>
          <p:cNvSpPr txBox="1"/>
          <p:nvPr/>
        </p:nvSpPr>
        <p:spPr>
          <a:xfrm>
            <a:off x="289804" y="3502120"/>
            <a:ext cx="1425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SOCIAL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226097-F8D4-E248-AC2A-9CC0F827A1E2}"/>
              </a:ext>
            </a:extLst>
          </p:cNvPr>
          <p:cNvSpPr txBox="1"/>
          <p:nvPr/>
        </p:nvSpPr>
        <p:spPr>
          <a:xfrm>
            <a:off x="4896856" y="3308643"/>
            <a:ext cx="1891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MOBILE FIRST WEBSITE</a:t>
            </a:r>
            <a:endParaRPr lang="en-US" b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4BEF84-8B92-5B4C-8ED4-976963C58619}"/>
              </a:ext>
            </a:extLst>
          </p:cNvPr>
          <p:cNvSpPr txBox="1"/>
          <p:nvPr/>
        </p:nvSpPr>
        <p:spPr>
          <a:xfrm>
            <a:off x="7295617" y="5495667"/>
            <a:ext cx="1891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DIGITAL</a:t>
            </a:r>
            <a:endParaRPr lang="en-US" b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FDEA83-BC40-DF42-8AA3-B3437F1CBE18}"/>
              </a:ext>
            </a:extLst>
          </p:cNvPr>
          <p:cNvSpPr txBox="1"/>
          <p:nvPr/>
        </p:nvSpPr>
        <p:spPr>
          <a:xfrm>
            <a:off x="403745" y="5772666"/>
            <a:ext cx="1891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VIDEO</a:t>
            </a:r>
            <a:endParaRPr lang="en-US" b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975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28156-3EA0-DB4B-BF41-696B70F9C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ROI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AD65783-745B-C844-9A0E-09356C620BE8}"/>
              </a:ext>
            </a:extLst>
          </p:cNvPr>
          <p:cNvSpPr/>
          <p:nvPr/>
        </p:nvSpPr>
        <p:spPr>
          <a:xfrm>
            <a:off x="815434" y="861700"/>
            <a:ext cx="9839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D2220244-720F-E845-AB59-2F11FD27A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877036"/>
              </p:ext>
            </p:extLst>
          </p:nvPr>
        </p:nvGraphicFramePr>
        <p:xfrm>
          <a:off x="457200" y="1482884"/>
          <a:ext cx="11239500" cy="4298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3876295615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3205739289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3444137219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3246888754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570589758"/>
                    </a:ext>
                  </a:extLst>
                </a:gridCol>
              </a:tblGrid>
              <a:tr h="779174">
                <a:tc>
                  <a:txBody>
                    <a:bodyPr/>
                    <a:lstStyle/>
                    <a:p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WHAT </a:t>
                      </a:r>
                    </a:p>
                    <a:p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We Measure</a:t>
                      </a:r>
                      <a:r>
                        <a:rPr lang="en-US" sz="1800" b="1" i="0" dirty="0"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 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1. ADS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TO CLICKS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2. CLICKS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TO APPLY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3. APPLICATIONS TO ENROLL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4. ENROLLMENTS TO COMPLETIONS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4593652"/>
                  </a:ext>
                </a:extLst>
              </a:tr>
              <a:tr h="907612">
                <a:tc>
                  <a:txBody>
                    <a:bodyPr/>
                    <a:lstStyle/>
                    <a:p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WHERE</a:t>
                      </a:r>
                    </a:p>
                    <a:p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It Happens</a:t>
                      </a:r>
                      <a:r>
                        <a:rPr lang="en-US" sz="1800" b="1" i="0" dirty="0"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 </a:t>
                      </a:r>
                      <a:endParaRPr lang="en-US" sz="1800" b="1" i="0" dirty="0"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 err="1"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CareerEd.org</a:t>
                      </a:r>
                      <a:endParaRPr lang="en-US" sz="1800" b="0" i="0" dirty="0">
                        <a:effectLst/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All Institution Websites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 err="1"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CCCApply</a:t>
                      </a:r>
                      <a:endParaRPr lang="en-US" sz="1800" b="0" i="0" dirty="0">
                        <a:effectLst/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All Institutions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5260056"/>
                  </a:ext>
                </a:extLst>
              </a:tr>
              <a:tr h="1649162">
                <a:tc>
                  <a:txBody>
                    <a:bodyPr/>
                    <a:lstStyle/>
                    <a:p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HOW</a:t>
                      </a:r>
                    </a:p>
                    <a:p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It Happens</a:t>
                      </a:r>
                      <a:r>
                        <a:rPr lang="en-US" sz="1800" b="1" i="0" dirty="0"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 </a:t>
                      </a:r>
                      <a:endParaRPr lang="en-US" sz="1800" b="1" i="0" dirty="0"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Marketing Campaign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Referrals from </a:t>
                      </a:r>
                      <a:r>
                        <a:rPr lang="en-US" sz="1800" b="0" i="0" dirty="0" err="1"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CareerEd.org</a:t>
                      </a:r>
                      <a:r>
                        <a:rPr lang="en-US" sz="1800" b="0" i="0" dirty="0"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 and other sources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Referrals from College Sites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All Institutions (Student Retention, Success &amp; Support,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On-boarding)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8044012"/>
                  </a:ext>
                </a:extLst>
              </a:tr>
              <a:tr h="962536">
                <a:tc>
                  <a:txBody>
                    <a:bodyPr/>
                    <a:lstStyle/>
                    <a:p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WHO </a:t>
                      </a:r>
                    </a:p>
                    <a:p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Is Responsible</a:t>
                      </a:r>
                      <a:r>
                        <a:rPr lang="en-US" sz="1800" b="1" i="0" dirty="0"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 </a:t>
                      </a:r>
                      <a:endParaRPr lang="en-US" sz="1800" b="1" i="0" dirty="0"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Marketing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Marketing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Individuals Institutions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dirty="0">
                          <a:effectLst/>
                          <a:latin typeface="Trebuchet MS" charset="0"/>
                          <a:ea typeface="Trebuchet MS" charset="0"/>
                          <a:cs typeface="Trebuchet MS" charset="0"/>
                        </a:rPr>
                        <a:t>All Institutions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32656170"/>
                  </a:ext>
                </a:extLst>
              </a:tr>
            </a:tbl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5A852B9-41A5-6B45-AED1-48DD8C6716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31600" y="6300788"/>
            <a:ext cx="660400" cy="365125"/>
          </a:xfrm>
        </p:spPr>
        <p:txBody>
          <a:bodyPr/>
          <a:lstStyle/>
          <a:p>
            <a:pPr>
              <a:defRPr/>
            </a:pPr>
            <a:fld id="{A3F663D7-D47D-774A-BFCE-852AE848D41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009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ENROLLMENT DATA TOTALS (DataMart)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5376BE-D380-6445-A9C8-3DDF91D08D8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923840" y="1707991"/>
            <a:ext cx="1" cy="3931371"/>
          </a:xfrm>
          <a:prstGeom prst="line">
            <a:avLst/>
          </a:prstGeom>
          <a:ln w="19050">
            <a:solidFill>
              <a:srgbClr val="F6B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1633" y="2277806"/>
            <a:ext cx="26822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ebuchet MS" charset="0"/>
                <a:ea typeface="Trebuchet MS" charset="0"/>
                <a:cs typeface="Trebuchet MS" charset="0"/>
              </a:rPr>
              <a:t>Number of </a:t>
            </a:r>
          </a:p>
          <a:p>
            <a:r>
              <a:rPr lang="en-US" sz="3600" dirty="0">
                <a:latin typeface="Trebuchet MS" charset="0"/>
                <a:ea typeface="Trebuchet MS" charset="0"/>
                <a:cs typeface="Trebuchet MS" charset="0"/>
              </a:rPr>
              <a:t>Total CTE</a:t>
            </a:r>
          </a:p>
          <a:p>
            <a:r>
              <a:rPr lang="en-US" sz="3600" dirty="0">
                <a:latin typeface="Trebuchet MS" charset="0"/>
                <a:ea typeface="Trebuchet MS" charset="0"/>
                <a:cs typeface="Trebuchet MS" charset="0"/>
              </a:rPr>
              <a:t>Enrollments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967F88D-77A0-EB49-8F2B-878456882C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0652552"/>
              </p:ext>
            </p:extLst>
          </p:nvPr>
        </p:nvGraphicFramePr>
        <p:xfrm>
          <a:off x="3163063" y="1325563"/>
          <a:ext cx="8698737" cy="4696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83568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5AD65783-745B-C844-9A0E-09356C620BE8}"/>
              </a:ext>
            </a:extLst>
          </p:cNvPr>
          <p:cNvSpPr/>
          <p:nvPr/>
        </p:nvSpPr>
        <p:spPr>
          <a:xfrm>
            <a:off x="815434" y="861700"/>
            <a:ext cx="9839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DDD6BA-F597-2C4B-AC71-648EC3D2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5978106" cy="1325563"/>
          </a:xfrm>
        </p:spPr>
        <p:txBody>
          <a:bodyPr/>
          <a:lstStyle/>
          <a:p>
            <a:r>
              <a:rPr lang="en-US" dirty="0"/>
              <a:t>GOOGLE ANALYTICS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BEC504-54C7-954F-B147-F31A3A1972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" b="-1"/>
          <a:stretch/>
        </p:blipFill>
        <p:spPr>
          <a:xfrm>
            <a:off x="2456117" y="1376884"/>
            <a:ext cx="2940259" cy="4619409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BF207AD-8635-2D49-A69C-A8C1EC6C57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31600" y="6300788"/>
            <a:ext cx="660400" cy="365125"/>
          </a:xfrm>
        </p:spPr>
        <p:txBody>
          <a:bodyPr/>
          <a:lstStyle/>
          <a:p>
            <a:pPr>
              <a:defRPr/>
            </a:pPr>
            <a:fld id="{A3F663D7-D47D-774A-BFCE-852AE848D41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27420" y="2092732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to apply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Participation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all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Needs from institutions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Google Analytics to track/report activity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 to Civilian on a monthly </a:t>
            </a:r>
            <a:r>
              <a:rPr lang="en-U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basis</a:t>
            </a:r>
          </a:p>
          <a:p>
            <a:pPr lvl="1"/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Fall training sessions available for PIOs/Webmasters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372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5AD65783-745B-C844-9A0E-09356C620BE8}"/>
              </a:ext>
            </a:extLst>
          </p:cNvPr>
          <p:cNvSpPr/>
          <p:nvPr/>
        </p:nvSpPr>
        <p:spPr>
          <a:xfrm>
            <a:off x="815434" y="861700"/>
            <a:ext cx="9839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DDD6BA-F597-2C4B-AC71-648EC3D2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5978106" cy="1325563"/>
          </a:xfrm>
        </p:spPr>
        <p:txBody>
          <a:bodyPr/>
          <a:lstStyle/>
          <a:p>
            <a:r>
              <a:rPr lang="en-US" dirty="0"/>
              <a:t>NONCREDIT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DA599E-762F-FC48-8976-7E077918C4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0" t="2801" r="2987" b="2801"/>
          <a:stretch/>
        </p:blipFill>
        <p:spPr>
          <a:xfrm>
            <a:off x="2029518" y="1325563"/>
            <a:ext cx="8132965" cy="4759704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D9197DB-5412-FF4B-A339-2CA246B91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31600" y="6300788"/>
            <a:ext cx="660400" cy="365125"/>
          </a:xfrm>
        </p:spPr>
        <p:txBody>
          <a:bodyPr/>
          <a:lstStyle/>
          <a:p>
            <a:pPr>
              <a:defRPr/>
            </a:pPr>
            <a:fld id="{A3F663D7-D47D-774A-BFCE-852AE848D41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125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BBB752-848C-4645-A092-7780F4CBCDC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spcBef>
                <a:spcPts val="200"/>
              </a:spcBef>
              <a:spcAft>
                <a:spcPts val="0"/>
              </a:spcAft>
            </a:pPr>
            <a:endParaRPr lang="en-US" sz="4400" dirty="0"/>
          </a:p>
          <a:p>
            <a:pPr algn="ctr">
              <a:spcBef>
                <a:spcPts val="200"/>
              </a:spcBef>
              <a:spcAft>
                <a:spcPts val="0"/>
              </a:spcAft>
            </a:pPr>
            <a:endParaRPr lang="en-US" sz="4400" dirty="0"/>
          </a:p>
          <a:p>
            <a:pPr algn="ctr">
              <a:spcBef>
                <a:spcPts val="200"/>
              </a:spcBef>
              <a:spcAft>
                <a:spcPts val="0"/>
              </a:spcAft>
            </a:pPr>
            <a:r>
              <a:rPr lang="en-US" sz="4400" dirty="0"/>
              <a:t>CAREER PATHWAYS</a:t>
            </a:r>
          </a:p>
          <a:p>
            <a:pPr algn="ctr">
              <a:spcBef>
                <a:spcPts val="200"/>
              </a:spcBef>
              <a:spcAft>
                <a:spcPts val="0"/>
              </a:spcAft>
            </a:pPr>
            <a:endParaRPr lang="en-US" sz="4400" dirty="0"/>
          </a:p>
          <a:p>
            <a:pPr algn="ctr">
              <a:spcBef>
                <a:spcPts val="200"/>
              </a:spcBef>
              <a:spcAft>
                <a:spcPts val="0"/>
              </a:spcAft>
            </a:pPr>
            <a:endParaRPr lang="en-US" sz="4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28112" y="3472859"/>
            <a:ext cx="36898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83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CAREER PATHWAYS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5376BE-D380-6445-A9C8-3DDF91D08D8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020411" y="1708285"/>
            <a:ext cx="1" cy="3931371"/>
          </a:xfrm>
          <a:prstGeom prst="line">
            <a:avLst/>
          </a:prstGeom>
          <a:ln w="19050">
            <a:solidFill>
              <a:srgbClr val="F6B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217335" y="2329871"/>
            <a:ext cx="28679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rebuchet MS" charset="0"/>
                <a:ea typeface="Trebuchet MS" charset="0"/>
                <a:cs typeface="Trebuchet MS" charset="0"/>
              </a:rPr>
              <a:t>Number of Programs Recommended &amp; Approved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219043" y="1325564"/>
          <a:ext cx="8604445" cy="462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85203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CAREER PATHWAYS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5376BE-D380-6445-A9C8-3DDF91D08D8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795646" y="1702454"/>
            <a:ext cx="1" cy="3931371"/>
          </a:xfrm>
          <a:prstGeom prst="line">
            <a:avLst/>
          </a:prstGeom>
          <a:ln w="19050">
            <a:solidFill>
              <a:srgbClr val="F6B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240253" y="1976129"/>
            <a:ext cx="26215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ebuchet MS" charset="0"/>
                <a:ea typeface="Trebuchet MS" charset="0"/>
                <a:cs typeface="Trebuchet MS" charset="0"/>
              </a:rPr>
              <a:t>Number of “Special Admit” Students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6ED14C3-9121-7E40-A16C-24C710DBC5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8833304"/>
              </p:ext>
            </p:extLst>
          </p:nvPr>
        </p:nvGraphicFramePr>
        <p:xfrm>
          <a:off x="330200" y="1310137"/>
          <a:ext cx="8020843" cy="4716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67217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769457-DFFA-2241-B6E9-EE4A7E1967B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sz="half" idx="2"/>
          </p:nvPr>
        </p:nvSpPr>
        <p:spPr>
          <a:xfrm>
            <a:off x="470425" y="399424"/>
            <a:ext cx="5282675" cy="2566033"/>
          </a:xfrm>
        </p:spPr>
        <p:txBody>
          <a:bodyPr/>
          <a:lstStyle/>
          <a:p>
            <a:r>
              <a:rPr lang="en-US" sz="4000" dirty="0"/>
              <a:t>CAREER PATHWAYS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B39ECF-A997-F74C-8A21-65CEC67FA8AA}"/>
              </a:ext>
            </a:extLst>
          </p:cNvPr>
          <p:cNvSpPr txBox="1"/>
          <p:nvPr/>
        </p:nvSpPr>
        <p:spPr>
          <a:xfrm>
            <a:off x="774700" y="2115829"/>
            <a:ext cx="26215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ebuchet MS" charset="0"/>
                <a:ea typeface="Trebuchet MS" charset="0"/>
                <a:cs typeface="Trebuchet MS" charset="0"/>
              </a:rPr>
              <a:t>Number of K-12 Pathways By Sector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683BA87-6C68-654E-8A05-863336D8C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54036"/>
              </p:ext>
            </p:extLst>
          </p:nvPr>
        </p:nvGraphicFramePr>
        <p:xfrm>
          <a:off x="5595261" y="881059"/>
          <a:ext cx="6432927" cy="5106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7825">
                  <a:extLst>
                    <a:ext uri="{9D8B030D-6E8A-4147-A177-3AD203B41FA5}">
                      <a16:colId xmlns:a16="http://schemas.microsoft.com/office/drawing/2014/main" val="1483879986"/>
                    </a:ext>
                  </a:extLst>
                </a:gridCol>
                <a:gridCol w="2805102">
                  <a:extLst>
                    <a:ext uri="{9D8B030D-6E8A-4147-A177-3AD203B41FA5}">
                      <a16:colId xmlns:a16="http://schemas.microsoft.com/office/drawing/2014/main" val="2995360857"/>
                    </a:ext>
                  </a:extLst>
                </a:gridCol>
              </a:tblGrid>
              <a:tr h="32947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Sector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K-12 Pathways Across Districts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291381"/>
                  </a:ext>
                </a:extLst>
              </a:tr>
              <a:tr h="29652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Arts, Media, and Entertainment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269844"/>
                  </a:ext>
                </a:extLst>
              </a:tr>
              <a:tr h="29652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Engineering and Architecture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118178"/>
                  </a:ext>
                </a:extLst>
              </a:tr>
              <a:tr h="29652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Information and Communication Technologies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807195"/>
                  </a:ext>
                </a:extLst>
              </a:tr>
              <a:tr h="29652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Health Sciences and Medical 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044191"/>
                  </a:ext>
                </a:extLst>
              </a:tr>
              <a:tr h="29652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Agriculture and Natural 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931391"/>
                  </a:ext>
                </a:extLst>
              </a:tr>
              <a:tr h="29652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Education, Child Development, Family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615480"/>
                  </a:ext>
                </a:extLst>
              </a:tr>
              <a:tr h="29652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Hospitality, Tourism, and Recreation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303168"/>
                  </a:ext>
                </a:extLst>
              </a:tr>
              <a:tr h="29652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Transportation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331384"/>
                  </a:ext>
                </a:extLst>
              </a:tr>
              <a:tr h="29652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Building and Construction Trades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398512"/>
                  </a:ext>
                </a:extLst>
              </a:tr>
              <a:tr h="29652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Business and Finance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634933"/>
                  </a:ext>
                </a:extLst>
              </a:tr>
              <a:tr h="29652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Manufacturing and Product Development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765331"/>
                  </a:ext>
                </a:extLst>
              </a:tr>
              <a:tr h="29652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Public Services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561625"/>
                  </a:ext>
                </a:extLst>
              </a:tr>
              <a:tr h="29652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Fashion and Interior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460854"/>
                  </a:ext>
                </a:extLst>
              </a:tr>
              <a:tr h="29652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Marketing, Sales, and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623604"/>
                  </a:ext>
                </a:extLst>
              </a:tr>
              <a:tr h="29652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Energy, Environment, and Utilities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569965"/>
                  </a:ext>
                </a:extLst>
              </a:tr>
              <a:tr h="32947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Grand Total 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485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91175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8CD2DF0-BD60-1447-8DAD-3D2E3593DCA6}"/>
              </a:ext>
            </a:extLst>
          </p:cNvPr>
          <p:cNvSpPr txBox="1"/>
          <p:nvPr/>
        </p:nvSpPr>
        <p:spPr>
          <a:xfrm>
            <a:off x="5595261" y="76258"/>
            <a:ext cx="6727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rebuchet MS" charset="0"/>
                <a:ea typeface="Trebuchet MS" charset="0"/>
                <a:cs typeface="Trebuchet MS" charset="0"/>
              </a:rPr>
              <a:t>Number of K-12 Pathways by Sector for Districts in San Diego </a:t>
            </a:r>
          </a:p>
          <a:p>
            <a:r>
              <a:rPr lang="en-US" dirty="0">
                <a:latin typeface="Trebuchet MS" charset="0"/>
                <a:ea typeface="Trebuchet MS" charset="0"/>
                <a:cs typeface="Trebuchet MS" charset="0"/>
              </a:rPr>
              <a:t>And Imperial Counties (</a:t>
            </a:r>
            <a:r>
              <a:rPr lang="en-US" i="1" dirty="0">
                <a:latin typeface="Trebuchet MS" charset="0"/>
                <a:ea typeface="Trebuchet MS" charset="0"/>
                <a:cs typeface="Trebuchet MS" charset="0"/>
              </a:rPr>
              <a:t>Source: WestEd Pathway Mapping 2019</a:t>
            </a:r>
            <a:r>
              <a:rPr lang="en-US" dirty="0">
                <a:latin typeface="Trebuchet MS" charset="0"/>
                <a:ea typeface="Trebuchet MS" charset="0"/>
                <a:cs typeface="Trebuchet MS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6949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1" y="419100"/>
            <a:ext cx="4278572" cy="5181600"/>
          </a:xfrm>
        </p:spPr>
        <p:txBody>
          <a:bodyPr/>
          <a:lstStyle/>
          <a:p>
            <a:pPr algn="ctr">
              <a:spcBef>
                <a:spcPts val="200"/>
              </a:spcBef>
              <a:spcAft>
                <a:spcPts val="0"/>
              </a:spcAft>
            </a:pPr>
            <a:endParaRPr lang="en-US" dirty="0"/>
          </a:p>
          <a:p>
            <a:pPr algn="ctr">
              <a:spcBef>
                <a:spcPts val="200"/>
              </a:spcBef>
              <a:spcAft>
                <a:spcPts val="0"/>
              </a:spcAft>
            </a:pPr>
            <a:endParaRPr lang="en-US" dirty="0"/>
          </a:p>
          <a:p>
            <a:pPr algn="ctr">
              <a:spcBef>
                <a:spcPts val="200"/>
              </a:spcBef>
              <a:spcAft>
                <a:spcPts val="0"/>
              </a:spcAft>
            </a:pPr>
            <a:r>
              <a:rPr lang="en-US" sz="4000" dirty="0"/>
              <a:t>EMPLOYMENT READINESS &amp; </a:t>
            </a:r>
          </a:p>
          <a:p>
            <a:pPr algn="ctr">
              <a:spcBef>
                <a:spcPts val="200"/>
              </a:spcBef>
              <a:spcAft>
                <a:spcPts val="0"/>
              </a:spcAft>
            </a:pPr>
            <a:r>
              <a:rPr lang="en-US" sz="4000" dirty="0"/>
              <a:t>JOB PLACEMENT</a:t>
            </a:r>
          </a:p>
          <a:p>
            <a:pPr algn="ctr">
              <a:spcBef>
                <a:spcPts val="200"/>
              </a:spcBef>
              <a:spcAft>
                <a:spcPts val="0"/>
              </a:spcAft>
            </a:pPr>
            <a:endParaRPr lang="en-US" dirty="0"/>
          </a:p>
          <a:p>
            <a:pPr algn="ctr">
              <a:spcBef>
                <a:spcPts val="20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AB197A-D36B-EF43-839D-0B7B5291186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28112" y="3472859"/>
            <a:ext cx="36898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452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769457-DFFA-2241-B6E9-EE4A7E1967B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sz="half" idx="2"/>
          </p:nvPr>
        </p:nvSpPr>
        <p:spPr>
          <a:xfrm>
            <a:off x="269703" y="2224770"/>
            <a:ext cx="5282675" cy="1232108"/>
          </a:xfrm>
        </p:spPr>
        <p:txBody>
          <a:bodyPr/>
          <a:lstStyle/>
          <a:p>
            <a:r>
              <a:rPr lang="en-US" sz="3200" dirty="0" smtClean="0"/>
              <a:t>Today’s Update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263374" y="1682205"/>
            <a:ext cx="679109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>
                <a:latin typeface="Trebuchet MS" panose="020B0603020202020204" pitchFamily="34" charset="0"/>
              </a:rPr>
              <a:t> Original Investments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rebuchet MS" panose="020B0603020202020204" pitchFamily="34" charset="0"/>
              </a:rPr>
              <a:t>Data and Research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rebuchet MS" panose="020B0603020202020204" pitchFamily="34" charset="0"/>
              </a:rPr>
              <a:t>Marketing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rebuchet MS" panose="020B0603020202020204" pitchFamily="34" charset="0"/>
              </a:rPr>
              <a:t>Career Pathways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rebuchet MS" panose="020B0603020202020204" pitchFamily="34" charset="0"/>
              </a:rPr>
              <a:t>Employment Readiness &amp; </a:t>
            </a:r>
          </a:p>
          <a:p>
            <a:pPr lvl="1"/>
            <a:r>
              <a:rPr lang="en-US" sz="2800" dirty="0">
                <a:latin typeface="Trebuchet MS" panose="020B0603020202020204" pitchFamily="34" charset="0"/>
              </a:rPr>
              <a:t>	</a:t>
            </a:r>
            <a:r>
              <a:rPr lang="en-US" sz="2800" dirty="0" smtClean="0">
                <a:latin typeface="Trebuchet MS" panose="020B0603020202020204" pitchFamily="34" charset="0"/>
              </a:rPr>
              <a:t>Job Placement</a:t>
            </a:r>
          </a:p>
          <a:p>
            <a:endParaRPr lang="en-US" sz="2800" dirty="0" smtClean="0">
              <a:latin typeface="Trebuchet MS" panose="020B0603020202020204" pitchFamily="34" charset="0"/>
            </a:endParaRPr>
          </a:p>
          <a:p>
            <a:r>
              <a:rPr lang="en-US" sz="2800" dirty="0" smtClean="0">
                <a:latin typeface="Trebuchet MS" panose="020B0603020202020204" pitchFamily="34" charset="0"/>
              </a:rPr>
              <a:t>2. New Investment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rebuchet MS" panose="020B0603020202020204" pitchFamily="34" charset="0"/>
              </a:rPr>
              <a:t>Strong Workforce Faculty Institute </a:t>
            </a:r>
          </a:p>
          <a:p>
            <a:endParaRPr lang="en-US" sz="2800" dirty="0">
              <a:latin typeface="Trebuchet MS" panose="020B0603020202020204" pitchFamily="34" charset="0"/>
            </a:endParaRPr>
          </a:p>
          <a:p>
            <a:endParaRPr lang="en-US" sz="3200" dirty="0" smtClean="0">
              <a:latin typeface="Trebuchet MS" panose="020B0603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20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EMPLOYMENT READINESS &amp; JOB PLACEMENT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5376BE-D380-6445-A9C8-3DDF91D08D8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064162" y="1847490"/>
            <a:ext cx="1" cy="3931371"/>
          </a:xfrm>
          <a:prstGeom prst="line">
            <a:avLst/>
          </a:prstGeom>
          <a:ln w="19050">
            <a:solidFill>
              <a:srgbClr val="F6B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29937" y="1763193"/>
            <a:ext cx="26069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rebuchet MS" charset="0"/>
                <a:ea typeface="Trebuchet MS" charset="0"/>
                <a:cs typeface="Trebuchet MS" charset="0"/>
              </a:rPr>
              <a:t>Career Development Activities</a:t>
            </a:r>
          </a:p>
          <a:p>
            <a:endParaRPr lang="en-US" sz="2800" dirty="0">
              <a:latin typeface="Trebuchet MS" charset="0"/>
              <a:ea typeface="Trebuchet MS" charset="0"/>
              <a:cs typeface="Trebuchet M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Career assessments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Career research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Workplace orientation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Resume building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Interview training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LinkedIn profile development 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694909"/>
              </p:ext>
            </p:extLst>
          </p:nvPr>
        </p:nvGraphicFramePr>
        <p:xfrm>
          <a:off x="3403600" y="1325563"/>
          <a:ext cx="8458200" cy="4720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82469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293053"/>
            <a:ext cx="11239500" cy="1325563"/>
          </a:xfrm>
        </p:spPr>
        <p:txBody>
          <a:bodyPr/>
          <a:lstStyle/>
          <a:p>
            <a:r>
              <a:rPr lang="en-US" sz="4000" dirty="0"/>
              <a:t>EMPLOYMENT READINESS &amp; JOB PLACEMENT</a:t>
            </a:r>
            <a:r>
              <a:rPr lang="en-US" sz="4000"/>
              <a:t/>
            </a:r>
            <a:br>
              <a:rPr lang="en-US" sz="4000"/>
            </a:b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5376BE-D380-6445-A9C8-3DDF91D08D8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309100" y="1648113"/>
            <a:ext cx="1" cy="3931371"/>
          </a:xfrm>
          <a:prstGeom prst="line">
            <a:avLst/>
          </a:prstGeom>
          <a:ln w="19050">
            <a:solidFill>
              <a:srgbClr val="F6B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67719" y="1732277"/>
            <a:ext cx="237951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rebuchet MS" charset="0"/>
                <a:ea typeface="Trebuchet MS" charset="0"/>
                <a:cs typeface="Trebuchet MS" charset="0"/>
              </a:rPr>
              <a:t>Work-based Learning Activities</a:t>
            </a:r>
          </a:p>
          <a:p>
            <a:endParaRPr lang="en-US" sz="1600" dirty="0">
              <a:latin typeface="Trebuchet MS" charset="0"/>
              <a:ea typeface="Trebuchet MS" charset="0"/>
              <a:cs typeface="Trebuchet M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Informational interviewing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Industry speakers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Job shadowing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Service learning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Workplace tours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Career fairs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Internships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Clinical experiences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3232865"/>
              </p:ext>
            </p:extLst>
          </p:nvPr>
        </p:nvGraphicFramePr>
        <p:xfrm>
          <a:off x="614218" y="1387925"/>
          <a:ext cx="8332354" cy="4535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66963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EMPLOYMENT READINESS &amp; JOB PLACEMENT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5376BE-D380-6445-A9C8-3DDF91D08D8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860365" y="1655342"/>
            <a:ext cx="1" cy="3931371"/>
          </a:xfrm>
          <a:prstGeom prst="line">
            <a:avLst/>
          </a:prstGeom>
          <a:ln w="19050">
            <a:solidFill>
              <a:srgbClr val="F6B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9385" y="2189867"/>
            <a:ext cx="25174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ebuchet MS" charset="0"/>
                <a:ea typeface="Trebuchet MS" charset="0"/>
                <a:cs typeface="Trebuchet MS" charset="0"/>
              </a:rPr>
              <a:t>Number of Students Exposed to Work Experience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8FD8DC1-416F-F540-80C4-747B052663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198679"/>
              </p:ext>
            </p:extLst>
          </p:nvPr>
        </p:nvGraphicFramePr>
        <p:xfrm>
          <a:off x="3221564" y="1370128"/>
          <a:ext cx="8827868" cy="4558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043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EMPLOYMENT READINESS &amp; JOB PLACEMENT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5376BE-D380-6445-A9C8-3DDF91D08D8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300568" y="1713318"/>
            <a:ext cx="1" cy="3931371"/>
          </a:xfrm>
          <a:prstGeom prst="line">
            <a:avLst/>
          </a:prstGeom>
          <a:ln w="19050">
            <a:solidFill>
              <a:srgbClr val="F6B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417674" y="1962481"/>
            <a:ext cx="26215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ebuchet MS" charset="0"/>
                <a:ea typeface="Trebuchet MS" charset="0"/>
                <a:cs typeface="Trebuchet MS" charset="0"/>
              </a:rPr>
              <a:t>CTE Degrees and Certificates Awarded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23EFA5B-FF71-7F4D-9EAD-EB2E708AB8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1442600"/>
              </p:ext>
            </p:extLst>
          </p:nvPr>
        </p:nvGraphicFramePr>
        <p:xfrm>
          <a:off x="142207" y="1295470"/>
          <a:ext cx="9041256" cy="4600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50266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689138" y="2653936"/>
            <a:ext cx="5028965" cy="306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4400" b="1" i="0" kern="1200" smtClean="0">
                <a:solidFill>
                  <a:srgbClr val="223365"/>
                </a:solidFill>
                <a:effectLst/>
                <a:latin typeface="Trebuchet MS" charset="0"/>
                <a:ea typeface="Trebuchet MS" charset="0"/>
                <a:cs typeface="Trebuchet MS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23365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23365"/>
                </a:solidFill>
                <a:latin typeface="Trebuchet MS" charset="0"/>
                <a:ea typeface="Trebuchet MS" charset="0"/>
                <a:cs typeface="Trebuchet MS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23365"/>
                </a:solidFill>
                <a:latin typeface="Trebuchet MS" charset="0"/>
                <a:ea typeface="Trebuchet MS" charset="0"/>
                <a:cs typeface="Trebuchet MS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23365"/>
                </a:solidFill>
                <a:latin typeface="Trebuchet MS" charset="0"/>
                <a:ea typeface="Trebuchet MS" charset="0"/>
                <a:cs typeface="Trebuchet MS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23365"/>
                </a:solidFill>
                <a:latin typeface="Trebuchet MS" charset="0"/>
                <a:ea typeface="Trebuchet MS" charset="0"/>
                <a:cs typeface="Trebuchet MS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23365"/>
                </a:solidFill>
                <a:latin typeface="Trebuchet MS" charset="0"/>
                <a:ea typeface="Trebuchet MS" charset="0"/>
                <a:cs typeface="Trebuchet MS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23365"/>
                </a:solidFill>
                <a:latin typeface="Trebuchet MS" charset="0"/>
                <a:ea typeface="Trebuchet MS" charset="0"/>
                <a:cs typeface="Trebuchet MS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223365"/>
                </a:solidFill>
                <a:latin typeface="Trebuchet MS" charset="0"/>
                <a:ea typeface="Trebuchet MS" charset="0"/>
                <a:cs typeface="Trebuchet MS" charset="0"/>
              </a:defRPr>
            </a:lvl9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6660" y="565822"/>
            <a:ext cx="5481443" cy="4487334"/>
          </a:xfrm>
        </p:spPr>
        <p:txBody>
          <a:bodyPr/>
          <a:lstStyle/>
          <a:p>
            <a:r>
              <a:rPr lang="en-US" sz="4000" dirty="0" smtClean="0"/>
              <a:t>STRONG WORKFORCE FACULTY INSTITUTE:</a:t>
            </a:r>
            <a:br>
              <a:rPr lang="en-US" sz="4000" dirty="0" smtClean="0"/>
            </a:br>
            <a:endParaRPr lang="en-US" sz="4000" dirty="0" smtClean="0"/>
          </a:p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200" dirty="0" smtClean="0"/>
              <a:t>RETENTION &amp; SUCCESS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689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223365"/>
                </a:solidFill>
              </a:rPr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52" y="-374650"/>
            <a:ext cx="9940413" cy="654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62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CB1981-CA07-164C-899A-95A357B42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PURPOSE OF THE INVESTMENT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828D10-321A-2A43-9BB1-5DD47A0CF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Examine enrollment to completion:</a:t>
            </a:r>
          </a:p>
          <a:p>
            <a:endParaRPr lang="en-US" sz="800" dirty="0" smtClean="0"/>
          </a:p>
          <a:p>
            <a:pPr marL="73025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Retention and success at the course level</a:t>
            </a:r>
          </a:p>
          <a:p>
            <a:pPr marL="73025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C</a:t>
            </a:r>
            <a:r>
              <a:rPr lang="en-US" sz="2800" dirty="0" smtClean="0"/>
              <a:t>lassroom practices</a:t>
            </a:r>
          </a:p>
          <a:p>
            <a:pPr marL="73025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Retention </a:t>
            </a:r>
            <a:r>
              <a:rPr lang="en-US" sz="2800" dirty="0"/>
              <a:t>and success of disproportionately impacted </a:t>
            </a:r>
            <a:r>
              <a:rPr lang="en-US" sz="2800" dirty="0" smtClean="0"/>
              <a:t>populations</a:t>
            </a:r>
          </a:p>
          <a:p>
            <a:pPr marL="73025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lvl="1" indent="-45720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T</a:t>
            </a:r>
            <a:r>
              <a:rPr lang="en-US" sz="2800" b="1" dirty="0" smtClean="0"/>
              <a:t>arget </a:t>
            </a:r>
            <a:r>
              <a:rPr lang="en-US" sz="2800" b="1" dirty="0"/>
              <a:t>local resources </a:t>
            </a:r>
            <a:r>
              <a:rPr lang="en-US" sz="2800" b="1" dirty="0" smtClean="0"/>
              <a:t>and redesign practices</a:t>
            </a: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0629B9-45D7-8E49-A3FE-2FB7B9D2ED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BBB752-848C-4645-A092-7780F4CBCDC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648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90C07D-86E6-7B4D-8172-B58F21B56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 PROFESSIONAL LEARNING OPPORTUNITY FOR FACULTY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30375F-2933-3B42-91BF-BB541FF78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1906"/>
            <a:ext cx="11074400" cy="4297027"/>
          </a:xfrm>
        </p:spPr>
        <p:txBody>
          <a:bodyPr/>
          <a:lstStyle/>
          <a:p>
            <a:r>
              <a:rPr lang="en-US" dirty="0"/>
              <a:t>SWP Institute participants will: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Attend 2 in-person professional learning events</a:t>
            </a:r>
          </a:p>
          <a:p>
            <a:pPr marL="73025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February 28, 2020</a:t>
            </a:r>
          </a:p>
          <a:p>
            <a:pPr marL="73025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Fall 2020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 smtClean="0"/>
              <a:t>Engage in an </a:t>
            </a:r>
            <a:r>
              <a:rPr lang="en-US" b="0" dirty="0"/>
              <a:t>investigative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Develop an action plan for the classroom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Receive a $2,000 stipend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Min 20, max 25 faculty per college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C26EA6-53ED-FB4E-B811-F08D2FFB69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BBB752-848C-4645-A092-7780F4CBCDC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379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90C07D-86E6-7B4D-8172-B58F21B56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INVESTMENT IN RESEARCH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30375F-2933-3B42-91BF-BB541FF78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344" y="1615873"/>
            <a:ext cx="11230356" cy="426873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Funding will be available through a Request for Applications (RFA) to support and build the research capacity at each campus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$250K over a period of 3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Sep 23, 2019: RFA released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Nov 22, 2019: RFA responses due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Dec 2019 – Jan 2020: Researchers prepare for SWP Institute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C26EA6-53ED-FB4E-B811-F08D2FFB69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BBB752-848C-4645-A092-7780F4CBCDC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21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90C07D-86E6-7B4D-8172-B58F21B56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SO FAR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30375F-2933-3B42-91BF-BB541FF78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Presented concept for feedback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16 project team </a:t>
            </a:r>
            <a:r>
              <a:rPr lang="en-US" b="0" dirty="0" smtClean="0"/>
              <a:t>members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 smtClean="0"/>
              <a:t>19 </a:t>
            </a:r>
            <a:r>
              <a:rPr lang="en-US" b="0" dirty="0"/>
              <a:t>advisory group members with representation from each institution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Questions for </a:t>
            </a:r>
            <a:r>
              <a:rPr lang="en-US" b="0" dirty="0" smtClean="0"/>
              <a:t>investigative project completed</a:t>
            </a:r>
            <a:endParaRPr lang="en-US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RFA draft </a:t>
            </a:r>
            <a:r>
              <a:rPr lang="en-US" b="0" dirty="0" smtClean="0"/>
              <a:t>in process</a:t>
            </a:r>
            <a:endParaRPr lang="en-US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Orientation for prospective participants scheduled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C26EA6-53ED-FB4E-B811-F08D2FFB69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BBB752-848C-4645-A092-7780F4CBCDC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888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223365"/>
                </a:solidFill>
              </a:rPr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52" y="-374650"/>
            <a:ext cx="9940413" cy="654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91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727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531600" y="6300788"/>
            <a:ext cx="660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F663D7-D47D-774A-BFCE-852AE848D413}" type="slidenum">
              <a:rPr lang="en-US" smtClean="0">
                <a:solidFill>
                  <a:srgbClr val="223365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223365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735231"/>
              </p:ext>
            </p:extLst>
          </p:nvPr>
        </p:nvGraphicFramePr>
        <p:xfrm>
          <a:off x="427567" y="237066"/>
          <a:ext cx="11434233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7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7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4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1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27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3031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Accountability Outcomes</a:t>
                      </a:r>
                      <a:endParaRPr lang="en-US" sz="1800" dirty="0"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Vision Goals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Funding Formula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Student</a:t>
                      </a:r>
                      <a:r>
                        <a:rPr lang="en-US" sz="1800" baseline="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 Success </a:t>
                      </a:r>
                      <a:endParaRPr lang="en-US" sz="1800" dirty="0"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rebuchet MS" charset="0"/>
                          <a:ea typeface="Trebuchet MS" charset="0"/>
                          <a:cs typeface="Trebuchet MS" charset="0"/>
                        </a:rPr>
                        <a:t>Strong Workforce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93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9+ CTE Units in a Year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93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Completed Noncredit Workforce Milestone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93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Transfer-Level Math &amp; English in a Year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9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Average Number of Units for Degree Earners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93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Completers/Completions Over 16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93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Transfers to Four-Year Institutions/UC and CSU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93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Job in Field of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93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Living Wage Attainment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493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Median Annual Earnings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493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Change in Earnings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2989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College Promise Grants/Pell Grants/    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Perkins Economically Disadvantaged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609600" y="5449146"/>
            <a:ext cx="11755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Trebuchet MS" charset="0"/>
                <a:ea typeface="Trebuchet MS" charset="0"/>
                <a:cs typeface="Trebuchet MS" charset="0"/>
              </a:rPr>
              <a:t>Data Sources: CO MIS, CO Transfer Bucket, EDD Unemployment Insurance data, CTE Outcomes Survey, </a:t>
            </a:r>
            <a:endParaRPr lang="en-US" sz="1600" i="1" dirty="0" smtClean="0">
              <a:latin typeface="Trebuchet MS" charset="0"/>
              <a:ea typeface="Trebuchet MS" charset="0"/>
              <a:cs typeface="Trebuchet MS" charset="0"/>
            </a:endParaRPr>
          </a:p>
          <a:p>
            <a:pPr algn="ctr"/>
            <a:r>
              <a:rPr lang="en-US" sz="1600" i="1" dirty="0" smtClean="0">
                <a:latin typeface="Trebuchet MS" charset="0"/>
                <a:ea typeface="Trebuchet MS" charset="0"/>
                <a:cs typeface="Trebuchet MS" charset="0"/>
              </a:rPr>
              <a:t>Dept</a:t>
            </a:r>
            <a:r>
              <a:rPr lang="en-US" sz="1600" i="1" dirty="0">
                <a:latin typeface="Trebuchet MS" charset="0"/>
                <a:ea typeface="Trebuchet MS" charset="0"/>
                <a:cs typeface="Trebuchet MS" charset="0"/>
              </a:rPr>
              <a:t>. of Apprenticeship Standards</a:t>
            </a:r>
          </a:p>
        </p:txBody>
      </p:sp>
    </p:spTree>
    <p:extLst>
      <p:ext uri="{BB962C8B-B14F-4D97-AF65-F5344CB8AC3E}">
        <p14:creationId xmlns:p14="http://schemas.microsoft.com/office/powerpoint/2010/main" val="1012448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AB197A-D36B-EF43-839D-0B7B5291186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spcBef>
                <a:spcPts val="200"/>
              </a:spcBef>
              <a:spcAft>
                <a:spcPts val="0"/>
              </a:spcAft>
            </a:pPr>
            <a:endParaRPr lang="en-US" sz="4400" dirty="0"/>
          </a:p>
          <a:p>
            <a:pPr algn="ctr">
              <a:spcBef>
                <a:spcPts val="200"/>
              </a:spcBef>
              <a:spcAft>
                <a:spcPts val="0"/>
              </a:spcAft>
            </a:pPr>
            <a:endParaRPr lang="en-US" sz="4400" dirty="0"/>
          </a:p>
          <a:p>
            <a:pPr algn="ctr">
              <a:spcBef>
                <a:spcPts val="200"/>
              </a:spcBef>
              <a:spcAft>
                <a:spcPts val="0"/>
              </a:spcAft>
            </a:pPr>
            <a:r>
              <a:rPr lang="en-US" sz="4400" dirty="0"/>
              <a:t>DATA &amp; RESEARCH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28112" y="3472859"/>
            <a:ext cx="36898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135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&amp;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5376BE-D380-6445-A9C8-3DDF91D08D8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048842" y="1721327"/>
            <a:ext cx="1" cy="3931371"/>
          </a:xfrm>
          <a:prstGeom prst="line">
            <a:avLst/>
          </a:prstGeom>
          <a:ln w="19050">
            <a:solidFill>
              <a:srgbClr val="F6B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/>
          <p:nvPr>
            <p:extLst/>
          </p:nvPr>
        </p:nvGraphicFramePr>
        <p:xfrm>
          <a:off x="128686" y="1341304"/>
          <a:ext cx="8700910" cy="4691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344377" y="2082884"/>
            <a:ext cx="2672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ebuchet MS" charset="0"/>
                <a:ea typeface="Trebuchet MS" charset="0"/>
                <a:cs typeface="Trebuchet MS" charset="0"/>
              </a:rPr>
              <a:t>Number of Requests for Labor Market Information</a:t>
            </a:r>
          </a:p>
        </p:txBody>
      </p:sp>
    </p:spTree>
    <p:extLst>
      <p:ext uri="{BB962C8B-B14F-4D97-AF65-F5344CB8AC3E}">
        <p14:creationId xmlns:p14="http://schemas.microsoft.com/office/powerpoint/2010/main" val="1286230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&amp;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5376BE-D380-6445-A9C8-3DDF91D08D8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920998" y="1722696"/>
            <a:ext cx="1" cy="3931371"/>
          </a:xfrm>
          <a:prstGeom prst="line">
            <a:avLst/>
          </a:prstGeom>
          <a:ln w="19050">
            <a:solidFill>
              <a:srgbClr val="F6B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03576" y="2057656"/>
            <a:ext cx="25174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ebuchet MS" charset="0"/>
                <a:ea typeface="Trebuchet MS" charset="0"/>
                <a:cs typeface="Trebuchet MS" charset="0"/>
              </a:rPr>
              <a:t>Number of People Exposed to Research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2C00198-E138-524E-8082-5C4D04F58DD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271981" y="1480931"/>
          <a:ext cx="8674854" cy="4414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30077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AB197A-D36B-EF43-839D-0B7B5291186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>
          <a:xfrm>
            <a:off x="354740" y="1552941"/>
            <a:ext cx="3860799" cy="2831608"/>
          </a:xfrm>
        </p:spPr>
        <p:txBody>
          <a:bodyPr/>
          <a:lstStyle/>
          <a:p>
            <a:pPr algn="ctr">
              <a:spcBef>
                <a:spcPts val="200"/>
              </a:spcBef>
              <a:spcAft>
                <a:spcPts val="0"/>
              </a:spcAft>
            </a:pPr>
            <a:endParaRPr lang="en-US" sz="4400" dirty="0"/>
          </a:p>
          <a:p>
            <a:pPr algn="ctr">
              <a:spcBef>
                <a:spcPts val="200"/>
              </a:spcBef>
              <a:spcAft>
                <a:spcPts val="0"/>
              </a:spcAft>
            </a:pPr>
            <a:r>
              <a:rPr lang="en-US" sz="4400" dirty="0"/>
              <a:t>MARKETING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25651" y="3773109"/>
            <a:ext cx="36898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25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3FAFE2-E008-1645-B711-9E28DC1EA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385648"/>
            <a:ext cx="5063705" cy="684870"/>
          </a:xfrm>
        </p:spPr>
        <p:txBody>
          <a:bodyPr/>
          <a:lstStyle/>
          <a:p>
            <a:r>
              <a:rPr lang="en-US" sz="3400" dirty="0">
                <a:latin typeface="Trebuchet MS" panose="020B0603020202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GOALS</a:t>
            </a:r>
            <a:endParaRPr lang="en-US" sz="3400" dirty="0">
              <a:latin typeface="Trebuchet MS" panose="020B0603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5F530-BE39-2C4D-B881-9B2A193759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5376BE-D380-6445-A9C8-3DDF91D08D8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B30FF12-3F51-A44B-82DA-0E67222AB49A}"/>
              </a:ext>
            </a:extLst>
          </p:cNvPr>
          <p:cNvSpPr txBox="1">
            <a:spLocks/>
          </p:cNvSpPr>
          <p:nvPr/>
        </p:nvSpPr>
        <p:spPr bwMode="auto">
          <a:xfrm>
            <a:off x="286513" y="1663539"/>
            <a:ext cx="4480559" cy="296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defRPr sz="2800" b="1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27305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547688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3pPr>
            <a:lvl4pPr marL="547688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4pPr>
            <a:lvl5pPr marL="547688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defRPr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awareness of Career Education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 a unified regional brand for Career Education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Trebuchet MS" panose="020B0603020202020204" pitchFamily="34" charset="0"/>
              </a:rPr>
              <a:t>Increase Career Education enrollments by 1%</a:t>
            </a:r>
          </a:p>
        </p:txBody>
      </p:sp>
    </p:spTree>
    <p:extLst>
      <p:ext uri="{BB962C8B-B14F-4D97-AF65-F5344CB8AC3E}">
        <p14:creationId xmlns:p14="http://schemas.microsoft.com/office/powerpoint/2010/main" val="967058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-CTE-0530_RegionalTemplate_PPT" id="{E8CC594B-6B41-D641-BAD8-43E9C51010CF}" vid="{D2270591-C039-3740-AC34-BBA402FCEA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18-CTE-0530_RegionalTemplate_PowerPoint_R2</Template>
  <TotalTime>11298</TotalTime>
  <Words>940</Words>
  <Application>Microsoft Office PowerPoint</Application>
  <PresentationFormat>Widescreen</PresentationFormat>
  <Paragraphs>320</Paragraphs>
  <Slides>30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Helvetica Neue Condensed</vt:lpstr>
      <vt:lpstr>Open Sans</vt:lpstr>
      <vt:lpstr>Open Sans ExtraBold</vt:lpstr>
      <vt:lpstr>Open Sans Light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&amp; RESEARCH</vt:lpstr>
      <vt:lpstr>DATA &amp; RESEARCH</vt:lpstr>
      <vt:lpstr>PowerPoint Presentation</vt:lpstr>
      <vt:lpstr>PowerPoint Presentation</vt:lpstr>
      <vt:lpstr>CAMPAIGN CREATIVE</vt:lpstr>
      <vt:lpstr>MEASURING ROI</vt:lpstr>
      <vt:lpstr>ENROLLMENT DATA TOTALS (DataMart)</vt:lpstr>
      <vt:lpstr>GOOGLE ANALYTICS</vt:lpstr>
      <vt:lpstr>NONCREDIT</vt:lpstr>
      <vt:lpstr>PowerPoint Presentation</vt:lpstr>
      <vt:lpstr>CAREER PATHWAYS</vt:lpstr>
      <vt:lpstr>CAREER PATHWAYS</vt:lpstr>
      <vt:lpstr>PowerPoint Presentation</vt:lpstr>
      <vt:lpstr>PowerPoint Presentation</vt:lpstr>
      <vt:lpstr>EMPLOYMENT READINESS &amp; JOB PLACEMENT</vt:lpstr>
      <vt:lpstr>EMPLOYMENT READINESS &amp; JOB PLACEMENT </vt:lpstr>
      <vt:lpstr>EMPLOYMENT READINESS &amp; JOB PLACEMENT</vt:lpstr>
      <vt:lpstr>EMPLOYMENT READINESS &amp; JOB PLACEMENT</vt:lpstr>
      <vt:lpstr>PowerPoint Presentation</vt:lpstr>
      <vt:lpstr>PowerPoint Presentation</vt:lpstr>
      <vt:lpstr>THE PURPOSE OF THE INVESTMENT</vt:lpstr>
      <vt:lpstr>A PROFESSIONAL LEARNING OPPORTUNITY FOR FACULTY</vt:lpstr>
      <vt:lpstr>AN INVESTMENT IN RESEARCH</vt:lpstr>
      <vt:lpstr>PROGRESS SO FAR…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 EDUCATION</dc:title>
  <dc:subject/>
  <dc:creator>Microsoft Office User</dc:creator>
  <cp:keywords/>
  <dc:description/>
  <cp:lastModifiedBy>Molly Ash</cp:lastModifiedBy>
  <cp:revision>164</cp:revision>
  <cp:lastPrinted>2018-07-06T22:50:13Z</cp:lastPrinted>
  <dcterms:created xsi:type="dcterms:W3CDTF">2018-07-02T22:58:04Z</dcterms:created>
  <dcterms:modified xsi:type="dcterms:W3CDTF">2019-09-20T16:07:12Z</dcterms:modified>
  <cp:category/>
</cp:coreProperties>
</file>