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53" r:id="rId3"/>
    <p:sldId id="377" r:id="rId4"/>
    <p:sldId id="356" r:id="rId5"/>
    <p:sldId id="376" r:id="rId6"/>
    <p:sldId id="362" r:id="rId7"/>
    <p:sldId id="334" r:id="rId8"/>
    <p:sldId id="379" r:id="rId9"/>
    <p:sldId id="335" r:id="rId10"/>
    <p:sldId id="374" r:id="rId11"/>
    <p:sldId id="375" r:id="rId12"/>
    <p:sldId id="264" r:id="rId13"/>
  </p:sldIdLst>
  <p:sldSz cx="12192000" cy="68580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365"/>
    <a:srgbClr val="F6B336"/>
    <a:srgbClr val="050A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8"/>
    <p:restoredTop sz="71973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272" y="5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104B9C-4873-8246-99A6-238990729650}" type="datetimeFigureOut">
              <a:rPr lang="en-US"/>
              <a:pPr>
                <a:defRPr/>
              </a:pPr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892A95-155E-B648-AE3E-A7ADE69FD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0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language in the grant and insert the information in a slide before</a:t>
            </a:r>
            <a:r>
              <a:rPr lang="en-US" baseline="0" dirty="0" smtClean="0"/>
              <a:t> this one (if we have the information)</a:t>
            </a:r>
          </a:p>
          <a:p>
            <a:r>
              <a:rPr lang="en-US" baseline="0" dirty="0" smtClean="0"/>
              <a:t>This is to show that this is what we’re supposed to be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$11.32 is the hourly wage that a single adult in a two-adult household with two children (1 preschooler and 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redo the calculations. This screenshot is a placeholder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0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70273B80-824D-6741-AA6E-A669CFB37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169" y="0"/>
            <a:ext cx="8962831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544312" y="-9144"/>
            <a:ext cx="6647688" cy="6867144"/>
          </a:xfrm>
          <a:prstGeom prst="rect">
            <a:avLst/>
          </a:prstGeom>
          <a:gradFill>
            <a:gsLst>
              <a:gs pos="58000">
                <a:srgbClr val="000000">
                  <a:alpha val="0"/>
                </a:srgbClr>
              </a:gs>
              <a:gs pos="100000">
                <a:schemeClr val="tx1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11113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95178" y="1684023"/>
            <a:ext cx="5028965" cy="207820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lang="en-US" b="1" i="0" smtClean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95179" y="3762228"/>
            <a:ext cx="4693920" cy="1362455"/>
          </a:xfrm>
        </p:spPr>
        <p:txBody>
          <a:bodyPr>
            <a:noAutofit/>
          </a:bodyPr>
          <a:lstStyle>
            <a:lvl1pPr marL="0" indent="0">
              <a:buNone/>
              <a:defRPr lang="en-US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695179" y="1199128"/>
            <a:ext cx="4693920" cy="30937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400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810" y="5614463"/>
            <a:ext cx="2647798" cy="9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077913"/>
            <a:ext cx="11145837" cy="22225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527049"/>
            <a:ext cx="11239500" cy="407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25341F6-B81C-BF41-8EC2-A238EACD2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3F663D7-D47D-774A-BFCE-852AE848D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60CD1609-35EB-C94F-8752-DC797EC56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726" y="-9525"/>
            <a:ext cx="10776274" cy="688100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544312" y="-9144"/>
            <a:ext cx="6647688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249238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>
            <a:off x="1056295" y="2926392"/>
            <a:ext cx="3273145" cy="769441"/>
            <a:chOff x="441016" y="2973528"/>
            <a:chExt cx="3273145" cy="7694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7688" y="3723510"/>
              <a:ext cx="3065462" cy="0"/>
            </a:xfrm>
            <a:prstGeom prst="line">
              <a:avLst/>
            </a:prstGeom>
            <a:ln w="19050">
              <a:solidFill>
                <a:srgbClr val="2233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 userDrawn="1"/>
          </p:nvSpPr>
          <p:spPr>
            <a:xfrm>
              <a:off x="441016" y="2973528"/>
              <a:ext cx="32731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0" dirty="0">
                  <a:solidFill>
                    <a:srgbClr val="223365"/>
                  </a:solidFill>
                  <a:latin typeface="Trebuchet MS" charset="0"/>
                  <a:ea typeface="Trebuchet MS" charset="0"/>
                  <a:cs typeface="Trebuchet MS" charset="0"/>
                </a:rPr>
                <a:t>THANK YOU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810" y="5614463"/>
            <a:ext cx="2647798" cy="98901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661715" y="7720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indoor, ground, building&#10;&#10;Description automatically generated">
            <a:extLst>
              <a:ext uri="{FF2B5EF4-FFF2-40B4-BE49-F238E27FC236}">
                <a16:creationId xmlns:a16="http://schemas.microsoft.com/office/drawing/2014/main" id="{8A3DFC44-9EA4-F049-8595-E8A98E782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678" y="1"/>
            <a:ext cx="1043832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77B529-CB89-F740-8E8A-016566C734D9}"/>
              </a:ext>
            </a:extLst>
          </p:cNvPr>
          <p:cNvSpPr/>
          <p:nvPr userDrawn="1"/>
        </p:nvSpPr>
        <p:spPr>
          <a:xfrm>
            <a:off x="-9525" y="2603241"/>
            <a:ext cx="12211050" cy="4264284"/>
          </a:xfrm>
          <a:prstGeom prst="rect">
            <a:avLst/>
          </a:prstGeom>
          <a:gradFill>
            <a:gsLst>
              <a:gs pos="62000">
                <a:srgbClr val="000000">
                  <a:alpha val="0"/>
                </a:srgbClr>
              </a:gs>
              <a:gs pos="100000">
                <a:schemeClr val="tx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B1BBB752-848C-4645-A092-7780F4CBC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D17E287B-7044-A649-8D93-BD489B1AC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0"/>
            <a:ext cx="10287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18D4BA-4620-9A41-87D6-60114EE8375B}"/>
              </a:ext>
            </a:extLst>
          </p:cNvPr>
          <p:cNvSpPr/>
          <p:nvPr userDrawn="1"/>
        </p:nvSpPr>
        <p:spPr>
          <a:xfrm>
            <a:off x="-9525" y="2603241"/>
            <a:ext cx="12211050" cy="4264284"/>
          </a:xfrm>
          <a:prstGeom prst="rect">
            <a:avLst/>
          </a:prstGeom>
          <a:gradFill>
            <a:gsLst>
              <a:gs pos="62000">
                <a:srgbClr val="000000">
                  <a:alpha val="0"/>
                </a:srgbClr>
              </a:gs>
              <a:gs pos="100000">
                <a:schemeClr val="tx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30E5725-3C51-D443-91F7-D7BBD0F43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739" y="9366"/>
            <a:ext cx="8577262" cy="61849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148C70-6101-B54F-9E6C-8F4295E2681C}"/>
              </a:ext>
            </a:extLst>
          </p:cNvPr>
          <p:cNvSpPr/>
          <p:nvPr userDrawn="1"/>
        </p:nvSpPr>
        <p:spPr>
          <a:xfrm>
            <a:off x="-9525" y="2603241"/>
            <a:ext cx="12211050" cy="4264284"/>
          </a:xfrm>
          <a:prstGeom prst="rect">
            <a:avLst/>
          </a:prstGeom>
          <a:gradFill>
            <a:gsLst>
              <a:gs pos="62000">
                <a:srgbClr val="000000">
                  <a:alpha val="0"/>
                </a:srgbClr>
              </a:gs>
              <a:gs pos="100000">
                <a:schemeClr val="tx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d&#10;&#10;Description automatically generated">
            <a:extLst>
              <a:ext uri="{FF2B5EF4-FFF2-40B4-BE49-F238E27FC236}">
                <a16:creationId xmlns:a16="http://schemas.microsoft.com/office/drawing/2014/main" id="{56830610-BE15-0440-99F2-224F5796A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171" y="0"/>
            <a:ext cx="8954829" cy="61610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D62275-8F66-8142-9D10-CDBEE92B2CF7}"/>
              </a:ext>
            </a:extLst>
          </p:cNvPr>
          <p:cNvSpPr/>
          <p:nvPr userDrawn="1"/>
        </p:nvSpPr>
        <p:spPr>
          <a:xfrm>
            <a:off x="-9525" y="2603241"/>
            <a:ext cx="12211050" cy="4264284"/>
          </a:xfrm>
          <a:prstGeom prst="rect">
            <a:avLst/>
          </a:prstGeom>
          <a:gradFill>
            <a:gsLst>
              <a:gs pos="62000">
                <a:srgbClr val="000000">
                  <a:alpha val="0"/>
                </a:srgbClr>
              </a:gs>
              <a:gs pos="100000">
                <a:schemeClr val="tx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AB9E784-3548-E34D-9D5D-D2E50F49A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350" y="-1"/>
            <a:ext cx="9391650" cy="61084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78804C-7CF8-9543-8A1C-36B347FDD492}"/>
              </a:ext>
            </a:extLst>
          </p:cNvPr>
          <p:cNvSpPr/>
          <p:nvPr userDrawn="1"/>
        </p:nvSpPr>
        <p:spPr>
          <a:xfrm>
            <a:off x="-9525" y="2603241"/>
            <a:ext cx="12211050" cy="4264284"/>
          </a:xfrm>
          <a:prstGeom prst="rect">
            <a:avLst/>
          </a:prstGeom>
          <a:gradFill>
            <a:gsLst>
              <a:gs pos="62000">
                <a:srgbClr val="000000">
                  <a:alpha val="0"/>
                </a:srgbClr>
              </a:gs>
              <a:gs pos="100000">
                <a:schemeClr val="tx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71" t="262" r="2" b="922"/>
          <a:stretch>
            <a:fillRect/>
          </a:stretch>
        </p:blipFill>
        <p:spPr bwMode="auto">
          <a:xfrm>
            <a:off x="-4763" y="-9525"/>
            <a:ext cx="56689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rgbClr val="223365"/>
                </a:solidFill>
              </a:defRPr>
            </a:lvl1pPr>
            <a:lvl2pPr>
              <a:defRPr>
                <a:solidFill>
                  <a:srgbClr val="223365"/>
                </a:solidFill>
              </a:defRPr>
            </a:lvl2pPr>
            <a:lvl3pPr>
              <a:defRPr>
                <a:solidFill>
                  <a:srgbClr val="223365"/>
                </a:solidFill>
              </a:defRPr>
            </a:lvl3pPr>
            <a:lvl4pPr>
              <a:defRPr>
                <a:solidFill>
                  <a:srgbClr val="223365"/>
                </a:solidFill>
              </a:defRPr>
            </a:lvl4pPr>
            <a:lvl5pPr>
              <a:defRPr>
                <a:solidFill>
                  <a:srgbClr val="2233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>
                <a:solidFill>
                  <a:srgbClr val="22336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D1769457-DFFA-2241-B6E9-EE4A7E196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80063" y="419100"/>
            <a:ext cx="0" cy="5181600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4665133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0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8959223E-3511-DA41-B47D-203E6B542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0"/>
            <a:ext cx="12201525" cy="1257300"/>
          </a:xfrm>
          <a:prstGeom prst="rect">
            <a:avLst/>
          </a:prstGeom>
          <a:solidFill>
            <a:srgbClr val="F6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395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615873"/>
            <a:ext cx="11230356" cy="3984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6194283"/>
            <a:ext cx="1547788" cy="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90" r:id="rId4"/>
    <p:sldLayoutId id="2147483692" r:id="rId5"/>
    <p:sldLayoutId id="2147483694" r:id="rId6"/>
    <p:sldLayoutId id="2147483676" r:id="rId7"/>
    <p:sldLayoutId id="2147483680" r:id="rId8"/>
    <p:sldLayoutId id="2147483677" r:id="rId9"/>
    <p:sldLayoutId id="2147483679" r:id="rId10"/>
    <p:sldLayoutId id="2147483678" r:id="rId11"/>
    <p:sldLayoutId id="2147483681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ts val="600"/>
        </a:spcAft>
        <a:buFont typeface="Arial" charset="0"/>
        <a:defRPr sz="28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marL="2730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400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cced.org/2018-family-needs-calculato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695178" y="2204461"/>
            <a:ext cx="5028965" cy="14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400" b="1" i="0" kern="1200" smtClean="0">
                <a:solidFill>
                  <a:srgbClr val="223365"/>
                </a:solidFill>
                <a:effectLst/>
                <a:latin typeface="Trebuchet MS" charset="0"/>
                <a:ea typeface="Trebuchet MS" charset="0"/>
                <a:cs typeface="Trebuchet MS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9pPr>
          </a:lstStyle>
          <a:p>
            <a:r>
              <a:rPr lang="en-US" sz="6000" dirty="0" smtClean="0"/>
              <a:t>K12 STRONG WORKFORCE PROGRAM</a:t>
            </a:r>
          </a:p>
          <a:p>
            <a:endParaRPr lang="en-US" sz="60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5179" y="3655290"/>
            <a:ext cx="4693920" cy="81823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sz="3600" b="1" dirty="0" smtClean="0"/>
              <a:t>K14 Pathway Partnership Meeting</a:t>
            </a:r>
          </a:p>
          <a:p>
            <a:pPr>
              <a:spcBef>
                <a:spcPts val="400"/>
              </a:spcBef>
              <a:spcAft>
                <a:spcPts val="800"/>
              </a:spcAft>
            </a:pPr>
            <a:endParaRPr lang="en-US" sz="3600" b="1" dirty="0"/>
          </a:p>
          <a:p>
            <a:pPr>
              <a:spcBef>
                <a:spcPts val="400"/>
              </a:spcBef>
              <a:spcAft>
                <a:spcPts val="800"/>
              </a:spcAft>
            </a:pPr>
            <a:endParaRPr lang="en-US" sz="2400" b="1" dirty="0" smtClean="0"/>
          </a:p>
          <a:p>
            <a:pPr>
              <a:spcBef>
                <a:spcPts val="400"/>
              </a:spcBef>
              <a:spcAft>
                <a:spcPts val="800"/>
              </a:spcAft>
            </a:pPr>
            <a:r>
              <a:rPr lang="en-US" sz="2400" b="1" dirty="0" smtClean="0"/>
              <a:t>December 12,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3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498128-BCC6-3249-86CB-E81F6718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…and produced a list of need by zip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E2FF6-B4D7-FB44-BDBA-226850277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197A-D36B-EF43-839D-0B7B529118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638FBD-08BC-A449-9DF4-81766ABE9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6421"/>
          <a:stretch/>
        </p:blipFill>
        <p:spPr>
          <a:xfrm>
            <a:off x="420201" y="1325563"/>
            <a:ext cx="11771799" cy="4490621"/>
          </a:xfrm>
        </p:spPr>
      </p:pic>
    </p:spTree>
    <p:extLst>
      <p:ext uri="{BB962C8B-B14F-4D97-AF65-F5344CB8AC3E}">
        <p14:creationId xmlns:p14="http://schemas.microsoft.com/office/powerpoint/2010/main" val="401209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Regional Approach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682"/>
            <a:ext cx="11230356" cy="3984827"/>
          </a:xfrm>
        </p:spPr>
        <p:txBody>
          <a:bodyPr/>
          <a:lstStyle/>
          <a:p>
            <a:pPr marL="457200" lvl="2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Our region’s approach to Strong Workforce is a transformational and focused on institutional change.  </a:t>
            </a:r>
          </a:p>
          <a:p>
            <a:pPr marL="457200" lvl="2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Our expectation is that this work is sustainable and data-driven.  </a:t>
            </a:r>
          </a:p>
          <a:p>
            <a:pPr marL="457200" lvl="2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We also value equity and social mobility. 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72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Overarching </a:t>
            </a:r>
            <a:r>
              <a:rPr lang="en-US" dirty="0"/>
              <a:t>Intent of Strong Workforce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727633"/>
            <a:ext cx="11230356" cy="41956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/>
              <a:t>.   .   .   . is for colleges to work together with workforce development providers, education partners and other stakeholders to be responsive to the needs of employers by aligning and expanding high-quality industry valued offerings, enabling students to access current and future job markets and promoting economic and social mobility.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 </a:t>
            </a:r>
            <a:r>
              <a:rPr lang="en-US" dirty="0"/>
              <a:t>Code </a:t>
            </a:r>
            <a:r>
              <a:rPr lang="en-US" dirty="0" smtClean="0"/>
              <a:t>88830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1443153"/>
            <a:ext cx="11230356" cy="4469967"/>
          </a:xfrm>
        </p:spPr>
        <p:txBody>
          <a:bodyPr/>
          <a:lstStyle/>
          <a:p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	When determining grant recipients, K12 SWP Round 2 Selection </a:t>
            </a:r>
          </a:p>
          <a:p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Committee shall consider past performance of grantees before </a:t>
            </a:r>
          </a:p>
          <a:p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awarding additional funds to those reapplying for grants. </a:t>
            </a:r>
          </a:p>
          <a:p>
            <a:endParaRPr lang="en-US" b="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 </a:t>
            </a:r>
            <a:r>
              <a:rPr lang="en-US" dirty="0"/>
              <a:t>Code </a:t>
            </a:r>
            <a:r>
              <a:rPr lang="en-US" dirty="0" smtClean="0"/>
              <a:t>88830-Positive Consideration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1443153"/>
            <a:ext cx="11230356" cy="4469967"/>
          </a:xfrm>
        </p:spPr>
        <p:txBody>
          <a:bodyPr/>
          <a:lstStyle/>
          <a:p>
            <a:pPr marL="514350" indent="-514350">
              <a:buAutoNum type="alphaUcParenBoth"/>
            </a:pPr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Aligned </a:t>
            </a:r>
            <a:r>
              <a:rPr lang="en-US" b="0" dirty="0">
                <a:latin typeface="Trebuchet MS" panose="020B0603020202020204" pitchFamily="34" charset="0"/>
                <a:cs typeface="Calibri" panose="020F0502020204030204" pitchFamily="34" charset="0"/>
              </a:rPr>
              <a:t>programs serving unduplicated pupils </a:t>
            </a:r>
          </a:p>
          <a:p>
            <a:pPr marL="514350" indent="-514350">
              <a:buAutoNum type="alphaUcParenBoth"/>
            </a:pPr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Programs </a:t>
            </a:r>
            <a:r>
              <a:rPr lang="en-US" b="0" dirty="0">
                <a:latin typeface="Trebuchet MS" panose="020B0603020202020204" pitchFamily="34" charset="0"/>
                <a:cs typeface="Calibri" panose="020F0502020204030204" pitchFamily="34" charset="0"/>
              </a:rPr>
              <a:t>that the subcommittee, in consultation with the consortium, determines most meet the needs of the local and regional economies</a:t>
            </a:r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buAutoNum type="alphaUcParenBoth"/>
            </a:pPr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Programs </a:t>
            </a:r>
            <a:r>
              <a:rPr lang="en-US" b="0" dirty="0">
                <a:latin typeface="Trebuchet MS" panose="020B0603020202020204" pitchFamily="34" charset="0"/>
                <a:cs typeface="Calibri" panose="020F0502020204030204" pitchFamily="34" charset="0"/>
              </a:rPr>
              <a:t>serving pupil subgroups that have higher than average dropout rates </a:t>
            </a:r>
          </a:p>
          <a:p>
            <a:pPr marL="514350" indent="-514350">
              <a:buAutoNum type="alphaUcParenBoth"/>
            </a:pPr>
            <a:r>
              <a:rPr lang="en-US" b="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Programs </a:t>
            </a:r>
            <a:r>
              <a:rPr lang="en-US" b="0" dirty="0">
                <a:latin typeface="Trebuchet MS" panose="020B0603020202020204" pitchFamily="34" charset="0"/>
                <a:cs typeface="Calibri" panose="020F0502020204030204" pitchFamily="34" charset="0"/>
              </a:rPr>
              <a:t>located in an area of the state with a high unemployment rate. </a:t>
            </a:r>
            <a:endParaRPr lang="en-US" b="0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endParaRPr lang="en-US" b="0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endParaRPr lang="en-US" b="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Code </a:t>
            </a:r>
            <a:r>
              <a:rPr lang="en-US" dirty="0" smtClean="0"/>
              <a:t>88830-Positive Consideration 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(A)</a:t>
            </a:r>
            <a:r>
              <a:rPr lang="en-US" dirty="0" smtClean="0"/>
              <a:t> </a:t>
            </a:r>
            <a:r>
              <a:rPr lang="en-US" b="0" dirty="0">
                <a:latin typeface="Trebuchet MS" panose="020B0603020202020204" pitchFamily="34" charset="0"/>
                <a:cs typeface="Calibri" panose="020F0502020204030204" pitchFamily="34" charset="0"/>
              </a:rPr>
              <a:t>Programs that operate within rural school districts.</a:t>
            </a:r>
          </a:p>
          <a:p>
            <a:r>
              <a:rPr lang="en-US" b="0" dirty="0" smtClean="0"/>
              <a:t>(B) Programs that make significant investments in CTE      	infrastructure, equipment &amp; facilities.        </a:t>
            </a:r>
          </a:p>
          <a:p>
            <a:pPr marL="514350" indent="-514350">
              <a:buAutoNum type="alphaUcParenBoth" startAt="3"/>
            </a:pPr>
            <a:r>
              <a:rPr lang="en-US" b="0" dirty="0" smtClean="0"/>
              <a:t>Programs that successfully leverage:</a:t>
            </a:r>
          </a:p>
          <a:p>
            <a:pPr marL="787400" lvl="1" indent="-514350">
              <a:buAutoNum type="romanLcPeriod"/>
            </a:pPr>
            <a:r>
              <a:rPr lang="en-US" dirty="0" smtClean="0"/>
              <a:t>Existing structures, requirements and resources of the Carl D. Perkins CTE Improvement Act, Partnership </a:t>
            </a:r>
            <a:r>
              <a:rPr lang="en-US" dirty="0"/>
              <a:t>A</a:t>
            </a:r>
            <a:r>
              <a:rPr lang="en-US" dirty="0" smtClean="0"/>
              <a:t>cademies Program, or the Agriculture CTE Incentive Program.</a:t>
            </a:r>
          </a:p>
          <a:p>
            <a:pPr marL="787400" lvl="1" indent="-514350">
              <a:buAutoNum type="romanLcPeriod"/>
            </a:pPr>
            <a:r>
              <a:rPr lang="en-US" dirty="0" smtClean="0"/>
              <a:t>Contributions from industry, labor &amp; philanthropic sources.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0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1" y="2214880"/>
            <a:ext cx="4307839" cy="3385820"/>
          </a:xfrm>
        </p:spPr>
        <p:txBody>
          <a:bodyPr/>
          <a:lstStyle/>
          <a:p>
            <a:r>
              <a:rPr lang="en-US" dirty="0"/>
              <a:t>Why target geographic areas with need?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197A-D36B-EF43-839D-0B7B529118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EDAA4-507E-254F-9ABF-45AEEEEA5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197A-D36B-EF43-839D-0B7B529118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1110A-F694-4D40-A2AE-7B7DBF9D5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8" y="55605"/>
            <a:ext cx="3473622" cy="365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13250-6980-FA44-B6DB-FA03AD82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856" y="55605"/>
            <a:ext cx="3177232" cy="3276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9E745-3E5F-B44C-8D54-FEF437356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926" y="3001875"/>
            <a:ext cx="2542917" cy="3071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30283C-9386-114C-A61E-365395173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088" y="1813850"/>
            <a:ext cx="5369912" cy="34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BFA08-D4C6-4B4B-ACE5-2B14ACA3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Trebuchet MS" panose="020B0603020202020204" pitchFamily="34" charset="0"/>
              </a:rPr>
              <a:t>California Family Needs Calculator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AEF0A9-84CC-7743-A196-D750F507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049"/>
            <a:ext cx="11239500" cy="42441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$15.99 </a:t>
            </a:r>
            <a:r>
              <a:rPr lang="en-US" sz="2800" b="0" dirty="0"/>
              <a:t>per hour for a single adult in San Diego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$31.87 </a:t>
            </a:r>
            <a:r>
              <a:rPr lang="en-US" sz="2800" b="0" dirty="0"/>
              <a:t>per hour for a single adult + infant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$44.74 </a:t>
            </a:r>
            <a:r>
              <a:rPr lang="en-US" sz="2800" b="0" dirty="0"/>
              <a:t>per hour for a single adult + infant + preschooler</a:t>
            </a:r>
          </a:p>
          <a:p>
            <a:endParaRPr lang="en-US" sz="800" dirty="0"/>
          </a:p>
          <a:p>
            <a:pPr marL="1004888" lvl="2" indent="-457200">
              <a:buFont typeface="Wingdings" pitchFamily="2" charset="2"/>
              <a:buChar char="Ø"/>
            </a:pPr>
            <a:r>
              <a:rPr lang="en-US" sz="2800" dirty="0"/>
              <a:t>These are the minimum wages to cover basic expenses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>
              <a:lnSpc>
                <a:spcPct val="114000"/>
              </a:lnSpc>
            </a:pPr>
            <a:r>
              <a:rPr lang="en-US" sz="2800" b="0" dirty="0"/>
              <a:t>The </a:t>
            </a:r>
            <a:r>
              <a:rPr lang="en-US" sz="2800" dirty="0"/>
              <a:t>“living wage” </a:t>
            </a:r>
            <a:r>
              <a:rPr lang="en-US" sz="2800" b="0" dirty="0"/>
              <a:t>is dependent on the family size and can be calculated at </a:t>
            </a:r>
            <a:r>
              <a:rPr lang="en-US" sz="2800" dirty="0">
                <a:hlinkClick r:id="rId3"/>
              </a:rPr>
              <a:t>insightcced.org/2018-family-needs-calculator</a:t>
            </a:r>
            <a:r>
              <a:rPr lang="en-US" sz="28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4C5CA-78AC-3144-B70B-635571AF9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197A-D36B-EF43-839D-0B7B529118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2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498128-BCC6-3249-86CB-E81F6718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Trebuchet MS" panose="020B0603020202020204" pitchFamily="34" charset="0"/>
              </a:rPr>
              <a:t>The COE analyzed 10 different metrics…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3070CB-FDFA-B74B-8D8A-9CD7C40B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048"/>
            <a:ext cx="11239500" cy="4552475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Single parent household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Less than A.A./A.S. 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Veteran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Disability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Not a U.S. citizen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Language other than English spoken at 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Households without a computer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Households without internet subscription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Unemployment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 Low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E2FF6-B4D7-FB44-BDBA-226850277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197A-D36B-EF43-839D-0B7B5291186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-CTE-0530_RegionalTemplate_PPT" id="{E8CC594B-6B41-D641-BAD8-43E9C51010CF}" vid="{D2270591-C039-3740-AC34-BBA402FCE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18-CTE-0530_RegionalTemplate_PowerPoint_R2</Template>
  <TotalTime>9718</TotalTime>
  <Words>409</Words>
  <Application>Microsoft Office PowerPoint</Application>
  <PresentationFormat>Widescreen</PresentationFormat>
  <Paragraphs>68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Office Theme</vt:lpstr>
      <vt:lpstr>PowerPoint Presentation</vt:lpstr>
      <vt:lpstr>Overarching Intent of Strong Workforce </vt:lpstr>
      <vt:lpstr>Ed Code 88830</vt:lpstr>
      <vt:lpstr>Ed Code 88830-Positive Consideration to:</vt:lpstr>
      <vt:lpstr>Ed Code 88830-Positive Consideration to: </vt:lpstr>
      <vt:lpstr>PowerPoint Presentation</vt:lpstr>
      <vt:lpstr>PowerPoint Presentation</vt:lpstr>
      <vt:lpstr>California Family Needs Calculator</vt:lpstr>
      <vt:lpstr>The COE analyzed 10 different metrics…</vt:lpstr>
      <vt:lpstr>…and produced a list of need by zip code</vt:lpstr>
      <vt:lpstr>Regional Approach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EDUCATION</dc:title>
  <dc:creator>Microsoft Office User</dc:creator>
  <cp:lastModifiedBy>Kimberly Zant</cp:lastModifiedBy>
  <cp:revision>148</cp:revision>
  <cp:lastPrinted>2018-07-06T22:50:13Z</cp:lastPrinted>
  <dcterms:created xsi:type="dcterms:W3CDTF">2018-07-02T22:58:04Z</dcterms:created>
  <dcterms:modified xsi:type="dcterms:W3CDTF">2019-12-10T21:26:51Z</dcterms:modified>
</cp:coreProperties>
</file>