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36"/>
    <a:srgbClr val="223365"/>
    <a:srgbClr val="050A2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6747" autoAdjust="0"/>
  </p:normalViewPr>
  <p:slideViewPr>
    <p:cSldViewPr snapToGrid="0" snapToObjects="1" showGuides="1">
      <p:cViewPr>
        <p:scale>
          <a:sx n="90" d="100"/>
          <a:sy n="90" d="100"/>
        </p:scale>
        <p:origin x="144" y="-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104B9C-4873-8246-99A6-238990729650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892A95-155E-B648-AE3E-A7ADE69FD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9C3D9-1E85-4888-A091-C13643E10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013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9054" y="-9144"/>
            <a:ext cx="6647688" cy="6867144"/>
          </a:xfrm>
          <a:prstGeom prst="rect">
            <a:avLst/>
          </a:prstGeom>
          <a:gradFill>
            <a:gsLst>
              <a:gs pos="3900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5480D-D70B-E34E-8F9B-79742A411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9838" y="5455775"/>
            <a:ext cx="4449806" cy="81475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11113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95178" y="1684023"/>
            <a:ext cx="5028965" cy="207820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lang="en-US" b="1" i="0" smtClean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95179" y="3762228"/>
            <a:ext cx="4693920" cy="1362455"/>
          </a:xfrm>
        </p:spPr>
        <p:txBody>
          <a:bodyPr>
            <a:noAutofit/>
          </a:bodyPr>
          <a:lstStyle>
            <a:lvl1pPr marL="0" indent="0">
              <a:buNone/>
              <a:defRPr lang="en-US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695179" y="1199128"/>
            <a:ext cx="4693920" cy="30937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400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10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863" y="1077913"/>
            <a:ext cx="11145837" cy="22225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527049"/>
            <a:ext cx="11239500" cy="407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A25341F6-B81C-BF41-8EC2-A238EACD2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357CA-3D4C-174C-93F3-6B0C247489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A3F663D7-D47D-774A-BFCE-852AE848D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1CF89-7008-734B-833C-A8767CFE8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1372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249238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47688" y="2836863"/>
            <a:ext cx="3065462" cy="0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41016" y="2126814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rPr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D06666-CA9E-AC42-B3B3-AEAA3D01D5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9238" y="4828766"/>
            <a:ext cx="3627747" cy="7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013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9054" y="-9144"/>
            <a:ext cx="6647688" cy="6867144"/>
          </a:xfrm>
          <a:prstGeom prst="rect">
            <a:avLst/>
          </a:prstGeom>
          <a:gradFill>
            <a:gsLst>
              <a:gs pos="3900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11113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9431338" y="5600700"/>
            <a:ext cx="0" cy="1046163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5178" y="1684023"/>
            <a:ext cx="5028965" cy="207820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lang="en-US" b="1" i="0" smtClean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95179" y="3762228"/>
            <a:ext cx="4693920" cy="1362455"/>
          </a:xfrm>
        </p:spPr>
        <p:txBody>
          <a:bodyPr>
            <a:noAutofit/>
          </a:bodyPr>
          <a:lstStyle>
            <a:lvl1pPr marL="0" indent="0">
              <a:buNone/>
              <a:defRPr lang="en-US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695179" y="1199128"/>
            <a:ext cx="4693920" cy="30937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400" b="0" i="0" baseline="0" smtClean="0">
                <a:solidFill>
                  <a:srgbClr val="223365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6A6098-6AE5-C547-AAA8-6A296EC18E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6380" y="5964617"/>
            <a:ext cx="2419937" cy="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9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OC / Section Divider Co-branded TOC /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-42863"/>
            <a:ext cx="791686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BBF9E0B-3E7E-9544-B29B-C0EDABC66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OC / Section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-38100"/>
            <a:ext cx="78994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3EC65C-E7A5-9D4B-9096-7EA9DEAD3EC2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1263E3-A781-0E4E-B218-7F73884E7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OC / Section 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56" y="-91440"/>
            <a:ext cx="7802824" cy="6258560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57625" y="6192421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4" y="6169180"/>
            <a:ext cx="1702039" cy="6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1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OC / Section 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"/>
          <a:stretch/>
        </p:blipFill>
        <p:spPr>
          <a:xfrm>
            <a:off x="4170209" y="-84841"/>
            <a:ext cx="8075209" cy="6249972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D10FD1-D168-4D43-9F51-08299CEA0773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3B01B23-D773-A044-AED6-C8202D9B67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70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OC / Section 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201" y="-84840"/>
            <a:ext cx="8580486" cy="6287678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9F2B42-8965-D242-831B-C92190E43D5D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F80EB32-7A61-2041-A776-843299F1C3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7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Full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525" y="0"/>
            <a:ext cx="12201525" cy="1257300"/>
          </a:xfrm>
          <a:prstGeom prst="rect">
            <a:avLst/>
          </a:prstGeom>
          <a:solidFill>
            <a:srgbClr val="F6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2395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6344" y="1615873"/>
            <a:ext cx="11230356" cy="3984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1DAFB1-DF95-8243-B54E-00EC43482916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F60E1-C715-DC4E-86CC-02A23E204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3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-42863"/>
            <a:ext cx="791686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B1BBB752-848C-4645-A092-7780F4CBC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1D75A-F6EF-8948-BB78-7C71D83186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87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Full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50863" y="1077913"/>
            <a:ext cx="11145837" cy="22225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7049"/>
            <a:ext cx="11239500" cy="407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E99002-716E-8F4D-B74E-8AB21F0E7D46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3F56798-A4C3-284F-9408-4D136F410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8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Half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71" t="262" r="2" b="922"/>
          <a:stretch>
            <a:fillRect/>
          </a:stretch>
        </p:blipFill>
        <p:spPr bwMode="auto">
          <a:xfrm>
            <a:off x="-4763" y="-9525"/>
            <a:ext cx="56689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C22760-64BB-7742-96C6-663B08BA13AE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22638F6-9958-C541-9B00-A2353F192A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65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Half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580063" y="419100"/>
            <a:ext cx="0" cy="5181600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4665133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3E0B00-AC78-8F40-A267-5B55AA3EBE7B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2D183-626E-A541-BC72-EE5145657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73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18DF4-2AF7-7F40-B9E9-61BF3780C980}"/>
              </a:ext>
            </a:extLst>
          </p:cNvPr>
          <p:cNvCxnSpPr/>
          <p:nvPr userDrawn="1"/>
        </p:nvCxnSpPr>
        <p:spPr>
          <a:xfrm>
            <a:off x="2496457" y="6192420"/>
            <a:ext cx="0" cy="581859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A9B3F4C-BB0D-0548-9D00-B71676054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54536"/>
            <a:ext cx="2026074" cy="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8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1372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249238" y="-9525"/>
            <a:ext cx="71358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47688" y="2836863"/>
            <a:ext cx="3065462" cy="0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41016" y="2126814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rPr>
              <a:t>THANK YOU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015291" y="4601223"/>
            <a:ext cx="1" cy="868381"/>
          </a:xfrm>
          <a:prstGeom prst="line">
            <a:avLst/>
          </a:prstGeom>
          <a:ln w="1270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F7F986A-CEF5-524A-8143-EFE2FEF2CA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688" y="4883993"/>
            <a:ext cx="2114521" cy="2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8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-38100"/>
            <a:ext cx="78994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32BBCE-E2A4-2E46-8D54-7115B28CB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56" y="-91440"/>
            <a:ext cx="7802824" cy="6258560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238AD3-9BCC-A942-A579-D243750BFA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"/>
          <a:stretch/>
        </p:blipFill>
        <p:spPr>
          <a:xfrm>
            <a:off x="4170209" y="-84841"/>
            <a:ext cx="8075209" cy="6249972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E55247-A6E0-C540-9A01-D84481859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2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/ Section 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201" y="-84840"/>
            <a:ext cx="8580486" cy="6287678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>
            <a:off x="804863" y="0"/>
            <a:ext cx="4876800" cy="6099175"/>
          </a:xfrm>
          <a:prstGeom prst="parallelogram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525" y="0"/>
            <a:ext cx="2809875" cy="609917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24AB197A-D36B-EF43-839D-0B7B52911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BC0285-44B4-DF48-B918-453B4FA9EC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71" t="262" r="2" b="922"/>
          <a:stretch>
            <a:fillRect/>
          </a:stretch>
        </p:blipFill>
        <p:spPr bwMode="auto">
          <a:xfrm>
            <a:off x="-4763" y="-9525"/>
            <a:ext cx="56689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19100"/>
            <a:ext cx="3860799" cy="5181600"/>
          </a:xfrm>
        </p:spPr>
        <p:txBody>
          <a:bodyPr/>
          <a:lstStyle>
            <a:lvl1pPr>
              <a:defRPr>
                <a:solidFill>
                  <a:srgbClr val="223365"/>
                </a:solidFill>
              </a:defRPr>
            </a:lvl1pPr>
            <a:lvl2pPr>
              <a:defRPr>
                <a:solidFill>
                  <a:srgbClr val="223365"/>
                </a:solidFill>
              </a:defRPr>
            </a:lvl2pPr>
            <a:lvl3pPr>
              <a:defRPr>
                <a:solidFill>
                  <a:srgbClr val="223365"/>
                </a:solidFill>
              </a:defRPr>
            </a:lvl3pPr>
            <a:lvl4pPr>
              <a:defRPr>
                <a:solidFill>
                  <a:srgbClr val="223365"/>
                </a:solidFill>
              </a:defRPr>
            </a:lvl4pPr>
            <a:lvl5pPr>
              <a:defRPr>
                <a:solidFill>
                  <a:srgbClr val="2233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>
                <a:solidFill>
                  <a:srgbClr val="223365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D1769457-DFFA-2241-B6E9-EE4A7E196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FB30DC-3DC8-D440-9134-8676ED82DE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80063" y="419100"/>
            <a:ext cx="0" cy="5181600"/>
          </a:xfrm>
          <a:prstGeom prst="line">
            <a:avLst/>
          </a:prstGeom>
          <a:ln w="12700">
            <a:solidFill>
              <a:srgbClr val="F6B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4665133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0"/>
          </p:nvPr>
        </p:nvSpPr>
        <p:spPr>
          <a:xfrm>
            <a:off x="6096000" y="419101"/>
            <a:ext cx="5600700" cy="518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8959223E-3511-DA41-B47D-203E6B542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D9811-9A54-B440-8C7D-9D7B06C90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-Pag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0"/>
            <a:ext cx="12201525" cy="1257300"/>
          </a:xfrm>
          <a:prstGeom prst="rect">
            <a:avLst/>
          </a:prstGeom>
          <a:solidFill>
            <a:srgbClr val="F6B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99175"/>
            <a:ext cx="12201525" cy="768350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31600" y="6300788"/>
            <a:ext cx="679450" cy="365125"/>
          </a:xfrm>
          <a:prstGeom prst="rect">
            <a:avLst/>
          </a:prstGeom>
          <a:solidFill>
            <a:srgbClr val="223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6B33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2395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615873"/>
            <a:ext cx="11230356" cy="3984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31600" y="6300788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B5376BE-D380-6445-A9C8-3DDF91D0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07E816-09E5-534A-8439-9FD769581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66" y="6312925"/>
            <a:ext cx="2828990" cy="3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90" r:id="rId4"/>
    <p:sldLayoutId id="2147483692" r:id="rId5"/>
    <p:sldLayoutId id="2147483694" r:id="rId6"/>
    <p:sldLayoutId id="2147483676" r:id="rId7"/>
    <p:sldLayoutId id="2147483680" r:id="rId8"/>
    <p:sldLayoutId id="2147483677" r:id="rId9"/>
    <p:sldLayoutId id="2147483679" r:id="rId10"/>
    <p:sldLayoutId id="2147483678" r:id="rId11"/>
    <p:sldLayoutId id="2147483681" r:id="rId12"/>
    <p:sldLayoutId id="2147483673" r:id="rId13"/>
    <p:sldLayoutId id="2147483684" r:id="rId14"/>
    <p:sldLayoutId id="2147483685" r:id="rId15"/>
    <p:sldLayoutId id="2147483691" r:id="rId16"/>
    <p:sldLayoutId id="2147483693" r:id="rId17"/>
    <p:sldLayoutId id="2147483695" r:id="rId18"/>
    <p:sldLayoutId id="2147483682" r:id="rId19"/>
    <p:sldLayoutId id="2147483686" r:id="rId20"/>
    <p:sldLayoutId id="2147483683" r:id="rId21"/>
    <p:sldLayoutId id="2147483687" r:id="rId22"/>
    <p:sldLayoutId id="2147483688" r:id="rId23"/>
    <p:sldLayoutId id="2147483689" r:id="rId24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ts val="600"/>
        </a:spcAft>
        <a:buFont typeface="Arial" charset="0"/>
        <a:defRPr sz="2800" b="1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1pPr>
      <a:lvl2pPr marL="2730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400"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2pPr>
      <a:lvl3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3pPr>
      <a:lvl4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4pPr>
      <a:lvl5pPr marL="54768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223365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6109556" y="2325189"/>
            <a:ext cx="1" cy="2383351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Strong Workforce Program </a:t>
            </a:r>
            <a:br>
              <a:rPr lang="en-US" dirty="0" smtClean="0"/>
            </a:b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5342561" y="1680489"/>
            <a:ext cx="1554484" cy="640081"/>
          </a:xfrm>
          <a:custGeom>
            <a:avLst/>
            <a:gdLst>
              <a:gd name="connsiteX0" fmla="*/ 0 w 1554484"/>
              <a:gd name="connsiteY0" fmla="*/ 0 h 640081"/>
              <a:gd name="connsiteX1" fmla="*/ 1554484 w 1554484"/>
              <a:gd name="connsiteY1" fmla="*/ 0 h 640081"/>
              <a:gd name="connsiteX2" fmla="*/ 1554484 w 1554484"/>
              <a:gd name="connsiteY2" fmla="*/ 640081 h 640081"/>
              <a:gd name="connsiteX3" fmla="*/ 0 w 1554484"/>
              <a:gd name="connsiteY3" fmla="*/ 640081 h 640081"/>
              <a:gd name="connsiteX4" fmla="*/ 0 w 1554484"/>
              <a:gd name="connsiteY4" fmla="*/ 0 h 6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4" h="640081">
                <a:moveTo>
                  <a:pt x="0" y="0"/>
                </a:moveTo>
                <a:lnTo>
                  <a:pt x="1554484" y="0"/>
                </a:lnTo>
                <a:lnTo>
                  <a:pt x="1554484" y="640081"/>
                </a:lnTo>
                <a:lnTo>
                  <a:pt x="0" y="6400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chemeClr val="tx1"/>
                </a:solidFill>
              </a:rPr>
              <a:t>San Diego Imperial Counties Community College Association (SDICCCA)</a:t>
            </a:r>
            <a:endParaRPr lang="en-US" sz="1000" kern="12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736420" y="4620028"/>
            <a:ext cx="0" cy="84369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12196" y="2265811"/>
            <a:ext cx="0" cy="163766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8212" y="1824411"/>
            <a:ext cx="16310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*1: A. Perman, SDCCD</a:t>
            </a:r>
          </a:p>
          <a:p>
            <a:r>
              <a:rPr lang="en-US" sz="1000" dirty="0" smtClean="0"/>
              <a:t>       A. Love, SDCOE</a:t>
            </a:r>
          </a:p>
          <a:p>
            <a:r>
              <a:rPr lang="en-US" sz="1000" dirty="0" smtClean="0"/>
              <a:t>       D. Cabanilla, ICOE</a:t>
            </a:r>
          </a:p>
          <a:p>
            <a:r>
              <a:rPr lang="en-US" sz="1000" dirty="0" smtClean="0"/>
              <a:t>      </a:t>
            </a:r>
          </a:p>
          <a:p>
            <a:r>
              <a:rPr lang="en-US" sz="1000" dirty="0" smtClean="0"/>
              <a:t>*1a: </a:t>
            </a:r>
            <a:r>
              <a:rPr lang="en-US" sz="1000" dirty="0" smtClean="0"/>
              <a:t>G</a:t>
            </a:r>
            <a:r>
              <a:rPr lang="en-US" sz="1000" dirty="0" smtClean="0"/>
              <a:t>. Esguerra, City</a:t>
            </a:r>
          </a:p>
          <a:p>
            <a:r>
              <a:rPr lang="en-US" sz="1000" dirty="0" smtClean="0"/>
              <a:t>         S. </a:t>
            </a:r>
            <a:r>
              <a:rPr lang="en-US" sz="1000" dirty="0" err="1" smtClean="0"/>
              <a:t>Vielma</a:t>
            </a:r>
            <a:r>
              <a:rPr lang="en-US" sz="1000" dirty="0" smtClean="0"/>
              <a:t>, SDUSD</a:t>
            </a:r>
          </a:p>
          <a:p>
            <a:r>
              <a:rPr lang="en-US" sz="1000" dirty="0" smtClean="0"/>
              <a:t>         </a:t>
            </a:r>
            <a:endParaRPr lang="en-US" sz="1000" dirty="0"/>
          </a:p>
          <a:p>
            <a:r>
              <a:rPr lang="en-US" sz="1000" dirty="0" smtClean="0"/>
              <a:t>*1b: </a:t>
            </a:r>
            <a:r>
              <a:rPr lang="en-US" sz="1000" dirty="0" smtClean="0"/>
              <a:t>S</a:t>
            </a:r>
            <a:r>
              <a:rPr lang="en-US" sz="1000" dirty="0" smtClean="0"/>
              <a:t>. Sebring, Palomar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    K. </a:t>
            </a:r>
            <a:r>
              <a:rPr lang="en-US" sz="1000" dirty="0" err="1" smtClean="0"/>
              <a:t>Bellaart</a:t>
            </a:r>
            <a:r>
              <a:rPr lang="en-US" sz="1000" dirty="0" smtClean="0"/>
              <a:t>, GUHSD</a:t>
            </a:r>
          </a:p>
          <a:p>
            <a:endParaRPr lang="en-US" sz="1000" dirty="0" smtClean="0"/>
          </a:p>
          <a:p>
            <a:r>
              <a:rPr lang="en-US" sz="1000" dirty="0" smtClean="0"/>
              <a:t>3: C. Estrada, Mesa</a:t>
            </a:r>
          </a:p>
          <a:p>
            <a:r>
              <a:rPr lang="en-US" sz="1000" dirty="0" smtClean="0"/>
              <a:t>     J. Ayala, Grossmont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H. Covarrubias, IVC</a:t>
            </a:r>
          </a:p>
          <a:p>
            <a:endParaRPr lang="en-US" sz="1000" dirty="0" smtClean="0"/>
          </a:p>
          <a:p>
            <a:r>
              <a:rPr lang="en-US" sz="1000" dirty="0" smtClean="0"/>
              <a:t>4: K. McMackin, Region</a:t>
            </a:r>
          </a:p>
          <a:p>
            <a:r>
              <a:rPr lang="en-US" sz="1000" dirty="0" smtClean="0"/>
              <a:t>    L. McLemore, Cuyamaca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*</a:t>
            </a:r>
            <a:r>
              <a:rPr lang="en-US" sz="1000" dirty="0"/>
              <a:t>K12 Participation</a:t>
            </a:r>
          </a:p>
          <a:p>
            <a:endParaRPr lang="en-US" sz="1000" dirty="0" smtClean="0"/>
          </a:p>
          <a:p>
            <a:pPr marL="228600" indent="-228600">
              <a:buAutoNum type="arabicPeriod"/>
            </a:pPr>
            <a:endParaRPr lang="en-US" sz="1000" dirty="0"/>
          </a:p>
        </p:txBody>
      </p:sp>
      <p:sp>
        <p:nvSpPr>
          <p:cNvPr id="42" name="Freeform 41"/>
          <p:cNvSpPr/>
          <p:nvPr/>
        </p:nvSpPr>
        <p:spPr>
          <a:xfrm>
            <a:off x="2662391" y="5513491"/>
            <a:ext cx="731520" cy="521208"/>
          </a:xfrm>
          <a:custGeom>
            <a:avLst/>
            <a:gdLst>
              <a:gd name="connsiteX0" fmla="*/ 0 w 973756"/>
              <a:gd name="connsiteY0" fmla="*/ 0 h 640081"/>
              <a:gd name="connsiteX1" fmla="*/ 973756 w 973756"/>
              <a:gd name="connsiteY1" fmla="*/ 0 h 640081"/>
              <a:gd name="connsiteX2" fmla="*/ 973756 w 973756"/>
              <a:gd name="connsiteY2" fmla="*/ 640081 h 640081"/>
              <a:gd name="connsiteX3" fmla="*/ 0 w 973756"/>
              <a:gd name="connsiteY3" fmla="*/ 640081 h 640081"/>
              <a:gd name="connsiteX4" fmla="*/ 0 w 973756"/>
              <a:gd name="connsiteY4" fmla="*/ 0 h 6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756" h="640081">
                <a:moveTo>
                  <a:pt x="0" y="0"/>
                </a:moveTo>
                <a:lnTo>
                  <a:pt x="973756" y="0"/>
                </a:lnTo>
                <a:lnTo>
                  <a:pt x="973756" y="640081"/>
                </a:lnTo>
                <a:lnTo>
                  <a:pt x="0" y="6400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chemeClr val="tx1"/>
                </a:solidFill>
              </a:rPr>
              <a:t>1b    </a:t>
            </a:r>
            <a:r>
              <a:rPr lang="en-US" sz="1000" dirty="0">
                <a:solidFill>
                  <a:schemeClr val="tx1"/>
                </a:solidFill>
              </a:rPr>
              <a:t/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kern="1200" dirty="0" smtClean="0">
                <a:solidFill>
                  <a:schemeClr val="tx1"/>
                </a:solidFill>
              </a:rPr>
              <a:t>Noncredit &amp; Adult Ed</a:t>
            </a:r>
          </a:p>
        </p:txBody>
      </p:sp>
      <p:sp>
        <p:nvSpPr>
          <p:cNvPr id="43" name="Freeform 42"/>
          <p:cNvSpPr/>
          <p:nvPr/>
        </p:nvSpPr>
        <p:spPr>
          <a:xfrm>
            <a:off x="4440788" y="4711843"/>
            <a:ext cx="973756" cy="640081"/>
          </a:xfrm>
          <a:custGeom>
            <a:avLst/>
            <a:gdLst>
              <a:gd name="connsiteX0" fmla="*/ 0 w 973756"/>
              <a:gd name="connsiteY0" fmla="*/ 0 h 640081"/>
              <a:gd name="connsiteX1" fmla="*/ 973756 w 973756"/>
              <a:gd name="connsiteY1" fmla="*/ 0 h 640081"/>
              <a:gd name="connsiteX2" fmla="*/ 973756 w 973756"/>
              <a:gd name="connsiteY2" fmla="*/ 640081 h 640081"/>
              <a:gd name="connsiteX3" fmla="*/ 0 w 973756"/>
              <a:gd name="connsiteY3" fmla="*/ 640081 h 640081"/>
              <a:gd name="connsiteX4" fmla="*/ 0 w 973756"/>
              <a:gd name="connsiteY4" fmla="*/ 0 h 6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756" h="640081">
                <a:moveTo>
                  <a:pt x="0" y="0"/>
                </a:moveTo>
                <a:lnTo>
                  <a:pt x="973756" y="0"/>
                </a:lnTo>
                <a:lnTo>
                  <a:pt x="973756" y="640081"/>
                </a:lnTo>
                <a:lnTo>
                  <a:pt x="0" y="6400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Workgroup 4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WBL &amp; Job Placement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556124" y="4604897"/>
            <a:ext cx="7031378" cy="4618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170294" y="4350594"/>
            <a:ext cx="0" cy="90093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58435" y="4604897"/>
            <a:ext cx="0" cy="115536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542780" y="1824411"/>
            <a:ext cx="1432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5: M. Smith, Region</a:t>
            </a:r>
          </a:p>
          <a:p>
            <a:r>
              <a:rPr lang="en-US" sz="1000" dirty="0" smtClean="0"/>
              <a:t>     T. Ngo Bartel, Region</a:t>
            </a:r>
          </a:p>
          <a:p>
            <a:endParaRPr lang="en-US" sz="1000" dirty="0" smtClean="0"/>
          </a:p>
          <a:p>
            <a:r>
              <a:rPr lang="en-US" sz="1000" dirty="0" smtClean="0"/>
              <a:t>6: K. McMackin, Region</a:t>
            </a:r>
          </a:p>
          <a:p>
            <a:r>
              <a:rPr lang="en-US" sz="1000" dirty="0" smtClean="0"/>
              <a:t>    T. Ngo Bartel, Region</a:t>
            </a:r>
          </a:p>
          <a:p>
            <a:r>
              <a:rPr lang="en-US" sz="1000" dirty="0" smtClean="0"/>
              <a:t>    M. Fritch, Palomar</a:t>
            </a:r>
          </a:p>
          <a:p>
            <a:endParaRPr lang="en-US" sz="1000" dirty="0" smtClean="0"/>
          </a:p>
          <a:p>
            <a:r>
              <a:rPr lang="en-US" sz="1000" dirty="0" smtClean="0"/>
              <a:t>Marketing: </a:t>
            </a:r>
          </a:p>
          <a:p>
            <a:r>
              <a:rPr lang="en-US" sz="1000" dirty="0" smtClean="0"/>
              <a:t>M. Ash, Region</a:t>
            </a:r>
          </a:p>
          <a:p>
            <a:r>
              <a:rPr lang="en-US" sz="1000" dirty="0" smtClean="0"/>
              <a:t>D. Brown, Mesa</a:t>
            </a:r>
          </a:p>
          <a:p>
            <a:endParaRPr lang="en-US" sz="1000" dirty="0" smtClean="0"/>
          </a:p>
          <a:p>
            <a:r>
              <a:rPr lang="en-US" sz="1000" dirty="0" smtClean="0"/>
              <a:t>Data/Research:  </a:t>
            </a:r>
          </a:p>
          <a:p>
            <a:r>
              <a:rPr lang="en-US" sz="1000" dirty="0"/>
              <a:t>T. Ngo Bartel, Region</a:t>
            </a:r>
          </a:p>
          <a:p>
            <a:r>
              <a:rPr lang="en-US" sz="1000" dirty="0" smtClean="0"/>
              <a:t>A. Berry, SDCE</a:t>
            </a:r>
          </a:p>
          <a:p>
            <a:pPr marL="228600" indent="-228600">
              <a:buAutoNum type="arabicPeriod"/>
            </a:pPr>
            <a:endParaRPr lang="en-US" sz="1000" dirty="0" smtClean="0"/>
          </a:p>
          <a:p>
            <a:pPr marL="228600" indent="-228600">
              <a:buAutoNum type="arabicPeriod"/>
            </a:pP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641534" y="6321704"/>
            <a:ext cx="10666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6B336"/>
                </a:solidFill>
              </a:rPr>
              <a:t>Rev. </a:t>
            </a:r>
            <a:r>
              <a:rPr lang="en-US" sz="1200" dirty="0" smtClean="0">
                <a:solidFill>
                  <a:srgbClr val="F6B336"/>
                </a:solidFill>
              </a:rPr>
              <a:t>10/22/20</a:t>
            </a:r>
            <a:endParaRPr lang="en-US" sz="1200" dirty="0">
              <a:solidFill>
                <a:srgbClr val="F6B3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39" y="348209"/>
            <a:ext cx="1857205" cy="721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196"/>
            <a:ext cx="1065113" cy="8217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3145" y="6237514"/>
            <a:ext cx="2987620" cy="468086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40887" y="6237514"/>
            <a:ext cx="751114" cy="468086"/>
          </a:xfrm>
          <a:prstGeom prst="rect">
            <a:avLst/>
          </a:prstGeom>
          <a:solidFill>
            <a:srgbClr val="05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198210" y="5172370"/>
            <a:ext cx="0" cy="15363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882107" y="3563564"/>
            <a:ext cx="455891" cy="0"/>
          </a:xfrm>
          <a:prstGeom prst="line">
            <a:avLst/>
          </a:prstGeom>
          <a:ln w="19050">
            <a:solidFill>
              <a:srgbClr val="2233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150974" y="3720541"/>
            <a:ext cx="0" cy="111835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587502" y="4604897"/>
            <a:ext cx="0" cy="93971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830682" y="2499586"/>
            <a:ext cx="8165457" cy="3525163"/>
            <a:chOff x="1772965" y="2712276"/>
            <a:chExt cx="8165457" cy="3525163"/>
          </a:xfrm>
        </p:grpSpPr>
        <p:sp>
          <p:nvSpPr>
            <p:cNvPr id="19" name="Freeform 18"/>
            <p:cNvSpPr/>
            <p:nvPr/>
          </p:nvSpPr>
          <p:spPr>
            <a:xfrm>
              <a:off x="5289776" y="2712276"/>
              <a:ext cx="1553961" cy="567888"/>
            </a:xfrm>
            <a:custGeom>
              <a:avLst/>
              <a:gdLst>
                <a:gd name="connsiteX0" fmla="*/ 0 w 1554484"/>
                <a:gd name="connsiteY0" fmla="*/ 0 h 640081"/>
                <a:gd name="connsiteX1" fmla="*/ 1554484 w 1554484"/>
                <a:gd name="connsiteY1" fmla="*/ 0 h 640081"/>
                <a:gd name="connsiteX2" fmla="*/ 1554484 w 1554484"/>
                <a:gd name="connsiteY2" fmla="*/ 640081 h 640081"/>
                <a:gd name="connsiteX3" fmla="*/ 0 w 1554484"/>
                <a:gd name="connsiteY3" fmla="*/ 640081 h 640081"/>
                <a:gd name="connsiteX4" fmla="*/ 0 w 1554484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4" h="640081">
                  <a:moveTo>
                    <a:pt x="0" y="0"/>
                  </a:moveTo>
                  <a:lnTo>
                    <a:pt x="1554484" y="0"/>
                  </a:lnTo>
                  <a:lnTo>
                    <a:pt x="1554484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CC Regional Oversight Committee (ROC)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84852" y="4926119"/>
              <a:ext cx="978408" cy="640080"/>
            </a:xfrm>
            <a:custGeom>
              <a:avLst/>
              <a:gdLst>
                <a:gd name="connsiteX0" fmla="*/ 0 w 973756"/>
                <a:gd name="connsiteY0" fmla="*/ 0 h 640081"/>
                <a:gd name="connsiteX1" fmla="*/ 973756 w 973756"/>
                <a:gd name="connsiteY1" fmla="*/ 0 h 640081"/>
                <a:gd name="connsiteX2" fmla="*/ 973756 w 973756"/>
                <a:gd name="connsiteY2" fmla="*/ 640081 h 640081"/>
                <a:gd name="connsiteX3" fmla="*/ 0 w 973756"/>
                <a:gd name="connsiteY3" fmla="*/ 640081 h 640081"/>
                <a:gd name="connsiteX4" fmla="*/ 0 w 973756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56" h="640081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Workgroup 1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Career Pathways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772965" y="5716231"/>
              <a:ext cx="727753" cy="521208"/>
            </a:xfrm>
            <a:custGeom>
              <a:avLst/>
              <a:gdLst>
                <a:gd name="connsiteX0" fmla="*/ 0 w 973756"/>
                <a:gd name="connsiteY0" fmla="*/ 0 h 640081"/>
                <a:gd name="connsiteX1" fmla="*/ 973756 w 973756"/>
                <a:gd name="connsiteY1" fmla="*/ 0 h 640081"/>
                <a:gd name="connsiteX2" fmla="*/ 973756 w 973756"/>
                <a:gd name="connsiteY2" fmla="*/ 640081 h 640081"/>
                <a:gd name="connsiteX3" fmla="*/ 0 w 973756"/>
                <a:gd name="connsiteY3" fmla="*/ 640081 h 640081"/>
                <a:gd name="connsiteX4" fmla="*/ 0 w 973756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56" h="640081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1a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</a:pPr>
              <a:r>
                <a:rPr lang="en-US" sz="950" dirty="0" smtClean="0">
                  <a:solidFill>
                    <a:schemeClr val="tx1"/>
                  </a:solidFill>
                </a:rPr>
                <a:t>Middle School/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</a:pPr>
              <a:r>
                <a:rPr lang="en-US" sz="950" dirty="0" smtClean="0">
                  <a:solidFill>
                    <a:schemeClr val="tx1"/>
                  </a:solidFill>
                </a:rPr>
                <a:t>High School</a:t>
              </a:r>
              <a:endParaRPr lang="en-US" sz="950" kern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32295" y="4929983"/>
              <a:ext cx="973756" cy="640081"/>
            </a:xfrm>
            <a:custGeom>
              <a:avLst/>
              <a:gdLst>
                <a:gd name="connsiteX0" fmla="*/ 0 w 973756"/>
                <a:gd name="connsiteY0" fmla="*/ 0 h 640081"/>
                <a:gd name="connsiteX1" fmla="*/ 973756 w 973756"/>
                <a:gd name="connsiteY1" fmla="*/ 0 h 640081"/>
                <a:gd name="connsiteX2" fmla="*/ 973756 w 973756"/>
                <a:gd name="connsiteY2" fmla="*/ 640081 h 640081"/>
                <a:gd name="connsiteX3" fmla="*/ 0 w 973756"/>
                <a:gd name="connsiteY3" fmla="*/ 640081 h 640081"/>
                <a:gd name="connsiteX4" fmla="*/ 0 w 973756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56" h="640081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Workgroup 3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Pathway Navigation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34127" y="4927847"/>
              <a:ext cx="1035425" cy="640081"/>
            </a:xfrm>
            <a:custGeom>
              <a:avLst/>
              <a:gdLst>
                <a:gd name="connsiteX0" fmla="*/ 0 w 973756"/>
                <a:gd name="connsiteY0" fmla="*/ 0 h 640081"/>
                <a:gd name="connsiteX1" fmla="*/ 973756 w 973756"/>
                <a:gd name="connsiteY1" fmla="*/ 0 h 640081"/>
                <a:gd name="connsiteX2" fmla="*/ 973756 w 973756"/>
                <a:gd name="connsiteY2" fmla="*/ 640081 h 640081"/>
                <a:gd name="connsiteX3" fmla="*/ 0 w 973756"/>
                <a:gd name="connsiteY3" fmla="*/ 640081 h 640081"/>
                <a:gd name="connsiteX4" fmla="*/ 0 w 973756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56" h="640081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dirty="0" smtClean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Workgroup </a:t>
              </a:r>
              <a:r>
                <a:rPr lang="en-US" sz="1000" dirty="0">
                  <a:solidFill>
                    <a:schemeClr val="tx1"/>
                  </a:solidFill>
                </a:rPr>
                <a:t>5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Retention, Success &amp; Support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841913" y="4924534"/>
              <a:ext cx="973756" cy="640081"/>
            </a:xfrm>
            <a:custGeom>
              <a:avLst/>
              <a:gdLst>
                <a:gd name="connsiteX0" fmla="*/ 0 w 973756"/>
                <a:gd name="connsiteY0" fmla="*/ 0 h 640081"/>
                <a:gd name="connsiteX1" fmla="*/ 973756 w 973756"/>
                <a:gd name="connsiteY1" fmla="*/ 0 h 640081"/>
                <a:gd name="connsiteX2" fmla="*/ 973756 w 973756"/>
                <a:gd name="connsiteY2" fmla="*/ 640081 h 640081"/>
                <a:gd name="connsiteX3" fmla="*/ 0 w 973756"/>
                <a:gd name="connsiteY3" fmla="*/ 640081 h 640081"/>
                <a:gd name="connsiteX4" fmla="*/ 0 w 973756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56" h="640081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Marketing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723812" y="4927847"/>
              <a:ext cx="973756" cy="640081"/>
            </a:xfrm>
            <a:custGeom>
              <a:avLst/>
              <a:gdLst>
                <a:gd name="connsiteX0" fmla="*/ 0 w 973756"/>
                <a:gd name="connsiteY0" fmla="*/ 0 h 640081"/>
                <a:gd name="connsiteX1" fmla="*/ 973756 w 973756"/>
                <a:gd name="connsiteY1" fmla="*/ 0 h 640081"/>
                <a:gd name="connsiteX2" fmla="*/ 973756 w 973756"/>
                <a:gd name="connsiteY2" fmla="*/ 640081 h 640081"/>
                <a:gd name="connsiteX3" fmla="*/ 0 w 973756"/>
                <a:gd name="connsiteY3" fmla="*/ 640081 h 640081"/>
                <a:gd name="connsiteX4" fmla="*/ 0 w 973756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56" h="640081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dirty="0" smtClean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Workgroup </a:t>
              </a:r>
              <a:r>
                <a:rPr lang="en-US" sz="1000" dirty="0">
                  <a:solidFill>
                    <a:schemeClr val="tx1"/>
                  </a:solidFill>
                </a:rPr>
                <a:t>6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Employer Engagement &amp; Job Development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960014" y="4927847"/>
              <a:ext cx="978408" cy="640081"/>
            </a:xfrm>
            <a:custGeom>
              <a:avLst/>
              <a:gdLst>
                <a:gd name="connsiteX0" fmla="*/ 0 w 973756"/>
                <a:gd name="connsiteY0" fmla="*/ 0 h 640081"/>
                <a:gd name="connsiteX1" fmla="*/ 973756 w 973756"/>
                <a:gd name="connsiteY1" fmla="*/ 0 h 640081"/>
                <a:gd name="connsiteX2" fmla="*/ 973756 w 973756"/>
                <a:gd name="connsiteY2" fmla="*/ 640081 h 640081"/>
                <a:gd name="connsiteX3" fmla="*/ 0 w 973756"/>
                <a:gd name="connsiteY3" fmla="*/ 640081 h 640081"/>
                <a:gd name="connsiteX4" fmla="*/ 0 w 973756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56" h="640081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Data &amp; Research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851613" y="5688919"/>
              <a:ext cx="731520" cy="521208"/>
            </a:xfrm>
            <a:custGeom>
              <a:avLst/>
              <a:gdLst>
                <a:gd name="connsiteX0" fmla="*/ 0 w 973756"/>
                <a:gd name="connsiteY0" fmla="*/ 0 h 640081"/>
                <a:gd name="connsiteX1" fmla="*/ 973756 w 973756"/>
                <a:gd name="connsiteY1" fmla="*/ 0 h 640081"/>
                <a:gd name="connsiteX2" fmla="*/ 973756 w 973756"/>
                <a:gd name="connsiteY2" fmla="*/ 640081 h 640081"/>
                <a:gd name="connsiteX3" fmla="*/ 0 w 973756"/>
                <a:gd name="connsiteY3" fmla="*/ 640081 h 640081"/>
                <a:gd name="connsiteX4" fmla="*/ 0 w 973756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56" h="640081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dirty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Regional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Directors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75230" y="3519494"/>
              <a:ext cx="549160" cy="513519"/>
            </a:xfrm>
            <a:custGeom>
              <a:avLst/>
              <a:gdLst>
                <a:gd name="connsiteX0" fmla="*/ 0 w 1554484"/>
                <a:gd name="connsiteY0" fmla="*/ 0 h 640081"/>
                <a:gd name="connsiteX1" fmla="*/ 1554484 w 1554484"/>
                <a:gd name="connsiteY1" fmla="*/ 0 h 640081"/>
                <a:gd name="connsiteX2" fmla="*/ 1554484 w 1554484"/>
                <a:gd name="connsiteY2" fmla="*/ 640081 h 640081"/>
                <a:gd name="connsiteX3" fmla="*/ 0 w 1554484"/>
                <a:gd name="connsiteY3" fmla="*/ 640081 h 640081"/>
                <a:gd name="connsiteX4" fmla="*/ 0 w 1554484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4" h="640081">
                  <a:moveTo>
                    <a:pt x="0" y="0"/>
                  </a:moveTo>
                  <a:lnTo>
                    <a:pt x="1554484" y="0"/>
                  </a:lnTo>
                  <a:lnTo>
                    <a:pt x="1554484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3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Deans’ Council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80281" y="3467591"/>
              <a:ext cx="1602783" cy="632261"/>
            </a:xfrm>
            <a:custGeom>
              <a:avLst/>
              <a:gdLst>
                <a:gd name="connsiteX0" fmla="*/ 0 w 1554484"/>
                <a:gd name="connsiteY0" fmla="*/ 0 h 640081"/>
                <a:gd name="connsiteX1" fmla="*/ 1554484 w 1554484"/>
                <a:gd name="connsiteY1" fmla="*/ 0 h 640081"/>
                <a:gd name="connsiteX2" fmla="*/ 1554484 w 1554484"/>
                <a:gd name="connsiteY2" fmla="*/ 640081 h 640081"/>
                <a:gd name="connsiteX3" fmla="*/ 0 w 1554484"/>
                <a:gd name="connsiteY3" fmla="*/ 640081 h 640081"/>
                <a:gd name="connsiteX4" fmla="*/ 0 w 1554484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4" h="640081">
                  <a:moveTo>
                    <a:pt x="0" y="0"/>
                  </a:moveTo>
                  <a:lnTo>
                    <a:pt x="1554484" y="0"/>
                  </a:lnTo>
                  <a:lnTo>
                    <a:pt x="1554484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Regional Workforce Development Council (WDC)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35923" y="4188429"/>
              <a:ext cx="3339151" cy="548640"/>
            </a:xfrm>
            <a:custGeom>
              <a:avLst/>
              <a:gdLst>
                <a:gd name="connsiteX0" fmla="*/ 0 w 1554484"/>
                <a:gd name="connsiteY0" fmla="*/ 0 h 640081"/>
                <a:gd name="connsiteX1" fmla="*/ 1554484 w 1554484"/>
                <a:gd name="connsiteY1" fmla="*/ 0 h 640081"/>
                <a:gd name="connsiteX2" fmla="*/ 1554484 w 1554484"/>
                <a:gd name="connsiteY2" fmla="*/ 640081 h 640081"/>
                <a:gd name="connsiteX3" fmla="*/ 0 w 1554484"/>
                <a:gd name="connsiteY3" fmla="*/ 640081 h 640081"/>
                <a:gd name="connsiteX4" fmla="*/ 0 w 1554484"/>
                <a:gd name="connsiteY4" fmla="*/ 0 h 6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4" h="640081">
                  <a:moveTo>
                    <a:pt x="0" y="0"/>
                  </a:moveTo>
                  <a:lnTo>
                    <a:pt x="1554484" y="0"/>
                  </a:lnTo>
                  <a:lnTo>
                    <a:pt x="1554484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Implementation Committee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Chair: Tina Recalde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</a:rPr>
                <a:t>Workgroup Leads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6" name="Straight Connector 55"/>
          <p:cNvCxnSpPr/>
          <p:nvPr/>
        </p:nvCxnSpPr>
        <p:spPr>
          <a:xfrm flipH="1">
            <a:off x="2271391" y="5331516"/>
            <a:ext cx="910" cy="17125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119803" y="3203490"/>
            <a:ext cx="1014932" cy="0"/>
          </a:xfrm>
          <a:prstGeom prst="line">
            <a:avLst/>
          </a:prstGeom>
          <a:ln w="19050">
            <a:solidFill>
              <a:srgbClr val="2233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7124336" y="2924602"/>
            <a:ext cx="601138" cy="434185"/>
          </a:xfrm>
          <a:custGeom>
            <a:avLst/>
            <a:gdLst>
              <a:gd name="connsiteX0" fmla="*/ 0 w 1554484"/>
              <a:gd name="connsiteY0" fmla="*/ 0 h 640081"/>
              <a:gd name="connsiteX1" fmla="*/ 1554484 w 1554484"/>
              <a:gd name="connsiteY1" fmla="*/ 0 h 640081"/>
              <a:gd name="connsiteX2" fmla="*/ 1554484 w 1554484"/>
              <a:gd name="connsiteY2" fmla="*/ 640081 h 640081"/>
              <a:gd name="connsiteX3" fmla="*/ 0 w 1554484"/>
              <a:gd name="connsiteY3" fmla="*/ 640081 h 640081"/>
              <a:gd name="connsiteX4" fmla="*/ 0 w 1554484"/>
              <a:gd name="connsiteY4" fmla="*/ 0 h 6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4" h="640081">
                <a:moveTo>
                  <a:pt x="0" y="0"/>
                </a:moveTo>
                <a:lnTo>
                  <a:pt x="1554484" y="0"/>
                </a:lnTo>
                <a:lnTo>
                  <a:pt x="1554484" y="640081"/>
                </a:lnTo>
                <a:lnTo>
                  <a:pt x="0" y="640081"/>
                </a:lnTo>
                <a:lnTo>
                  <a:pt x="0" y="0"/>
                </a:lnTo>
                <a:close/>
              </a:path>
            </a:pathLst>
          </a:custGeom>
          <a:solidFill>
            <a:srgbClr val="F6B33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VPIs</a:t>
            </a:r>
            <a:endParaRPr lang="en-US" sz="1000" kern="1200" dirty="0">
              <a:solidFill>
                <a:schemeClr val="tx1"/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237676" y="1796756"/>
            <a:ext cx="739703" cy="511780"/>
          </a:xfrm>
          <a:custGeom>
            <a:avLst/>
            <a:gdLst>
              <a:gd name="connsiteX0" fmla="*/ 0 w 1554484"/>
              <a:gd name="connsiteY0" fmla="*/ 0 h 640081"/>
              <a:gd name="connsiteX1" fmla="*/ 1554484 w 1554484"/>
              <a:gd name="connsiteY1" fmla="*/ 0 h 640081"/>
              <a:gd name="connsiteX2" fmla="*/ 1554484 w 1554484"/>
              <a:gd name="connsiteY2" fmla="*/ 640081 h 640081"/>
              <a:gd name="connsiteX3" fmla="*/ 0 w 1554484"/>
              <a:gd name="connsiteY3" fmla="*/ 640081 h 640081"/>
              <a:gd name="connsiteX4" fmla="*/ 0 w 1554484"/>
              <a:gd name="connsiteY4" fmla="*/ 0 h 6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4" h="640081">
                <a:moveTo>
                  <a:pt x="0" y="0"/>
                </a:moveTo>
                <a:lnTo>
                  <a:pt x="1554484" y="0"/>
                </a:lnTo>
                <a:lnTo>
                  <a:pt x="1554484" y="640081"/>
                </a:lnTo>
                <a:lnTo>
                  <a:pt x="0" y="6400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chemeClr val="tx1"/>
                </a:solidFill>
              </a:rPr>
              <a:t>Regional Chair</a:t>
            </a:r>
            <a:endParaRPr lang="en-US" sz="1000" kern="1200" dirty="0">
              <a:solidFill>
                <a:schemeClr val="tx1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4255016" y="2408593"/>
            <a:ext cx="706698" cy="348014"/>
          </a:xfrm>
          <a:custGeom>
            <a:avLst/>
            <a:gdLst>
              <a:gd name="connsiteX0" fmla="*/ 0 w 1554484"/>
              <a:gd name="connsiteY0" fmla="*/ 0 h 640081"/>
              <a:gd name="connsiteX1" fmla="*/ 1554484 w 1554484"/>
              <a:gd name="connsiteY1" fmla="*/ 0 h 640081"/>
              <a:gd name="connsiteX2" fmla="*/ 1554484 w 1554484"/>
              <a:gd name="connsiteY2" fmla="*/ 640081 h 640081"/>
              <a:gd name="connsiteX3" fmla="*/ 0 w 1554484"/>
              <a:gd name="connsiteY3" fmla="*/ 640081 h 640081"/>
              <a:gd name="connsiteX4" fmla="*/ 0 w 1554484"/>
              <a:gd name="connsiteY4" fmla="*/ 0 h 6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4" h="640081">
                <a:moveTo>
                  <a:pt x="0" y="0"/>
                </a:moveTo>
                <a:lnTo>
                  <a:pt x="1554484" y="0"/>
                </a:lnTo>
                <a:lnTo>
                  <a:pt x="1554484" y="640081"/>
                </a:lnTo>
                <a:lnTo>
                  <a:pt x="0" y="6400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chemeClr val="tx1"/>
                </a:solidFill>
              </a:rPr>
              <a:t>Fiscal Agent</a:t>
            </a:r>
            <a:endParaRPr lang="en-US" sz="1000" kern="1200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3016180" y="5346168"/>
            <a:ext cx="910" cy="16852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274179" y="5334245"/>
            <a:ext cx="911" cy="14198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992710" y="2031119"/>
            <a:ext cx="345288" cy="0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19474" y="4595659"/>
            <a:ext cx="0" cy="133105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268407" y="4609515"/>
            <a:ext cx="0" cy="107778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386508" y="4609515"/>
            <a:ext cx="0" cy="94882"/>
          </a:xfrm>
          <a:prstGeom prst="line">
            <a:avLst/>
          </a:prstGeom>
          <a:ln w="19050">
            <a:solidFill>
              <a:srgbClr val="22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-CTE-0530_RegionalTemplate_PPT" id="{E8CC594B-6B41-D641-BAD8-43E9C51010CF}" vid="{D2270591-C039-3740-AC34-BBA402FCE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{93CDE34A-2441-E64A-8C58-5B22E67CDFE1}tf10001076</Template>
  <TotalTime>851</TotalTime>
  <Words>239</Words>
  <Application>Microsoft Office PowerPoint</Application>
  <PresentationFormat>Widescreen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Strong Workforce Program 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 SWP Workshop</dc:title>
  <dc:creator>Erin Carter</dc:creator>
  <cp:lastModifiedBy>Molly Ash</cp:lastModifiedBy>
  <cp:revision>71</cp:revision>
  <dcterms:created xsi:type="dcterms:W3CDTF">2019-03-03T22:43:22Z</dcterms:created>
  <dcterms:modified xsi:type="dcterms:W3CDTF">2020-10-23T02:14:21Z</dcterms:modified>
</cp:coreProperties>
</file>