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9" r:id="rId3"/>
    <p:sldMasterId id="2147483692" r:id="rId4"/>
    <p:sldMasterId id="2147483702" r:id="rId5"/>
    <p:sldMasterId id="2147483715" r:id="rId6"/>
    <p:sldMasterId id="2147483727" r:id="rId7"/>
  </p:sldMasterIdLst>
  <p:notesMasterIdLst>
    <p:notesMasterId r:id="rId48"/>
  </p:notesMasterIdLst>
  <p:handoutMasterIdLst>
    <p:handoutMasterId r:id="rId49"/>
  </p:handoutMasterIdLst>
  <p:sldIdLst>
    <p:sldId id="257" r:id="rId8"/>
    <p:sldId id="259" r:id="rId9"/>
    <p:sldId id="282" r:id="rId10"/>
    <p:sldId id="286" r:id="rId11"/>
    <p:sldId id="305" r:id="rId12"/>
    <p:sldId id="564" r:id="rId13"/>
    <p:sldId id="565" r:id="rId14"/>
    <p:sldId id="566" r:id="rId15"/>
    <p:sldId id="567" r:id="rId16"/>
    <p:sldId id="720" r:id="rId17"/>
    <p:sldId id="721" r:id="rId18"/>
    <p:sldId id="599" r:id="rId19"/>
    <p:sldId id="267" r:id="rId20"/>
    <p:sldId id="307" r:id="rId21"/>
    <p:sldId id="308" r:id="rId22"/>
    <p:sldId id="281" r:id="rId23"/>
    <p:sldId id="285" r:id="rId24"/>
    <p:sldId id="297" r:id="rId25"/>
    <p:sldId id="298" r:id="rId26"/>
    <p:sldId id="299" r:id="rId27"/>
    <p:sldId id="300" r:id="rId28"/>
    <p:sldId id="301" r:id="rId29"/>
    <p:sldId id="306" r:id="rId30"/>
    <p:sldId id="302" r:id="rId31"/>
    <p:sldId id="303" r:id="rId32"/>
    <p:sldId id="287" r:id="rId33"/>
    <p:sldId id="288" r:id="rId34"/>
    <p:sldId id="289" r:id="rId35"/>
    <p:sldId id="290" r:id="rId36"/>
    <p:sldId id="291" r:id="rId37"/>
    <p:sldId id="292" r:id="rId38"/>
    <p:sldId id="293" r:id="rId39"/>
    <p:sldId id="294" r:id="rId40"/>
    <p:sldId id="295" r:id="rId41"/>
    <p:sldId id="296" r:id="rId42"/>
    <p:sldId id="309" r:id="rId43"/>
    <p:sldId id="310" r:id="rId44"/>
    <p:sldId id="722" r:id="rId45"/>
    <p:sldId id="258" r:id="rId46"/>
    <p:sldId id="278" r:id="rId4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y Miura" initials="BM" lastIdx="7" clrIdx="0">
    <p:extLst>
      <p:ext uri="{19B8F6BF-5375-455C-9EA6-DF929625EA0E}">
        <p15:presenceInfo xmlns:p15="http://schemas.microsoft.com/office/powerpoint/2012/main" userId="S-1-5-21-2608872058-1432505909-2668327341-1257" providerId="AD"/>
      </p:ext>
    </p:extLst>
  </p:cmAuthor>
  <p:cmAuthor id="2" name="Syma Solovitch" initials="SS" lastIdx="2" clrIdx="1">
    <p:extLst>
      <p:ext uri="{19B8F6BF-5375-455C-9EA6-DF929625EA0E}">
        <p15:presenceInfo xmlns:p15="http://schemas.microsoft.com/office/powerpoint/2012/main" userId="S-1-5-21-2608872058-1432505909-2668327341-5111" providerId="AD"/>
      </p:ext>
    </p:extLst>
  </p:cmAuthor>
  <p:cmAuthor id="3" name="Cindy Kazanis" initials="CK" lastIdx="7" clrIdx="2"/>
  <p:cmAuthor id="4" name="Pradeep Kotamraju" initials="PK" lastIdx="5" clrIdx="3">
    <p:extLst>
      <p:ext uri="{19B8F6BF-5375-455C-9EA6-DF929625EA0E}">
        <p15:presenceInfo xmlns:p15="http://schemas.microsoft.com/office/powerpoint/2012/main" userId="S-1-5-21-2608872058-1432505909-2668327341-29740" providerId="AD"/>
      </p:ext>
    </p:extLst>
  </p:cmAuthor>
  <p:cmAuthor id="5" name="David Kinst" initials="DK" lastIdx="4" clrIdx="4">
    <p:extLst>
      <p:ext uri="{19B8F6BF-5375-455C-9EA6-DF929625EA0E}">
        <p15:presenceInfo xmlns:p15="http://schemas.microsoft.com/office/powerpoint/2012/main" userId="S-1-5-21-2608872058-1432505909-2668327341-25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84521" autoAdjust="0"/>
  </p:normalViewPr>
  <p:slideViewPr>
    <p:cSldViewPr snapToGrid="0">
      <p:cViewPr varScale="1">
        <p:scale>
          <a:sx n="57" d="100"/>
          <a:sy n="57" d="100"/>
        </p:scale>
        <p:origin x="836" y="44"/>
      </p:cViewPr>
      <p:guideLst/>
    </p:cSldViewPr>
  </p:slideViewPr>
  <p:notesTextViewPr>
    <p:cViewPr>
      <p:scale>
        <a:sx n="1" d="1"/>
        <a:sy n="1" d="1"/>
      </p:scale>
      <p:origin x="0" y="0"/>
    </p:cViewPr>
  </p:notesTextViewPr>
  <p:sorterViewPr>
    <p:cViewPr>
      <p:scale>
        <a:sx n="100" d="100"/>
        <a:sy n="100" d="100"/>
      </p:scale>
      <p:origin x="0" y="-504"/>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48C550A6-3E1C-46F9-AD5C-04961C87B1A0}" type="datetimeFigureOut">
              <a:rPr lang="en-US" smtClean="0"/>
              <a:t>1/12/2021</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4089F72B-D8C8-4172-86DF-681C811FCE1A}" type="slidenum">
              <a:rPr lang="en-US" smtClean="0"/>
              <a:t>‹#›</a:t>
            </a:fld>
            <a:endParaRPr lang="en-US"/>
          </a:p>
        </p:txBody>
      </p:sp>
    </p:spTree>
    <p:extLst>
      <p:ext uri="{BB962C8B-B14F-4D97-AF65-F5344CB8AC3E}">
        <p14:creationId xmlns:p14="http://schemas.microsoft.com/office/powerpoint/2010/main" val="3481019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37C671B4-7D30-45C3-9C60-A44CDDC6B02B}" type="datetimeFigureOut">
              <a:rPr lang="en-US" smtClean="0"/>
              <a:t>1/12/2021</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8A5E0A4B-16BB-4E6B-9655-016D107B0FF6}" type="slidenum">
              <a:rPr lang="en-US" smtClean="0"/>
              <a:t>‹#›</a:t>
            </a:fld>
            <a:endParaRPr lang="en-US"/>
          </a:p>
        </p:txBody>
      </p:sp>
    </p:spTree>
    <p:extLst>
      <p:ext uri="{BB962C8B-B14F-4D97-AF65-F5344CB8AC3E}">
        <p14:creationId xmlns:p14="http://schemas.microsoft.com/office/powerpoint/2010/main" val="379753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E0A4B-16BB-4E6B-9655-016D107B0FF6}" type="slidenum">
              <a:rPr lang="en-US" smtClean="0"/>
              <a:t>1</a:t>
            </a:fld>
            <a:endParaRPr lang="en-US"/>
          </a:p>
        </p:txBody>
      </p:sp>
    </p:spTree>
    <p:extLst>
      <p:ext uri="{BB962C8B-B14F-4D97-AF65-F5344CB8AC3E}">
        <p14:creationId xmlns:p14="http://schemas.microsoft.com/office/powerpoint/2010/main" val="322738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E0A4B-16BB-4E6B-9655-016D107B0FF6}" type="slidenum">
              <a:rPr lang="en-US" smtClean="0"/>
              <a:t>2</a:t>
            </a:fld>
            <a:endParaRPr lang="en-US"/>
          </a:p>
        </p:txBody>
      </p:sp>
    </p:spTree>
    <p:extLst>
      <p:ext uri="{BB962C8B-B14F-4D97-AF65-F5344CB8AC3E}">
        <p14:creationId xmlns:p14="http://schemas.microsoft.com/office/powerpoint/2010/main" val="150314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3</a:t>
            </a:fld>
            <a:endParaRPr lang="en-US"/>
          </a:p>
        </p:txBody>
      </p:sp>
    </p:spTree>
    <p:extLst>
      <p:ext uri="{BB962C8B-B14F-4D97-AF65-F5344CB8AC3E}">
        <p14:creationId xmlns:p14="http://schemas.microsoft.com/office/powerpoint/2010/main" val="265000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E0A4B-16BB-4E6B-9655-016D107B0FF6}" type="slidenum">
              <a:rPr lang="en-US" smtClean="0"/>
              <a:t>13</a:t>
            </a:fld>
            <a:endParaRPr lang="en-US"/>
          </a:p>
        </p:txBody>
      </p:sp>
    </p:spTree>
    <p:extLst>
      <p:ext uri="{BB962C8B-B14F-4D97-AF65-F5344CB8AC3E}">
        <p14:creationId xmlns:p14="http://schemas.microsoft.com/office/powerpoint/2010/main" val="108084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E0A4B-16BB-4E6B-9655-016D107B0FF6}" type="slidenum">
              <a:rPr lang="en-US" smtClean="0"/>
              <a:t>17</a:t>
            </a:fld>
            <a:endParaRPr lang="en-US"/>
          </a:p>
        </p:txBody>
      </p:sp>
    </p:spTree>
    <p:extLst>
      <p:ext uri="{BB962C8B-B14F-4D97-AF65-F5344CB8AC3E}">
        <p14:creationId xmlns:p14="http://schemas.microsoft.com/office/powerpoint/2010/main" val="2845128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49490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441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8863" y="1617133"/>
            <a:ext cx="11494169" cy="3632199"/>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42910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9050216" y="6356351"/>
            <a:ext cx="2743200" cy="365125"/>
          </a:xfrm>
          <a:prstGeom prst="rect">
            <a:avLst/>
          </a:prstGeom>
        </p:spPr>
        <p:txBody>
          <a:bodyPr/>
          <a:lstStyle/>
          <a:p>
            <a:fld id="{E3F07B27-5348-4263-B67F-EF7FF0A6AD4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8359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9050216" y="6356351"/>
            <a:ext cx="2743200" cy="365125"/>
          </a:xfrm>
          <a:prstGeom prst="rect">
            <a:avLst/>
          </a:prstGeom>
        </p:spPr>
        <p:txBody>
          <a:bodyPr/>
          <a:lstStyle/>
          <a:p>
            <a:fld id="{E3F07B27-5348-4263-B67F-EF7FF0A6AD4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12872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881833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9806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0128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840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1183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793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
        <p:nvSpPr>
          <p:cNvPr id="7" name="Rectangle 6"/>
          <p:cNvSpPr/>
          <p:nvPr userDrawn="1"/>
        </p:nvSpPr>
        <p:spPr>
          <a:xfrm>
            <a:off x="4683978" y="6400412"/>
            <a:ext cx="2824043" cy="276999"/>
          </a:xfrm>
          <a:prstGeom prst="rect">
            <a:avLst/>
          </a:prstGeom>
        </p:spPr>
        <p:txBody>
          <a:bodyPr wrap="none">
            <a:spAutoFit/>
          </a:bodyPr>
          <a:lstStyle/>
          <a:p>
            <a:r>
              <a:rPr lang="en-US" sz="1200" cap="small" baseline="0"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659653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707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9185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873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434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3826275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564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896011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998835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200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81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32766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p:nvPr>
        </p:nvSpPr>
        <p:spPr>
          <a:xfrm>
            <a:off x="7962900" y="1825625"/>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Footer Placeholder 9"/>
          <p:cNvSpPr>
            <a:spLocks noGrp="1"/>
          </p:cNvSpPr>
          <p:nvPr>
            <p:ph type="ftr" sz="quarter" idx="11"/>
          </p:nvPr>
        </p:nvSpPr>
        <p:spPr>
          <a:xfrm>
            <a:off x="2819400" y="6356350"/>
            <a:ext cx="4114800" cy="3651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endParaRPr lang="en-US" dirty="0"/>
          </a:p>
        </p:txBody>
      </p:sp>
      <p:sp>
        <p:nvSpPr>
          <p:cNvPr id="11" name="Slide Number Placeholder 10"/>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
        <p:nvSpPr>
          <p:cNvPr id="7" name="Content Placeholder 3"/>
          <p:cNvSpPr>
            <a:spLocks noGrp="1"/>
          </p:cNvSpPr>
          <p:nvPr>
            <p:ph sz="half" idx="13"/>
          </p:nvPr>
        </p:nvSpPr>
        <p:spPr>
          <a:xfrm>
            <a:off x="7962900" y="3935412"/>
            <a:ext cx="3390899"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2"/>
          <p:cNvSpPr>
            <a:spLocks noGrp="1"/>
          </p:cNvSpPr>
          <p:nvPr>
            <p:ph sz="half" idx="14"/>
          </p:nvPr>
        </p:nvSpPr>
        <p:spPr>
          <a:xfrm>
            <a:off x="838200" y="3935412"/>
            <a:ext cx="32766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3"/>
          <p:cNvSpPr>
            <a:spLocks noGrp="1"/>
          </p:cNvSpPr>
          <p:nvPr>
            <p:ph sz="half" idx="15"/>
          </p:nvPr>
        </p:nvSpPr>
        <p:spPr>
          <a:xfrm>
            <a:off x="4343400" y="1825625"/>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Content Placeholder 3"/>
          <p:cNvSpPr>
            <a:spLocks noGrp="1"/>
          </p:cNvSpPr>
          <p:nvPr>
            <p:ph sz="half" idx="16"/>
          </p:nvPr>
        </p:nvSpPr>
        <p:spPr>
          <a:xfrm>
            <a:off x="4343400" y="3935412"/>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962971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239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092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210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483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711738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2994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7341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2033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5883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992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90688"/>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2876550" y="6356350"/>
            <a:ext cx="4114800" cy="365125"/>
          </a:xfrm>
        </p:spPr>
        <p:txBody>
          <a:bodyPr/>
          <a:lstStyle/>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1953996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1316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2050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8863" y="1617133"/>
            <a:ext cx="11494169" cy="3632199"/>
          </a:xfrm>
        </p:spPr>
        <p:txBody>
          <a:bodyPr/>
          <a:lstStyle>
            <a:lvl1pPr algn="ctr">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166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53818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1381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8701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94593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396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5821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163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41575"/>
            <a:ext cx="10515600"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4" name="Footer Placeholder 3"/>
          <p:cNvSpPr>
            <a:spLocks noGrp="1"/>
          </p:cNvSpPr>
          <p:nvPr>
            <p:ph type="ftr" sz="quarter" idx="11"/>
          </p:nvPr>
        </p:nvSpPr>
        <p:spPr>
          <a:xfrm>
            <a:off x="2362200" y="6340475"/>
            <a:ext cx="4114800" cy="3651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29201947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2470022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3220458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464739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341448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561411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4042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6028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945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7165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955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629787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5716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2064292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3444101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33276052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title"/>
          </p:nvPr>
        </p:nvSpPr>
        <p:spPr>
          <a:xfrm>
            <a:off x="0" y="15136"/>
            <a:ext cx="12192000" cy="1631102"/>
          </a:xfrm>
        </p:spPr>
        <p:txBody>
          <a:bodyPr/>
          <a:lstStyle>
            <a:lvl1pPr algn="ctr">
              <a:defRPr/>
            </a:lvl1pPr>
          </a:lstStyle>
          <a:p>
            <a:r>
              <a:rPr lang="en-US"/>
              <a:t>Click to edit Master title style</a:t>
            </a:r>
            <a:endParaRPr lang="en-US" dirty="0"/>
          </a:p>
        </p:txBody>
      </p:sp>
      <p:sp>
        <p:nvSpPr>
          <p:cNvPr id="6" name="Content Placeholder 2"/>
          <p:cNvSpPr>
            <a:spLocks noGrp="1"/>
          </p:cNvSpPr>
          <p:nvPr>
            <p:ph idx="1"/>
          </p:nvPr>
        </p:nvSpPr>
        <p:spPr>
          <a:xfrm>
            <a:off x="414868" y="1825625"/>
            <a:ext cx="11353800" cy="4351338"/>
          </a:xfrm>
        </p:spPr>
        <p:txBody>
          <a:bodyPr/>
          <a:lstStyle>
            <a:lvl2pPr marL="685800" indent="-228600">
              <a:buFont typeface="Symbol" panose="05050102010706020507" pitchFamily="18" charset="2"/>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Ø"/>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8821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title"/>
          </p:nvPr>
        </p:nvSpPr>
        <p:spPr>
          <a:xfrm>
            <a:off x="0" y="15136"/>
            <a:ext cx="12192000" cy="1631102"/>
          </a:xfrm>
        </p:spPr>
        <p:txBody>
          <a:bodyPr/>
          <a:lstStyle>
            <a:lvl1pPr algn="ctr">
              <a:defRPr/>
            </a:lvl1pPr>
          </a:lstStyle>
          <a:p>
            <a:r>
              <a:rPr lang="en-US"/>
              <a:t>Click to edit Master title style</a:t>
            </a:r>
            <a:endParaRPr lang="en-US" dirty="0"/>
          </a:p>
        </p:txBody>
      </p:sp>
      <p:sp>
        <p:nvSpPr>
          <p:cNvPr id="6" name="Content Placeholder 2"/>
          <p:cNvSpPr>
            <a:spLocks noGrp="1"/>
          </p:cNvSpPr>
          <p:nvPr>
            <p:ph sz="half" idx="1"/>
          </p:nvPr>
        </p:nvSpPr>
        <p:spPr>
          <a:xfrm>
            <a:off x="362712"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06526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617133"/>
            <a:ext cx="12192000" cy="3632199"/>
          </a:xfrm>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621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ta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5" name="Table 4"/>
          <p:cNvGraphicFramePr>
            <a:graphicFrameLocks noGrp="1"/>
          </p:cNvGraphicFramePr>
          <p:nvPr userDrawn="1">
            <p:extLst/>
          </p:nvPr>
        </p:nvGraphicFramePr>
        <p:xfrm>
          <a:off x="2032000" y="1776254"/>
          <a:ext cx="8128000" cy="1483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70896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dirty="0">
                <a:solidFill>
                  <a:prstClr val="black"/>
                </a:solidFill>
              </a:rPr>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207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388538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540000" y="6254750"/>
            <a:ext cx="22352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F274300-4450-45A9-9F19-01221D882E9C}" type="slidenum">
              <a:rPr lang="en-US" altLang="en-US"/>
              <a:pPr>
                <a:defRPr/>
              </a:pPr>
              <a:t>‹#›</a:t>
            </a:fld>
            <a:endParaRPr lang="en-US" altLang="en-US"/>
          </a:p>
        </p:txBody>
      </p:sp>
    </p:spTree>
    <p:extLst>
      <p:ext uri="{BB962C8B-B14F-4D97-AF65-F5344CB8AC3E}">
        <p14:creationId xmlns:p14="http://schemas.microsoft.com/office/powerpoint/2010/main" val="6018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416394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3.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6.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7.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lumMod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535E65-2398-45FF-9C2C-B1AB07D87C2F}" type="slidenum">
              <a:rPr lang="en-US" smtClean="0"/>
              <a:pPr/>
              <a:t>‹#›</a:t>
            </a:fld>
            <a:endParaRPr lang="en-US" dirty="0"/>
          </a:p>
        </p:txBody>
      </p:sp>
    </p:spTree>
    <p:extLst>
      <p:ext uri="{BB962C8B-B14F-4D97-AF65-F5344CB8AC3E}">
        <p14:creationId xmlns:p14="http://schemas.microsoft.com/office/powerpoint/2010/main" val="440044513"/>
      </p:ext>
    </p:extLst>
  </p:cSld>
  <p:clrMap bg1="lt1" tx1="dk1" bg2="lt2" tx2="dk2" accent1="accent1" accent2="accent2" accent3="accent3" accent4="accent4" accent5="accent5" accent6="accent6" hlink="hlink" folHlink="folHlink"/>
  <p:sldLayoutIdLst>
    <p:sldLayoutId id="2147483660" r:id="rId1"/>
    <p:sldLayoutId id="2147483652" r:id="rId2"/>
    <p:sldLayoutId id="2147483661" r:id="rId3"/>
    <p:sldLayoutId id="2147483653" r:id="rId4"/>
    <p:sldLayoutId id="2147483654" r:id="rId5"/>
    <p:sldLayoutId id="2147483656" r:id="rId6"/>
    <p:sldLayoutId id="2147483657" r:id="rId7"/>
    <p:sldLayoutId id="2147483733" r:id="rId8"/>
    <p:sldLayoutId id="214748373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
        <p:nvSpPr>
          <p:cNvPr id="7" name="TextBox 6"/>
          <p:cNvSpPr txBox="1"/>
          <p:nvPr userDrawn="1"/>
        </p:nvSpPr>
        <p:spPr>
          <a:xfrm>
            <a:off x="9557238" y="6304085"/>
            <a:ext cx="2211429" cy="276999"/>
          </a:xfrm>
          <a:prstGeom prst="rect">
            <a:avLst/>
          </a:prstGeom>
          <a:noFill/>
        </p:spPr>
        <p:txBody>
          <a:bodyPr wrap="square" rtlCol="0">
            <a:spAutoFit/>
          </a:bodyPr>
          <a:lstStyle/>
          <a:p>
            <a:pPr algn="r"/>
            <a:fld id="{5B3829BB-2178-4CA1-8AC7-3DE4BF5274F9}" type="slidenum">
              <a:rPr lang="en-US" sz="1200" smtClean="0">
                <a:solidFill>
                  <a:prstClr val="black"/>
                </a:solidFill>
                <a:latin typeface="Arial" panose="020B0604020202020204" pitchFamily="34" charset="0"/>
                <a:cs typeface="Arial" panose="020B0604020202020204" pitchFamily="34" charset="0"/>
              </a:rPr>
              <a:pPr algn="r"/>
              <a:t>‹#›</a:t>
            </a:fld>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913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8" r:id="rId4"/>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74830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918166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898753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44886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4" r:id="rId8"/>
    <p:sldLayoutId id="2147483725" r:id="rId9"/>
    <p:sldLayoutId id="2147483726" r:id="rId10"/>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5136"/>
            <a:ext cx="12192000" cy="1631102"/>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36446176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CALPADS@cde.ca.gov" TargetMode="External"/><Relationship Id="rId2" Type="http://schemas.openxmlformats.org/officeDocument/2006/relationships/hyperlink" Target="mailto:CTEData@cde.ca.gov"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cccco.edu/About-Us/Chancellors-Office/Divisions/Workforce-and-Economic-Development/K12-Strong-Workforce/K12-Pathway-Coordinators" TargetMode="External"/><Relationship Id="rId2" Type="http://schemas.openxmlformats.org/officeDocument/2006/relationships/hyperlink" Target="https://www.cde.ca.gov/ci/ct/pk/cteigcontacts.asp"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Career Technical Education Completer Survey and Reporting Instructions</a:t>
            </a:r>
            <a:endParaRPr lang="en-US" sz="3200" b="1" dirty="0"/>
          </a:p>
        </p:txBody>
      </p:sp>
      <p:sp>
        <p:nvSpPr>
          <p:cNvPr id="3" name="Subtitle 2"/>
          <p:cNvSpPr>
            <a:spLocks noGrp="1"/>
          </p:cNvSpPr>
          <p:nvPr>
            <p:ph type="subTitle" idx="1"/>
          </p:nvPr>
        </p:nvSpPr>
        <p:spPr>
          <a:xfrm>
            <a:off x="231645" y="3751488"/>
            <a:ext cx="11618976" cy="1833235"/>
          </a:xfrm>
        </p:spPr>
        <p:txBody>
          <a:bodyPr>
            <a:normAutofit/>
          </a:bodyPr>
          <a:lstStyle/>
          <a:p>
            <a:r>
              <a:rPr lang="en-US" b="1" dirty="0"/>
              <a:t>California Department of Education</a:t>
            </a:r>
          </a:p>
          <a:p>
            <a:r>
              <a:rPr lang="en-US" sz="1800" b="1" dirty="0"/>
              <a:t>Career and College Transition Division</a:t>
            </a:r>
          </a:p>
          <a:p>
            <a:r>
              <a:rPr lang="en-US" sz="1800" b="1" dirty="0"/>
              <a:t>Career Technical Education Leadership and Support Office</a:t>
            </a:r>
          </a:p>
          <a:p>
            <a:endParaRPr lang="en-US" b="1" dirty="0"/>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1</a:t>
            </a:fld>
            <a:endParaRPr lang="en-US" dirty="0">
              <a:solidFill>
                <a:prstClr val="black">
                  <a:tint val="75000"/>
                </a:prstClr>
              </a:solidFill>
            </a:endParaRPr>
          </a:p>
        </p:txBody>
      </p:sp>
      <p:sp>
        <p:nvSpPr>
          <p:cNvPr id="5" name="TextBox 4"/>
          <p:cNvSpPr txBox="1"/>
          <p:nvPr/>
        </p:nvSpPr>
        <p:spPr>
          <a:xfrm>
            <a:off x="4550229" y="6281805"/>
            <a:ext cx="1262742" cy="246221"/>
          </a:xfrm>
          <a:prstGeom prst="rect">
            <a:avLst/>
          </a:prstGeom>
          <a:solidFill>
            <a:srgbClr val="BFD8EE"/>
          </a:solidFill>
        </p:spPr>
        <p:txBody>
          <a:bodyPr wrap="square" rtlCol="0">
            <a:spAutoFit/>
          </a:bodyPr>
          <a:lstStyle/>
          <a:p>
            <a:r>
              <a:rPr lang="en-US" sz="1000" b="1" dirty="0">
                <a:solidFill>
                  <a:srgbClr val="2E2D71"/>
                </a:solidFill>
                <a:latin typeface="Tahoma" panose="020B0604030504040204" pitchFamily="34" charset="0"/>
                <a:ea typeface="Tahoma" panose="020B0604030504040204" pitchFamily="34" charset="0"/>
                <a:cs typeface="Tahoma" panose="020B0604030504040204" pitchFamily="34" charset="0"/>
              </a:rPr>
              <a:t>T</a:t>
            </a:r>
            <a:r>
              <a:rPr lang="en-US" sz="1000" dirty="0">
                <a:solidFill>
                  <a:srgbClr val="2E2D71"/>
                </a:solidFill>
                <a:latin typeface="Tahoma" panose="020B0604030504040204" pitchFamily="34" charset="0"/>
                <a:ea typeface="Tahoma" panose="020B0604030504040204" pitchFamily="34" charset="0"/>
                <a:cs typeface="Tahoma" panose="020B0604030504040204" pitchFamily="34" charset="0"/>
              </a:rPr>
              <a:t>ON</a:t>
            </a:r>
            <a:r>
              <a:rPr lang="en-US" sz="1000" b="1" dirty="0">
                <a:solidFill>
                  <a:srgbClr val="2E2D71"/>
                </a:solidFill>
                <a:latin typeface="Tahoma" panose="020B0604030504040204" pitchFamily="34" charset="0"/>
                <a:ea typeface="Tahoma" panose="020B0604030504040204" pitchFamily="34" charset="0"/>
                <a:cs typeface="Tahoma" panose="020B0604030504040204" pitchFamily="34" charset="0"/>
              </a:rPr>
              <a:t>Y</a:t>
            </a:r>
            <a:r>
              <a:rPr lang="en-US" sz="1000" dirty="0">
                <a:solidFill>
                  <a:srgbClr val="2E2D71"/>
                </a:solidFill>
                <a:latin typeface="Tahoma" panose="020B0604030504040204" pitchFamily="34" charset="0"/>
                <a:ea typeface="Tahoma" panose="020B0604030504040204" pitchFamily="34" charset="0"/>
                <a:cs typeface="Tahoma" panose="020B0604030504040204" pitchFamily="34" charset="0"/>
              </a:rPr>
              <a:t> </a:t>
            </a:r>
            <a:r>
              <a:rPr lang="en-US" sz="1000" b="1" dirty="0">
                <a:solidFill>
                  <a:srgbClr val="2E2D71"/>
                </a:solidFill>
                <a:latin typeface="Tahoma" panose="020B0604030504040204" pitchFamily="34" charset="0"/>
                <a:ea typeface="Tahoma" panose="020B0604030504040204" pitchFamily="34" charset="0"/>
                <a:cs typeface="Tahoma" panose="020B0604030504040204" pitchFamily="34" charset="0"/>
              </a:rPr>
              <a:t>T</a:t>
            </a:r>
            <a:r>
              <a:rPr lang="en-US" sz="1000" dirty="0">
                <a:solidFill>
                  <a:srgbClr val="2E2D71"/>
                </a:solidFill>
                <a:latin typeface="Tahoma" panose="020B0604030504040204" pitchFamily="34" charset="0"/>
                <a:ea typeface="Tahoma" panose="020B0604030504040204" pitchFamily="34" charset="0"/>
                <a:cs typeface="Tahoma" panose="020B0604030504040204" pitchFamily="34" charset="0"/>
              </a:rPr>
              <a:t>HURMON</a:t>
            </a:r>
            <a:r>
              <a:rPr lang="en-US" sz="1000" b="1" dirty="0">
                <a:solidFill>
                  <a:srgbClr val="2E2D71"/>
                </a:solidFill>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9347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
            <a:ext cx="12192000" cy="806244"/>
          </a:xfrm>
        </p:spPr>
        <p:txBody>
          <a:bodyPr/>
          <a:lstStyle/>
          <a:p>
            <a:r>
              <a:rPr lang="en-US" dirty="0"/>
              <a:t>Review ODS Report 8.1a – Student Profile-Exits</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10</a:t>
            </a:fld>
            <a:endParaRPr lang="en-US" dirty="0"/>
          </a:p>
        </p:txBody>
      </p:sp>
      <p:pic>
        <p:nvPicPr>
          <p:cNvPr id="11" name="Content Placeholder 10" descr="Picture of fliters availalbe for CALPADS report " title="Student Level Report"/>
          <p:cNvPicPr>
            <a:picLocks noGrp="1" noChangeAspect="1"/>
          </p:cNvPicPr>
          <p:nvPr>
            <p:ph sz="quarter" idx="13"/>
          </p:nvPr>
        </p:nvPicPr>
        <p:blipFill rotWithShape="1">
          <a:blip r:embed="rId2"/>
          <a:srcRect l="59509" t="29519" r="983" b="25395"/>
          <a:stretch/>
        </p:blipFill>
        <p:spPr>
          <a:xfrm>
            <a:off x="914400" y="721090"/>
            <a:ext cx="6037314" cy="1937741"/>
          </a:xfrm>
          <a:prstGeom prst="rect">
            <a:avLst/>
          </a:prstGeom>
        </p:spPr>
      </p:pic>
      <p:grpSp>
        <p:nvGrpSpPr>
          <p:cNvPr id="14" name="Group 13" descr="Picture of the stduent level Report 8.1a by school" title="Student Level Report"/>
          <p:cNvGrpSpPr/>
          <p:nvPr/>
        </p:nvGrpSpPr>
        <p:grpSpPr>
          <a:xfrm>
            <a:off x="914400" y="2698752"/>
            <a:ext cx="9967246" cy="3885539"/>
            <a:chOff x="914400" y="2658832"/>
            <a:chExt cx="9967246" cy="3885539"/>
          </a:xfrm>
        </p:grpSpPr>
        <p:pic>
          <p:nvPicPr>
            <p:cNvPr id="12" name="Picture 11"/>
            <p:cNvPicPr>
              <a:picLocks noChangeAspect="1"/>
            </p:cNvPicPr>
            <p:nvPr/>
          </p:nvPicPr>
          <p:blipFill rotWithShape="1">
            <a:blip r:embed="rId3"/>
            <a:srcRect l="60000" t="21397" r="1936" b="25843"/>
            <a:stretch/>
          </p:blipFill>
          <p:spPr>
            <a:xfrm>
              <a:off x="914400" y="2658832"/>
              <a:ext cx="9967246" cy="3885538"/>
            </a:xfrm>
            <a:prstGeom prst="rect">
              <a:avLst/>
            </a:prstGeom>
          </p:spPr>
        </p:pic>
        <p:sp>
          <p:nvSpPr>
            <p:cNvPr id="13" name="Rectangle 12"/>
            <p:cNvSpPr/>
            <p:nvPr/>
          </p:nvSpPr>
          <p:spPr>
            <a:xfrm>
              <a:off x="2526890" y="3205317"/>
              <a:ext cx="1602658" cy="3339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209018" y="873353"/>
            <a:ext cx="4291559" cy="1169551"/>
          </a:xfrm>
          <a:prstGeom prst="rect">
            <a:avLst/>
          </a:prstGeom>
          <a:solidFill>
            <a:schemeClr val="bg1"/>
          </a:solidFill>
          <a:ln w="38100">
            <a:solidFill>
              <a:srgbClr val="00B0F0"/>
            </a:solidFill>
          </a:ln>
        </p:spPr>
        <p:txBody>
          <a:bodyPr wrap="none" rtlCol="0">
            <a:spAutoFit/>
          </a:bodyPr>
          <a:lstStyle/>
          <a:p>
            <a:r>
              <a:rPr lang="en-US" sz="1400" dirty="0"/>
              <a:t>Apply the following filters:</a:t>
            </a:r>
          </a:p>
          <a:p>
            <a:pPr marL="285750" indent="-285750">
              <a:buFont typeface="Arial" panose="020B0604020202020204" pitchFamily="34" charset="0"/>
              <a:buChar char="•"/>
            </a:pPr>
            <a:r>
              <a:rPr lang="en-US" sz="1400" dirty="0"/>
              <a:t>Enrollment Status: 10, 30</a:t>
            </a:r>
          </a:p>
          <a:p>
            <a:pPr marL="285750" indent="-285750">
              <a:buFont typeface="Arial" panose="020B0604020202020204" pitchFamily="34" charset="0"/>
              <a:buChar char="•"/>
            </a:pPr>
            <a:r>
              <a:rPr lang="en-US" sz="1400" dirty="0"/>
              <a:t>From Date:   8/16/2019</a:t>
            </a:r>
          </a:p>
          <a:p>
            <a:pPr marL="285750" indent="-285750">
              <a:buFont typeface="Arial" panose="020B0604020202020204" pitchFamily="34" charset="0"/>
              <a:buChar char="•"/>
            </a:pPr>
            <a:r>
              <a:rPr lang="en-US" sz="1400" dirty="0"/>
              <a:t>Through Date:  8/15/2020</a:t>
            </a:r>
          </a:p>
          <a:p>
            <a:pPr marL="285750" indent="-285750">
              <a:buFont typeface="Arial" panose="020B0604020202020204" pitchFamily="34" charset="0"/>
              <a:buChar char="•"/>
            </a:pPr>
            <a:r>
              <a:rPr lang="en-US" sz="1400" dirty="0"/>
              <a:t>Completion Status = 100, 120, 250, 320, 330, or 360</a:t>
            </a:r>
          </a:p>
        </p:txBody>
      </p:sp>
      <p:sp>
        <p:nvSpPr>
          <p:cNvPr id="16" name="Rectangle 6"/>
          <p:cNvSpPr>
            <a:spLocks noChangeArrowheads="1"/>
          </p:cNvSpPr>
          <p:nvPr/>
        </p:nvSpPr>
        <p:spPr bwMode="auto">
          <a:xfrm>
            <a:off x="3007311" y="2215062"/>
            <a:ext cx="2282444" cy="184009"/>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17" name="Rectangle 6"/>
          <p:cNvSpPr>
            <a:spLocks noChangeArrowheads="1"/>
          </p:cNvSpPr>
          <p:nvPr/>
        </p:nvSpPr>
        <p:spPr bwMode="auto">
          <a:xfrm>
            <a:off x="914399" y="2417789"/>
            <a:ext cx="4375355" cy="24104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18" name="Rectangle 6"/>
          <p:cNvSpPr>
            <a:spLocks noChangeArrowheads="1"/>
          </p:cNvSpPr>
          <p:nvPr/>
        </p:nvSpPr>
        <p:spPr bwMode="auto">
          <a:xfrm>
            <a:off x="5535560" y="1234640"/>
            <a:ext cx="1416153" cy="292694"/>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330584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5480-77C0-46CA-A274-D0E1E0FF95C0}"/>
              </a:ext>
            </a:extLst>
          </p:cNvPr>
          <p:cNvSpPr>
            <a:spLocks noGrp="1"/>
          </p:cNvSpPr>
          <p:nvPr>
            <p:ph type="title"/>
          </p:nvPr>
        </p:nvSpPr>
        <p:spPr/>
        <p:txBody>
          <a:bodyPr/>
          <a:lstStyle/>
          <a:p>
            <a:r>
              <a:rPr lang="en-US" dirty="0"/>
              <a:t>How can I identify these students? </a:t>
            </a:r>
            <a:r>
              <a:rPr lang="en-US" sz="3200" dirty="0"/>
              <a:t>(2)</a:t>
            </a:r>
            <a:endParaRPr lang="en-US" dirty="0"/>
          </a:p>
        </p:txBody>
      </p:sp>
      <p:sp>
        <p:nvSpPr>
          <p:cNvPr id="3" name="Content Placeholder 2">
            <a:extLst>
              <a:ext uri="{FF2B5EF4-FFF2-40B4-BE49-F238E27FC236}">
                <a16:creationId xmlns:a16="http://schemas.microsoft.com/office/drawing/2014/main" id="{27C6E23A-F161-4618-8303-7EEEF631B95F}"/>
              </a:ext>
            </a:extLst>
          </p:cNvPr>
          <p:cNvSpPr>
            <a:spLocks noGrp="1"/>
          </p:cNvSpPr>
          <p:nvPr>
            <p:ph idx="1"/>
          </p:nvPr>
        </p:nvSpPr>
        <p:spPr/>
        <p:txBody>
          <a:bodyPr>
            <a:normAutofit lnSpcReduction="10000"/>
          </a:bodyPr>
          <a:lstStyle/>
          <a:p>
            <a:pPr lvl="1">
              <a:lnSpc>
                <a:spcPct val="100000"/>
              </a:lnSpc>
              <a:spcBef>
                <a:spcPts val="600"/>
              </a:spcBef>
              <a:spcAft>
                <a:spcPts val="600"/>
              </a:spcAft>
            </a:pPr>
            <a:r>
              <a:rPr lang="en-US" sz="2800" dirty="0"/>
              <a:t>Step 2:  Find students who were identified as CTE Completers in any grades 9-12</a:t>
            </a:r>
          </a:p>
          <a:p>
            <a:pPr lvl="2">
              <a:lnSpc>
                <a:spcPct val="100000"/>
              </a:lnSpc>
              <a:spcBef>
                <a:spcPts val="600"/>
              </a:spcBef>
              <a:spcAft>
                <a:spcPts val="600"/>
              </a:spcAft>
            </a:pPr>
            <a:r>
              <a:rPr lang="en-US" sz="2600" dirty="0">
                <a:solidFill>
                  <a:prstClr val="black"/>
                </a:solidFill>
              </a:rPr>
              <a:t>Run Snapshot Report 3.15 – </a:t>
            </a:r>
            <a:r>
              <a:rPr lang="en-US" sz="2600" i="1" dirty="0">
                <a:solidFill>
                  <a:prstClr val="black"/>
                </a:solidFill>
              </a:rPr>
              <a:t>Career Technical Education Concentrators and Completers – Student List</a:t>
            </a:r>
            <a:r>
              <a:rPr lang="en-US" sz="2600" dirty="0">
                <a:solidFill>
                  <a:prstClr val="black"/>
                </a:solidFill>
              </a:rPr>
              <a:t>, and filter as follows:</a:t>
            </a:r>
          </a:p>
          <a:p>
            <a:pPr lvl="3">
              <a:lnSpc>
                <a:spcPct val="100000"/>
              </a:lnSpc>
              <a:spcBef>
                <a:spcPts val="600"/>
              </a:spcBef>
              <a:spcAft>
                <a:spcPts val="600"/>
              </a:spcAft>
            </a:pPr>
            <a:r>
              <a:rPr lang="en-US" sz="2600" dirty="0">
                <a:solidFill>
                  <a:prstClr val="black"/>
                </a:solidFill>
              </a:rPr>
              <a:t>Academic Year: </a:t>
            </a:r>
            <a:r>
              <a:rPr lang="en-US" sz="2600" dirty="0">
                <a:solidFill>
                  <a:srgbClr val="FF0000"/>
                </a:solidFill>
              </a:rPr>
              <a:t>2019-20</a:t>
            </a:r>
          </a:p>
          <a:p>
            <a:pPr lvl="3">
              <a:lnSpc>
                <a:spcPct val="100000"/>
              </a:lnSpc>
              <a:spcBef>
                <a:spcPts val="600"/>
              </a:spcBef>
              <a:spcAft>
                <a:spcPts val="600"/>
              </a:spcAft>
            </a:pPr>
            <a:r>
              <a:rPr lang="en-US" sz="2600" dirty="0">
                <a:solidFill>
                  <a:prstClr val="black"/>
                </a:solidFill>
              </a:rPr>
              <a:t>Grade: </a:t>
            </a:r>
            <a:r>
              <a:rPr lang="en-US" sz="2600" dirty="0">
                <a:solidFill>
                  <a:srgbClr val="FF0000"/>
                </a:solidFill>
              </a:rPr>
              <a:t>12</a:t>
            </a:r>
          </a:p>
          <a:p>
            <a:pPr lvl="3">
              <a:lnSpc>
                <a:spcPct val="100000"/>
              </a:lnSpc>
              <a:spcBef>
                <a:spcPts val="600"/>
              </a:spcBef>
              <a:spcAft>
                <a:spcPts val="600"/>
              </a:spcAft>
            </a:pPr>
            <a:r>
              <a:rPr lang="en-US" sz="2600" dirty="0">
                <a:solidFill>
                  <a:prstClr val="black"/>
                </a:solidFill>
              </a:rPr>
              <a:t>CTE Participation Type: Completers</a:t>
            </a:r>
          </a:p>
          <a:p>
            <a:pPr lvl="3">
              <a:lnSpc>
                <a:spcPct val="100000"/>
              </a:lnSpc>
              <a:spcBef>
                <a:spcPts val="600"/>
              </a:spcBef>
              <a:spcAft>
                <a:spcPts val="600"/>
              </a:spcAft>
            </a:pPr>
            <a:r>
              <a:rPr lang="en-US" sz="2600" dirty="0">
                <a:solidFill>
                  <a:prstClr val="black"/>
                </a:solidFill>
              </a:rPr>
              <a:t>Perkins/CTEIG Fundable: All</a:t>
            </a:r>
          </a:p>
          <a:p>
            <a:endParaRPr lang="en-US" dirty="0"/>
          </a:p>
        </p:txBody>
      </p:sp>
      <p:sp>
        <p:nvSpPr>
          <p:cNvPr id="4" name="Slide Number Placeholder 3">
            <a:extLst>
              <a:ext uri="{FF2B5EF4-FFF2-40B4-BE49-F238E27FC236}">
                <a16:creationId xmlns:a16="http://schemas.microsoft.com/office/drawing/2014/main" id="{1507A34B-2E87-4EE0-B9D8-16F95ACE1CA9}"/>
              </a:ext>
            </a:extLst>
          </p:cNvPr>
          <p:cNvSpPr>
            <a:spLocks noGrp="1"/>
          </p:cNvSpPr>
          <p:nvPr>
            <p:ph type="sldNum" sz="quarter" idx="12"/>
          </p:nvPr>
        </p:nvSpPr>
        <p:spPr/>
        <p:txBody>
          <a:bodyPr/>
          <a:lstStyle/>
          <a:p>
            <a:pPr>
              <a:defRPr/>
            </a:pPr>
            <a:fld id="{FF274300-4450-45A9-9F19-01221D882E9C}" type="slidenum">
              <a:rPr lang="en-US" altLang="en-US" smtClean="0"/>
              <a:pPr>
                <a:defRPr/>
              </a:pPr>
              <a:t>11</a:t>
            </a:fld>
            <a:endParaRPr lang="en-US" altLang="en-US"/>
          </a:p>
        </p:txBody>
      </p:sp>
    </p:spTree>
    <p:extLst>
      <p:ext uri="{BB962C8B-B14F-4D97-AF65-F5344CB8AC3E}">
        <p14:creationId xmlns:p14="http://schemas.microsoft.com/office/powerpoint/2010/main" val="397183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59CE-304D-4DC8-80FA-1022B8AE8CB8}"/>
              </a:ext>
            </a:extLst>
          </p:cNvPr>
          <p:cNvSpPr>
            <a:spLocks noGrp="1"/>
          </p:cNvSpPr>
          <p:nvPr>
            <p:ph type="title"/>
          </p:nvPr>
        </p:nvSpPr>
        <p:spPr/>
        <p:txBody>
          <a:bodyPr/>
          <a:lstStyle/>
          <a:p>
            <a:pPr algn="ctr"/>
            <a:r>
              <a:rPr lang="en-US" dirty="0"/>
              <a:t>How can I identify these students? </a:t>
            </a:r>
            <a:r>
              <a:rPr lang="en-US" sz="3200" dirty="0"/>
              <a:t>(3)</a:t>
            </a:r>
          </a:p>
        </p:txBody>
      </p:sp>
      <p:sp>
        <p:nvSpPr>
          <p:cNvPr id="3" name="Content Placeholder 2">
            <a:extLst>
              <a:ext uri="{FF2B5EF4-FFF2-40B4-BE49-F238E27FC236}">
                <a16:creationId xmlns:a16="http://schemas.microsoft.com/office/drawing/2014/main" id="{1106D0B4-8095-4FCC-AE09-8DCA479F8FC2}"/>
              </a:ext>
            </a:extLst>
          </p:cNvPr>
          <p:cNvSpPr>
            <a:spLocks noGrp="1"/>
          </p:cNvSpPr>
          <p:nvPr>
            <p:ph idx="1"/>
          </p:nvPr>
        </p:nvSpPr>
        <p:spPr>
          <a:xfrm>
            <a:off x="838200" y="1759974"/>
            <a:ext cx="10515600" cy="4596376"/>
          </a:xfrm>
        </p:spPr>
        <p:txBody>
          <a:bodyPr>
            <a:normAutofit lnSpcReduction="10000"/>
          </a:bodyPr>
          <a:lstStyle/>
          <a:p>
            <a:pPr lvl="1">
              <a:lnSpc>
                <a:spcPct val="100000"/>
              </a:lnSpc>
              <a:spcBef>
                <a:spcPts val="600"/>
              </a:spcBef>
              <a:spcAft>
                <a:spcPts val="600"/>
              </a:spcAft>
            </a:pPr>
            <a:r>
              <a:rPr lang="en-US" sz="2800" dirty="0"/>
              <a:t>Step 3: Identify students who may have been a CTE completer in a prior year (e.g., grade 11 in 2018-19, grade 10 in 2017-18, etc.)</a:t>
            </a:r>
          </a:p>
          <a:p>
            <a:pPr lvl="2">
              <a:lnSpc>
                <a:spcPct val="100000"/>
              </a:lnSpc>
              <a:spcBef>
                <a:spcPts val="600"/>
              </a:spcBef>
              <a:spcAft>
                <a:spcPts val="600"/>
              </a:spcAft>
            </a:pPr>
            <a:r>
              <a:rPr lang="en-US" sz="2600" dirty="0">
                <a:solidFill>
                  <a:prstClr val="black"/>
                </a:solidFill>
              </a:rPr>
              <a:t>Run Snapshot Report 3.15 – </a:t>
            </a:r>
            <a:r>
              <a:rPr lang="en-US" sz="2600" i="1" dirty="0">
                <a:solidFill>
                  <a:prstClr val="black"/>
                </a:solidFill>
              </a:rPr>
              <a:t>Career Technical Education Concentrators and Completers – Student List</a:t>
            </a:r>
            <a:r>
              <a:rPr lang="en-US" sz="2600" dirty="0">
                <a:solidFill>
                  <a:prstClr val="black"/>
                </a:solidFill>
              </a:rPr>
              <a:t>, and filter as follows:</a:t>
            </a:r>
          </a:p>
          <a:p>
            <a:pPr lvl="3">
              <a:lnSpc>
                <a:spcPct val="100000"/>
              </a:lnSpc>
              <a:spcBef>
                <a:spcPts val="600"/>
              </a:spcBef>
              <a:spcAft>
                <a:spcPts val="600"/>
              </a:spcAft>
            </a:pPr>
            <a:r>
              <a:rPr lang="en-US" sz="2600" dirty="0">
                <a:solidFill>
                  <a:prstClr val="black"/>
                </a:solidFill>
              </a:rPr>
              <a:t>Academic Year = </a:t>
            </a:r>
            <a:r>
              <a:rPr lang="en-US" sz="2600" dirty="0">
                <a:solidFill>
                  <a:srgbClr val="FF0000"/>
                </a:solidFill>
              </a:rPr>
              <a:t>2018-19</a:t>
            </a:r>
          </a:p>
          <a:p>
            <a:pPr lvl="3">
              <a:lnSpc>
                <a:spcPct val="100000"/>
              </a:lnSpc>
              <a:spcBef>
                <a:spcPts val="600"/>
              </a:spcBef>
              <a:spcAft>
                <a:spcPts val="600"/>
              </a:spcAft>
            </a:pPr>
            <a:r>
              <a:rPr lang="en-US" sz="2600" dirty="0">
                <a:solidFill>
                  <a:prstClr val="black"/>
                </a:solidFill>
              </a:rPr>
              <a:t>Grade: </a:t>
            </a:r>
            <a:r>
              <a:rPr lang="en-US" sz="2600" dirty="0">
                <a:solidFill>
                  <a:srgbClr val="FF0000"/>
                </a:solidFill>
              </a:rPr>
              <a:t>11</a:t>
            </a:r>
          </a:p>
          <a:p>
            <a:pPr lvl="3">
              <a:lnSpc>
                <a:spcPct val="100000"/>
              </a:lnSpc>
              <a:spcBef>
                <a:spcPts val="600"/>
              </a:spcBef>
              <a:spcAft>
                <a:spcPts val="600"/>
              </a:spcAft>
            </a:pPr>
            <a:r>
              <a:rPr lang="en-US" sz="2600" dirty="0">
                <a:solidFill>
                  <a:prstClr val="black"/>
                </a:solidFill>
              </a:rPr>
              <a:t>CTE Participation Type: Completers</a:t>
            </a:r>
          </a:p>
          <a:p>
            <a:pPr lvl="3">
              <a:lnSpc>
                <a:spcPct val="100000"/>
              </a:lnSpc>
              <a:spcBef>
                <a:spcPts val="600"/>
              </a:spcBef>
              <a:spcAft>
                <a:spcPts val="600"/>
              </a:spcAft>
            </a:pPr>
            <a:r>
              <a:rPr lang="en-US" sz="2600" dirty="0">
                <a:solidFill>
                  <a:prstClr val="black"/>
                </a:solidFill>
              </a:rPr>
              <a:t>Perkins/CTEIG Fundable: All</a:t>
            </a:r>
          </a:p>
          <a:p>
            <a:pPr lvl="1">
              <a:lnSpc>
                <a:spcPct val="100000"/>
              </a:lnSpc>
              <a:spcBef>
                <a:spcPts val="600"/>
              </a:spcBef>
              <a:spcAft>
                <a:spcPts val="600"/>
              </a:spcAft>
            </a:pPr>
            <a:endParaRPr lang="en-US" sz="2800" dirty="0"/>
          </a:p>
          <a:p>
            <a:endParaRPr lang="en-US" dirty="0"/>
          </a:p>
        </p:txBody>
      </p:sp>
      <p:sp>
        <p:nvSpPr>
          <p:cNvPr id="4" name="Slide Number Placeholder 3">
            <a:extLst>
              <a:ext uri="{FF2B5EF4-FFF2-40B4-BE49-F238E27FC236}">
                <a16:creationId xmlns:a16="http://schemas.microsoft.com/office/drawing/2014/main" id="{021B8209-D41D-4820-9C91-FEA1C3A10E05}"/>
              </a:ext>
            </a:extLst>
          </p:cNvPr>
          <p:cNvSpPr>
            <a:spLocks noGrp="1"/>
          </p:cNvSpPr>
          <p:nvPr>
            <p:ph type="sldNum" sz="quarter" idx="12"/>
          </p:nvPr>
        </p:nvSpPr>
        <p:spPr/>
        <p:txBody>
          <a:bodyPr/>
          <a:lstStyle/>
          <a:p>
            <a:pPr>
              <a:defRPr/>
            </a:pPr>
            <a:fld id="{FF274300-4450-45A9-9F19-01221D882E9C}" type="slidenum">
              <a:rPr lang="en-US" altLang="en-US" smtClean="0"/>
              <a:pPr>
                <a:defRPr/>
              </a:pPr>
              <a:t>12</a:t>
            </a:fld>
            <a:endParaRPr lang="en-US" altLang="en-US"/>
          </a:p>
        </p:txBody>
      </p:sp>
    </p:spTree>
    <p:extLst>
      <p:ext uri="{BB962C8B-B14F-4D97-AF65-F5344CB8AC3E}">
        <p14:creationId xmlns:p14="http://schemas.microsoft.com/office/powerpoint/2010/main" val="341128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AC3C-99E1-409A-AECA-392C8E810630}"/>
              </a:ext>
            </a:extLst>
          </p:cNvPr>
          <p:cNvSpPr>
            <a:spLocks noGrp="1"/>
          </p:cNvSpPr>
          <p:nvPr>
            <p:ph type="title"/>
          </p:nvPr>
        </p:nvSpPr>
        <p:spPr>
          <a:xfrm>
            <a:off x="1287903" y="376276"/>
            <a:ext cx="9394965" cy="1325563"/>
          </a:xfrm>
        </p:spPr>
        <p:txBody>
          <a:bodyPr>
            <a:normAutofit/>
          </a:bodyPr>
          <a:lstStyle/>
          <a:p>
            <a:pPr algn="ctr"/>
            <a:r>
              <a:rPr lang="en-US" dirty="0"/>
              <a:t>CALPADS Reporting:</a:t>
            </a:r>
            <a:br>
              <a:rPr lang="en-US" dirty="0"/>
            </a:br>
            <a:r>
              <a:rPr lang="en-US" dirty="0"/>
              <a:t>Fields</a:t>
            </a:r>
          </a:p>
        </p:txBody>
      </p:sp>
      <p:sp>
        <p:nvSpPr>
          <p:cNvPr id="3" name="Content Placeholder 2">
            <a:extLst>
              <a:ext uri="{FF2B5EF4-FFF2-40B4-BE49-F238E27FC236}">
                <a16:creationId xmlns:a16="http://schemas.microsoft.com/office/drawing/2014/main" id="{FA94C449-C65A-4A44-890E-B6A7F62B438D}"/>
              </a:ext>
            </a:extLst>
          </p:cNvPr>
          <p:cNvSpPr>
            <a:spLocks noGrp="1"/>
          </p:cNvSpPr>
          <p:nvPr>
            <p:ph idx="1"/>
          </p:nvPr>
        </p:nvSpPr>
        <p:spPr>
          <a:xfrm>
            <a:off x="838200" y="1854626"/>
            <a:ext cx="10515600" cy="4486275"/>
          </a:xfrm>
        </p:spPr>
        <p:txBody>
          <a:bodyPr>
            <a:normAutofit fontScale="85000" lnSpcReduction="20000"/>
          </a:bodyPr>
          <a:lstStyle/>
          <a:p>
            <a:pPr marL="0" indent="0">
              <a:lnSpc>
                <a:spcPct val="120000"/>
              </a:lnSpc>
              <a:spcBef>
                <a:spcPts val="600"/>
              </a:spcBef>
              <a:spcAft>
                <a:spcPts val="600"/>
              </a:spcAft>
              <a:buNone/>
            </a:pPr>
            <a:r>
              <a:rPr lang="en-US" sz="2800" dirty="0"/>
              <a:t>LEAs must enter the student level data into their SIS and submit the PSTS file to CALPADS, and populate the following fields with the appropriate code when applicable:</a:t>
            </a:r>
          </a:p>
          <a:p>
            <a:pPr lvl="1">
              <a:lnSpc>
                <a:spcPct val="120000"/>
              </a:lnSpc>
              <a:spcBef>
                <a:spcPts val="600"/>
              </a:spcBef>
              <a:spcAft>
                <a:spcPts val="600"/>
              </a:spcAft>
            </a:pPr>
            <a:r>
              <a:rPr lang="en-US" sz="2800" dirty="0"/>
              <a:t>Field 17.11 – </a:t>
            </a:r>
            <a:r>
              <a:rPr lang="en-US" sz="2800" i="1" dirty="0"/>
              <a:t>Education Program Participation Type Code with Code 20 – Career Technical Education</a:t>
            </a:r>
          </a:p>
          <a:p>
            <a:pPr lvl="1">
              <a:lnSpc>
                <a:spcPct val="120000"/>
              </a:lnSpc>
              <a:spcBef>
                <a:spcPts val="600"/>
              </a:spcBef>
              <a:spcAft>
                <a:spcPts val="600"/>
              </a:spcAft>
            </a:pPr>
            <a:r>
              <a:rPr lang="en-US" sz="2800" dirty="0"/>
              <a:t>Field 17.12 – </a:t>
            </a:r>
            <a:r>
              <a:rPr lang="en-US" sz="2800" i="1" dirty="0"/>
              <a:t>Postsecondary Status Code </a:t>
            </a:r>
            <a:r>
              <a:rPr lang="en-US" sz="2800" dirty="0"/>
              <a:t>with the appropriate code</a:t>
            </a:r>
          </a:p>
          <a:p>
            <a:pPr lvl="1">
              <a:lnSpc>
                <a:spcPct val="120000"/>
              </a:lnSpc>
              <a:spcBef>
                <a:spcPts val="600"/>
              </a:spcBef>
              <a:spcAft>
                <a:spcPts val="600"/>
              </a:spcAft>
            </a:pPr>
            <a:r>
              <a:rPr lang="en-US" sz="2800" dirty="0"/>
              <a:t>Field 17.13 – Educational Institution Type</a:t>
            </a:r>
          </a:p>
          <a:p>
            <a:pPr lvl="1">
              <a:lnSpc>
                <a:spcPct val="120000"/>
              </a:lnSpc>
              <a:spcBef>
                <a:spcPts val="600"/>
              </a:spcBef>
              <a:spcAft>
                <a:spcPts val="600"/>
              </a:spcAft>
            </a:pPr>
            <a:r>
              <a:rPr lang="en-US" sz="2800" dirty="0"/>
              <a:t>Field 17.14–Industry Field</a:t>
            </a:r>
          </a:p>
          <a:p>
            <a:pPr lvl="1">
              <a:lnSpc>
                <a:spcPct val="120000"/>
              </a:lnSpc>
              <a:spcBef>
                <a:spcPts val="600"/>
              </a:spcBef>
              <a:spcAft>
                <a:spcPts val="600"/>
              </a:spcAft>
            </a:pPr>
            <a:r>
              <a:rPr lang="en-US" sz="2800" dirty="0"/>
              <a:t>Field 17.15–Post-High School Credential</a:t>
            </a:r>
            <a:r>
              <a:rPr lang="en-US" dirty="0"/>
              <a:t> </a:t>
            </a:r>
            <a:endParaRPr lang="en-US" sz="2800" dirty="0"/>
          </a:p>
          <a:p>
            <a:pPr lvl="1">
              <a:lnSpc>
                <a:spcPct val="120000"/>
              </a:lnSpc>
              <a:spcBef>
                <a:spcPts val="600"/>
              </a:spcBef>
              <a:spcAft>
                <a:spcPts val="600"/>
              </a:spcAft>
            </a:pPr>
            <a:endParaRPr lang="en-US" sz="2800" dirty="0"/>
          </a:p>
        </p:txBody>
      </p:sp>
      <p:sp>
        <p:nvSpPr>
          <p:cNvPr id="4" name="Slide Number Placeholder 3">
            <a:extLst>
              <a:ext uri="{FF2B5EF4-FFF2-40B4-BE49-F238E27FC236}">
                <a16:creationId xmlns:a16="http://schemas.microsoft.com/office/drawing/2014/main" id="{13A43907-C81E-491D-B30D-77BE1B8461AE}"/>
              </a:ext>
            </a:extLst>
          </p:cNvPr>
          <p:cNvSpPr>
            <a:spLocks noGrp="1"/>
          </p:cNvSpPr>
          <p:nvPr>
            <p:ph type="sldNum" sz="quarter" idx="12"/>
          </p:nvPr>
        </p:nvSpPr>
        <p:spPr/>
        <p:txBody>
          <a:bodyPr/>
          <a:lstStyle/>
          <a:p>
            <a:pPr>
              <a:defRPr/>
            </a:pPr>
            <a:fld id="{FF274300-4450-45A9-9F19-01221D882E9C}" type="slidenum">
              <a:rPr lang="en-US" altLang="en-US" smtClean="0"/>
              <a:pPr>
                <a:defRPr/>
              </a:pPr>
              <a:t>13</a:t>
            </a:fld>
            <a:endParaRPr lang="en-US" altLang="en-US"/>
          </a:p>
        </p:txBody>
      </p:sp>
    </p:spTree>
    <p:extLst>
      <p:ext uri="{BB962C8B-B14F-4D97-AF65-F5344CB8AC3E}">
        <p14:creationId xmlns:p14="http://schemas.microsoft.com/office/powerpoint/2010/main" val="167800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05E4E27-B844-46BB-A68E-776799DBE24C}"/>
              </a:ext>
            </a:extLst>
          </p:cNvPr>
          <p:cNvGraphicFramePr>
            <a:graphicFrameLocks noGrp="1"/>
          </p:cNvGraphicFramePr>
          <p:nvPr>
            <p:ph idx="1"/>
            <p:extLst>
              <p:ext uri="{D42A27DB-BD31-4B8C-83A1-F6EECF244321}">
                <p14:modId xmlns:p14="http://schemas.microsoft.com/office/powerpoint/2010/main" val="1245518794"/>
              </p:ext>
            </p:extLst>
          </p:nvPr>
        </p:nvGraphicFramePr>
        <p:xfrm>
          <a:off x="2509024" y="1795346"/>
          <a:ext cx="6616608" cy="4926131"/>
        </p:xfrm>
        <a:graphic>
          <a:graphicData uri="http://schemas.openxmlformats.org/drawingml/2006/table">
            <a:tbl>
              <a:tblPr firstRow="1" firstCol="1" bandRow="1">
                <a:tableStyleId>{5C22544A-7EE6-4342-B048-85BDC9FD1C3A}</a:tableStyleId>
              </a:tblPr>
              <a:tblGrid>
                <a:gridCol w="738998">
                  <a:extLst>
                    <a:ext uri="{9D8B030D-6E8A-4147-A177-3AD203B41FA5}">
                      <a16:colId xmlns:a16="http://schemas.microsoft.com/office/drawing/2014/main" val="1737519754"/>
                    </a:ext>
                  </a:extLst>
                </a:gridCol>
                <a:gridCol w="5444523">
                  <a:extLst>
                    <a:ext uri="{9D8B030D-6E8A-4147-A177-3AD203B41FA5}">
                      <a16:colId xmlns:a16="http://schemas.microsoft.com/office/drawing/2014/main" val="1256510380"/>
                    </a:ext>
                  </a:extLst>
                </a:gridCol>
                <a:gridCol w="433087">
                  <a:extLst>
                    <a:ext uri="{9D8B030D-6E8A-4147-A177-3AD203B41FA5}">
                      <a16:colId xmlns:a16="http://schemas.microsoft.com/office/drawing/2014/main" val="4206200204"/>
                    </a:ext>
                  </a:extLst>
                </a:gridCol>
              </a:tblGrid>
              <a:tr h="284351">
                <a:tc>
                  <a:txBody>
                    <a:bodyPr/>
                    <a:lstStyle/>
                    <a:p>
                      <a:pPr marL="0" marR="0" algn="ctr">
                        <a:spcBef>
                          <a:spcPts val="600"/>
                        </a:spcBef>
                        <a:spcAft>
                          <a:spcPts val="600"/>
                        </a:spcAft>
                      </a:pPr>
                      <a:r>
                        <a:rPr lang="en-US" sz="1200">
                          <a:effectLst/>
                        </a:rPr>
                        <a:t>Code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Name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New</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129868284"/>
                  </a:ext>
                </a:extLst>
              </a:tr>
              <a:tr h="210990">
                <a:tc>
                  <a:txBody>
                    <a:bodyPr/>
                    <a:lstStyle/>
                    <a:p>
                      <a:pPr marL="0" marR="0" algn="ctr">
                        <a:spcBef>
                          <a:spcPts val="600"/>
                        </a:spcBef>
                        <a:spcAft>
                          <a:spcPts val="600"/>
                        </a:spcAft>
                      </a:pPr>
                      <a:r>
                        <a:rPr lang="en-US" sz="1200">
                          <a:effectLst/>
                        </a:rPr>
                        <a:t>200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Enrolled in a Four-year college/university</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210035832"/>
                  </a:ext>
                </a:extLst>
              </a:tr>
              <a:tr h="210990">
                <a:tc>
                  <a:txBody>
                    <a:bodyPr/>
                    <a:lstStyle/>
                    <a:p>
                      <a:pPr marL="0" marR="0" algn="ctr">
                        <a:spcBef>
                          <a:spcPts val="600"/>
                        </a:spcBef>
                        <a:spcAft>
                          <a:spcPts val="600"/>
                        </a:spcAft>
                      </a:pPr>
                      <a:r>
                        <a:rPr lang="en-US" sz="1200">
                          <a:effectLst/>
                        </a:rPr>
                        <a:t>210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Enrolled in community college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581143470"/>
                  </a:ext>
                </a:extLst>
              </a:tr>
              <a:tr h="210990">
                <a:tc>
                  <a:txBody>
                    <a:bodyPr/>
                    <a:lstStyle/>
                    <a:p>
                      <a:pPr marL="0" marR="0" algn="ctr">
                        <a:spcBef>
                          <a:spcPts val="600"/>
                        </a:spcBef>
                        <a:spcAft>
                          <a:spcPts val="600"/>
                        </a:spcAft>
                      </a:pPr>
                      <a:r>
                        <a:rPr lang="en-US" sz="1200">
                          <a:effectLst/>
                        </a:rPr>
                        <a:t>220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Enrolled in a vocational or technical school (two-year degree program)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479119334"/>
                  </a:ext>
                </a:extLst>
              </a:tr>
              <a:tr h="210990">
                <a:tc>
                  <a:txBody>
                    <a:bodyPr/>
                    <a:lstStyle/>
                    <a:p>
                      <a:pPr marL="0" marR="0" algn="ctr">
                        <a:spcBef>
                          <a:spcPts val="600"/>
                        </a:spcBef>
                        <a:spcAft>
                          <a:spcPts val="600"/>
                        </a:spcAft>
                      </a:pPr>
                      <a:r>
                        <a:rPr lang="en-US" sz="1200">
                          <a:effectLst/>
                        </a:rPr>
                        <a:t>300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Enrolled in a High School Equivalency Test Preparation Program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680471844"/>
                  </a:ext>
                </a:extLst>
              </a:tr>
              <a:tr h="210990">
                <a:tc>
                  <a:txBody>
                    <a:bodyPr/>
                    <a:lstStyle/>
                    <a:p>
                      <a:pPr marL="0" marR="0" algn="ctr">
                        <a:spcBef>
                          <a:spcPts val="600"/>
                        </a:spcBef>
                        <a:spcAft>
                          <a:spcPts val="600"/>
                        </a:spcAft>
                      </a:pPr>
                      <a:r>
                        <a:rPr lang="en-US" sz="1200">
                          <a:effectLst/>
                        </a:rPr>
                        <a:t>310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Enrolled in a vocational or technical school (certificate program)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4040251321"/>
                  </a:ext>
                </a:extLst>
              </a:tr>
              <a:tr h="210990">
                <a:tc>
                  <a:txBody>
                    <a:bodyPr/>
                    <a:lstStyle/>
                    <a:p>
                      <a:pPr marL="0" marR="0" algn="ctr">
                        <a:spcBef>
                          <a:spcPts val="600"/>
                        </a:spcBef>
                        <a:spcAft>
                          <a:spcPts val="600"/>
                        </a:spcAft>
                      </a:pPr>
                      <a:r>
                        <a:rPr lang="en-US" sz="1200">
                          <a:effectLst/>
                        </a:rPr>
                        <a:t>320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Enrolled in a Regional Occupational Program (ROP)</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765528939"/>
                  </a:ext>
                </a:extLst>
              </a:tr>
              <a:tr h="421980">
                <a:tc>
                  <a:txBody>
                    <a:bodyPr/>
                    <a:lstStyle/>
                    <a:p>
                      <a:pPr marL="0" marR="0" algn="ctr">
                        <a:spcBef>
                          <a:spcPts val="600"/>
                        </a:spcBef>
                        <a:spcAft>
                          <a:spcPts val="600"/>
                        </a:spcAft>
                      </a:pPr>
                      <a:r>
                        <a:rPr lang="en-US" sz="1200">
                          <a:effectLst/>
                        </a:rPr>
                        <a:t>330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Enrolled in a Work Force Innovation and Opportunity Act (WIOA) Supported Program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4113305185"/>
                  </a:ext>
                </a:extLst>
              </a:tr>
              <a:tr h="210990">
                <a:tc>
                  <a:txBody>
                    <a:bodyPr/>
                    <a:lstStyle/>
                    <a:p>
                      <a:pPr marL="0" marR="0" algn="ctr">
                        <a:spcBef>
                          <a:spcPts val="600"/>
                        </a:spcBef>
                        <a:spcAft>
                          <a:spcPts val="600"/>
                        </a:spcAft>
                      </a:pPr>
                      <a:r>
                        <a:rPr lang="en-US" sz="1200">
                          <a:effectLst/>
                        </a:rPr>
                        <a:t>340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Enrolled in a Non-Workability Employment Program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4232890029"/>
                  </a:ext>
                </a:extLst>
              </a:tr>
              <a:tr h="210990">
                <a:tc>
                  <a:txBody>
                    <a:bodyPr/>
                    <a:lstStyle/>
                    <a:p>
                      <a:pPr marL="0" marR="0" algn="ctr">
                        <a:spcBef>
                          <a:spcPts val="600"/>
                        </a:spcBef>
                        <a:spcAft>
                          <a:spcPts val="600"/>
                        </a:spcAft>
                      </a:pPr>
                      <a:r>
                        <a:rPr lang="en-US" sz="1200">
                          <a:effectLst/>
                        </a:rPr>
                        <a:t>350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Enrolled in an Adult Training Program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12542004"/>
                  </a:ext>
                </a:extLst>
              </a:tr>
              <a:tr h="210990">
                <a:tc>
                  <a:txBody>
                    <a:bodyPr/>
                    <a:lstStyle/>
                    <a:p>
                      <a:pPr marL="0" marR="0" algn="ctr">
                        <a:spcBef>
                          <a:spcPts val="600"/>
                        </a:spcBef>
                        <a:spcAft>
                          <a:spcPts val="600"/>
                        </a:spcAft>
                      </a:pPr>
                      <a:r>
                        <a:rPr lang="en-US" sz="1200">
                          <a:effectLst/>
                        </a:rPr>
                        <a:t>360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State Apprentice Program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yes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181377607"/>
                  </a:ext>
                </a:extLst>
              </a:tr>
              <a:tr h="210990">
                <a:tc>
                  <a:txBody>
                    <a:bodyPr/>
                    <a:lstStyle/>
                    <a:p>
                      <a:pPr marL="0" marR="0" algn="ctr">
                        <a:spcBef>
                          <a:spcPts val="600"/>
                        </a:spcBef>
                        <a:spcAft>
                          <a:spcPts val="600"/>
                        </a:spcAft>
                      </a:pPr>
                      <a:r>
                        <a:rPr lang="en-US" sz="1200">
                          <a:effectLst/>
                        </a:rPr>
                        <a:t>370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Other Job Training Program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yes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693539267"/>
                  </a:ext>
                </a:extLst>
              </a:tr>
              <a:tr h="210990">
                <a:tc>
                  <a:txBody>
                    <a:bodyPr/>
                    <a:lstStyle/>
                    <a:p>
                      <a:pPr marL="0" marR="0" algn="ctr">
                        <a:spcBef>
                          <a:spcPts val="600"/>
                        </a:spcBef>
                        <a:spcAft>
                          <a:spcPts val="600"/>
                        </a:spcAft>
                      </a:pPr>
                      <a:r>
                        <a:rPr lang="en-US" sz="1200">
                          <a:effectLst/>
                        </a:rPr>
                        <a:t>400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Military Enlistment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889754007"/>
                  </a:ext>
                </a:extLst>
              </a:tr>
              <a:tr h="210990">
                <a:tc>
                  <a:txBody>
                    <a:bodyPr/>
                    <a:lstStyle/>
                    <a:p>
                      <a:pPr marL="0" marR="0" algn="ctr">
                        <a:spcBef>
                          <a:spcPts val="600"/>
                        </a:spcBef>
                        <a:spcAft>
                          <a:spcPts val="600"/>
                        </a:spcAft>
                      </a:pPr>
                      <a:r>
                        <a:rPr lang="en-US" sz="1200">
                          <a:effectLst/>
                        </a:rPr>
                        <a:t>500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Peace Corps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yes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574837507"/>
                  </a:ext>
                </a:extLst>
              </a:tr>
              <a:tr h="210990">
                <a:tc>
                  <a:txBody>
                    <a:bodyPr/>
                    <a:lstStyle/>
                    <a:p>
                      <a:pPr marL="0" marR="0" algn="ctr">
                        <a:spcBef>
                          <a:spcPts val="600"/>
                        </a:spcBef>
                        <a:spcAft>
                          <a:spcPts val="600"/>
                        </a:spcAft>
                      </a:pPr>
                      <a:r>
                        <a:rPr lang="en-US" sz="1200">
                          <a:effectLst/>
                        </a:rPr>
                        <a:t>510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Ameri Corps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yes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462600185"/>
                  </a:ext>
                </a:extLst>
              </a:tr>
              <a:tr h="210990">
                <a:tc>
                  <a:txBody>
                    <a:bodyPr/>
                    <a:lstStyle/>
                    <a:p>
                      <a:pPr marL="0" marR="0" algn="ctr">
                        <a:spcBef>
                          <a:spcPts val="600"/>
                        </a:spcBef>
                        <a:spcAft>
                          <a:spcPts val="600"/>
                        </a:spcAft>
                      </a:pPr>
                      <a:r>
                        <a:rPr lang="en-US" sz="1200">
                          <a:effectLst/>
                        </a:rPr>
                        <a:t>900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Incarcerated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126447942"/>
                  </a:ext>
                </a:extLst>
              </a:tr>
              <a:tr h="210990">
                <a:tc>
                  <a:txBody>
                    <a:bodyPr/>
                    <a:lstStyle/>
                    <a:p>
                      <a:pPr marL="0" marR="0" algn="ctr">
                        <a:spcBef>
                          <a:spcPts val="600"/>
                        </a:spcBef>
                        <a:spcAft>
                          <a:spcPts val="600"/>
                        </a:spcAft>
                      </a:pPr>
                      <a:r>
                        <a:rPr lang="en-US" sz="1200">
                          <a:effectLst/>
                        </a:rPr>
                        <a:t>910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Competitively Employed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041706919"/>
                  </a:ext>
                </a:extLst>
              </a:tr>
              <a:tr h="210990">
                <a:tc>
                  <a:txBody>
                    <a:bodyPr/>
                    <a:lstStyle/>
                    <a:p>
                      <a:pPr marL="0" marR="0" algn="ctr">
                        <a:spcBef>
                          <a:spcPts val="600"/>
                        </a:spcBef>
                        <a:spcAft>
                          <a:spcPts val="600"/>
                        </a:spcAft>
                      </a:pPr>
                      <a:r>
                        <a:rPr lang="en-US" sz="1200">
                          <a:effectLst/>
                        </a:rPr>
                        <a:t>920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Not Competitively Employed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48004858"/>
                  </a:ext>
                </a:extLst>
              </a:tr>
              <a:tr h="210990">
                <a:tc>
                  <a:txBody>
                    <a:bodyPr/>
                    <a:lstStyle/>
                    <a:p>
                      <a:pPr marL="0" marR="0" algn="ctr">
                        <a:spcBef>
                          <a:spcPts val="600"/>
                        </a:spcBef>
                        <a:spcAft>
                          <a:spcPts val="600"/>
                        </a:spcAft>
                      </a:pPr>
                      <a:r>
                        <a:rPr lang="en-US" sz="1200">
                          <a:effectLst/>
                        </a:rPr>
                        <a:t>930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Other employment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733165686"/>
                  </a:ext>
                </a:extLst>
              </a:tr>
              <a:tr h="210990">
                <a:tc>
                  <a:txBody>
                    <a:bodyPr/>
                    <a:lstStyle/>
                    <a:p>
                      <a:pPr marL="0" marR="0" algn="ctr">
                        <a:spcBef>
                          <a:spcPts val="600"/>
                        </a:spcBef>
                        <a:spcAft>
                          <a:spcPts val="600"/>
                        </a:spcAft>
                      </a:pPr>
                      <a:r>
                        <a:rPr lang="en-US" sz="1200">
                          <a:effectLst/>
                        </a:rPr>
                        <a:t>940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Other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817396959"/>
                  </a:ext>
                </a:extLst>
              </a:tr>
              <a:tr h="210990">
                <a:tc>
                  <a:txBody>
                    <a:bodyPr/>
                    <a:lstStyle/>
                    <a:p>
                      <a:pPr marL="0" marR="0" algn="ctr">
                        <a:spcBef>
                          <a:spcPts val="600"/>
                        </a:spcBef>
                        <a:spcAft>
                          <a:spcPts val="600"/>
                        </a:spcAft>
                      </a:pPr>
                      <a:r>
                        <a:rPr lang="en-US" sz="1200">
                          <a:effectLst/>
                        </a:rPr>
                        <a:t>950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Not able to contact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a:effectLst/>
                        </a:rPr>
                        <a:t>no</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171235057"/>
                  </a:ext>
                </a:extLst>
              </a:tr>
              <a:tr h="210990">
                <a:tc>
                  <a:txBody>
                    <a:bodyPr/>
                    <a:lstStyle/>
                    <a:p>
                      <a:pPr marL="0" marR="0" algn="ctr">
                        <a:spcBef>
                          <a:spcPts val="600"/>
                        </a:spcBef>
                        <a:spcAft>
                          <a:spcPts val="600"/>
                        </a:spcAft>
                      </a:pPr>
                      <a:r>
                        <a:rPr lang="en-US" sz="1200">
                          <a:effectLst/>
                        </a:rPr>
                        <a:t>960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600"/>
                        </a:spcBef>
                        <a:spcAft>
                          <a:spcPts val="600"/>
                        </a:spcAft>
                      </a:pPr>
                      <a:r>
                        <a:rPr lang="en-US" sz="1200">
                          <a:effectLst/>
                        </a:rPr>
                        <a:t>Refused to answer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lgn="ctr">
                        <a:spcBef>
                          <a:spcPts val="600"/>
                        </a:spcBef>
                        <a:spcAft>
                          <a:spcPts val="600"/>
                        </a:spcAft>
                      </a:pPr>
                      <a:r>
                        <a:rPr lang="en-US" sz="1200" dirty="0">
                          <a:effectLst/>
                        </a:rPr>
                        <a:t>no</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471580657"/>
                  </a:ext>
                </a:extLst>
              </a:tr>
            </a:tbl>
          </a:graphicData>
        </a:graphic>
      </p:graphicFrame>
      <p:sp>
        <p:nvSpPr>
          <p:cNvPr id="4" name="Slide Number Placeholder 3">
            <a:extLst>
              <a:ext uri="{FF2B5EF4-FFF2-40B4-BE49-F238E27FC236}">
                <a16:creationId xmlns:a16="http://schemas.microsoft.com/office/drawing/2014/main" id="{77B39CC9-80C5-41D0-8448-B96947C67C56}"/>
              </a:ext>
            </a:extLst>
          </p:cNvPr>
          <p:cNvSpPr>
            <a:spLocks noGrp="1"/>
          </p:cNvSpPr>
          <p:nvPr>
            <p:ph type="sldNum" sz="quarter" idx="12"/>
          </p:nvPr>
        </p:nvSpPr>
        <p:spPr/>
        <p:txBody>
          <a:bodyPr/>
          <a:lstStyle/>
          <a:p>
            <a:pPr>
              <a:defRPr/>
            </a:pPr>
            <a:fld id="{FF274300-4450-45A9-9F19-01221D882E9C}" type="slidenum">
              <a:rPr lang="en-US" altLang="en-US" smtClean="0"/>
              <a:pPr>
                <a:defRPr/>
              </a:pPr>
              <a:t>14</a:t>
            </a:fld>
            <a:endParaRPr lang="en-US" altLang="en-US"/>
          </a:p>
        </p:txBody>
      </p:sp>
      <p:sp>
        <p:nvSpPr>
          <p:cNvPr id="6" name="Title 1">
            <a:extLst>
              <a:ext uri="{FF2B5EF4-FFF2-40B4-BE49-F238E27FC236}">
                <a16:creationId xmlns:a16="http://schemas.microsoft.com/office/drawing/2014/main" id="{4E06C902-428F-4480-99A6-60A4001E662C}"/>
              </a:ext>
            </a:extLst>
          </p:cNvPr>
          <p:cNvSpPr>
            <a:spLocks noGrp="1"/>
          </p:cNvSpPr>
          <p:nvPr>
            <p:ph type="title"/>
          </p:nvPr>
        </p:nvSpPr>
        <p:spPr>
          <a:xfrm>
            <a:off x="838200" y="365125"/>
            <a:ext cx="10515600" cy="1325563"/>
          </a:xfrm>
        </p:spPr>
        <p:txBody>
          <a:bodyPr>
            <a:normAutofit/>
          </a:bodyPr>
          <a:lstStyle/>
          <a:p>
            <a:pPr algn="ctr"/>
            <a:r>
              <a:rPr lang="en-US" dirty="0"/>
              <a:t>CALPADS Reporting:</a:t>
            </a:r>
            <a:br>
              <a:rPr lang="en-US" dirty="0"/>
            </a:br>
            <a:r>
              <a:rPr lang="en-US" dirty="0"/>
              <a:t>CTE Completer Data Mapping Codes</a:t>
            </a:r>
          </a:p>
        </p:txBody>
      </p:sp>
    </p:spTree>
    <p:extLst>
      <p:ext uri="{BB962C8B-B14F-4D97-AF65-F5344CB8AC3E}">
        <p14:creationId xmlns:p14="http://schemas.microsoft.com/office/powerpoint/2010/main" val="24474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2C6E-9AD6-4806-A922-88E4027D6C5A}"/>
              </a:ext>
            </a:extLst>
          </p:cNvPr>
          <p:cNvSpPr>
            <a:spLocks noGrp="1"/>
          </p:cNvSpPr>
          <p:nvPr>
            <p:ph type="title"/>
          </p:nvPr>
        </p:nvSpPr>
        <p:spPr/>
        <p:txBody>
          <a:bodyPr/>
          <a:lstStyle/>
          <a:p>
            <a:pPr algn="ctr"/>
            <a:r>
              <a:rPr lang="en-US" dirty="0"/>
              <a:t>CALPADS Reporting:</a:t>
            </a:r>
            <a:br>
              <a:rPr lang="en-US" dirty="0"/>
            </a:br>
            <a:r>
              <a:rPr lang="en-US" dirty="0"/>
              <a:t>CTE Completer Data</a:t>
            </a:r>
          </a:p>
        </p:txBody>
      </p:sp>
      <p:sp>
        <p:nvSpPr>
          <p:cNvPr id="3" name="Content Placeholder 2">
            <a:extLst>
              <a:ext uri="{FF2B5EF4-FFF2-40B4-BE49-F238E27FC236}">
                <a16:creationId xmlns:a16="http://schemas.microsoft.com/office/drawing/2014/main" id="{E38A419B-60EC-4074-9510-30D857AEF7FA}"/>
              </a:ext>
            </a:extLst>
          </p:cNvPr>
          <p:cNvSpPr>
            <a:spLocks noGrp="1"/>
          </p:cNvSpPr>
          <p:nvPr>
            <p:ph idx="1"/>
          </p:nvPr>
        </p:nvSpPr>
        <p:spPr/>
        <p:txBody>
          <a:bodyPr>
            <a:normAutofit lnSpcReduction="10000"/>
          </a:bodyPr>
          <a:lstStyle/>
          <a:p>
            <a:pPr marL="0" indent="0">
              <a:buNone/>
            </a:pPr>
            <a:r>
              <a:rPr lang="en-US" dirty="0"/>
              <a:t>Additional Information:</a:t>
            </a:r>
          </a:p>
          <a:p>
            <a:pPr marL="0" indent="0">
              <a:buNone/>
            </a:pPr>
            <a:endParaRPr lang="en-US" dirty="0"/>
          </a:p>
          <a:p>
            <a:r>
              <a:rPr lang="en-US" dirty="0"/>
              <a:t>See CALPADS Flash #196 for details on changes to the PSTS File, along with Code Set changes and additions.</a:t>
            </a:r>
          </a:p>
          <a:p>
            <a:endParaRPr lang="en-US" dirty="0"/>
          </a:p>
          <a:p>
            <a:r>
              <a:rPr lang="en-US" dirty="0"/>
              <a:t>LEAs should refer to the CALPADS Code Sets document, Version 12.1, for the following code sets:</a:t>
            </a:r>
          </a:p>
          <a:p>
            <a:pPr marL="0" indent="0">
              <a:buNone/>
            </a:pPr>
            <a:endParaRPr lang="en-US" dirty="0"/>
          </a:p>
          <a:p>
            <a:pPr lvl="1"/>
            <a:r>
              <a:rPr lang="en-US" dirty="0"/>
              <a:t>Career Technical Education Industry Sector (Question #8)</a:t>
            </a:r>
          </a:p>
          <a:p>
            <a:pPr marL="457200" lvl="1" indent="0">
              <a:buNone/>
            </a:pPr>
            <a:endParaRPr lang="en-US" dirty="0"/>
          </a:p>
          <a:p>
            <a:pPr lvl="1"/>
            <a:r>
              <a:rPr lang="en-US" dirty="0"/>
              <a:t>Post-High School Credential (Question #9)</a:t>
            </a:r>
          </a:p>
          <a:p>
            <a:endParaRPr lang="en-US" dirty="0"/>
          </a:p>
        </p:txBody>
      </p:sp>
      <p:sp>
        <p:nvSpPr>
          <p:cNvPr id="4" name="Slide Number Placeholder 3">
            <a:extLst>
              <a:ext uri="{FF2B5EF4-FFF2-40B4-BE49-F238E27FC236}">
                <a16:creationId xmlns:a16="http://schemas.microsoft.com/office/drawing/2014/main" id="{2DD639A1-E3AE-4501-80D5-A89C5C985E93}"/>
              </a:ext>
            </a:extLst>
          </p:cNvPr>
          <p:cNvSpPr>
            <a:spLocks noGrp="1"/>
          </p:cNvSpPr>
          <p:nvPr>
            <p:ph type="sldNum" sz="quarter" idx="12"/>
          </p:nvPr>
        </p:nvSpPr>
        <p:spPr/>
        <p:txBody>
          <a:bodyPr/>
          <a:lstStyle/>
          <a:p>
            <a:pPr>
              <a:defRPr/>
            </a:pPr>
            <a:fld id="{FF274300-4450-45A9-9F19-01221D882E9C}" type="slidenum">
              <a:rPr lang="en-US" altLang="en-US" smtClean="0"/>
              <a:pPr>
                <a:defRPr/>
              </a:pPr>
              <a:t>15</a:t>
            </a:fld>
            <a:endParaRPr lang="en-US" altLang="en-US"/>
          </a:p>
        </p:txBody>
      </p:sp>
    </p:spTree>
    <p:extLst>
      <p:ext uri="{BB962C8B-B14F-4D97-AF65-F5344CB8AC3E}">
        <p14:creationId xmlns:p14="http://schemas.microsoft.com/office/powerpoint/2010/main" val="2940554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932A-A141-47B5-A5CE-1B5AEA0CA606}"/>
              </a:ext>
            </a:extLst>
          </p:cNvPr>
          <p:cNvSpPr>
            <a:spLocks noGrp="1"/>
          </p:cNvSpPr>
          <p:nvPr>
            <p:ph type="title"/>
          </p:nvPr>
        </p:nvSpPr>
        <p:spPr/>
        <p:txBody>
          <a:bodyPr>
            <a:normAutofit/>
          </a:bodyPr>
          <a:lstStyle/>
          <a:p>
            <a:pPr algn="ctr"/>
            <a:r>
              <a:rPr lang="en-US" sz="4000" dirty="0"/>
              <a:t>CTE Completer Survey Template Overview</a:t>
            </a:r>
            <a:br>
              <a:rPr lang="en-US" sz="4000" dirty="0"/>
            </a:br>
            <a:r>
              <a:rPr lang="en-US" sz="4000" dirty="0"/>
              <a:t>with CALPADS mapping</a:t>
            </a:r>
            <a:endParaRPr lang="en-US" sz="2800" dirty="0"/>
          </a:p>
        </p:txBody>
      </p:sp>
      <p:sp>
        <p:nvSpPr>
          <p:cNvPr id="3" name="Content Placeholder 2">
            <a:extLst>
              <a:ext uri="{FF2B5EF4-FFF2-40B4-BE49-F238E27FC236}">
                <a16:creationId xmlns:a16="http://schemas.microsoft.com/office/drawing/2014/main" id="{82158095-95FA-45BF-94BF-374A458A0A3D}"/>
              </a:ext>
            </a:extLst>
          </p:cNvPr>
          <p:cNvSpPr>
            <a:spLocks noGrp="1"/>
          </p:cNvSpPr>
          <p:nvPr>
            <p:ph idx="1"/>
          </p:nvPr>
        </p:nvSpPr>
        <p:spPr>
          <a:xfrm>
            <a:off x="838200" y="1825624"/>
            <a:ext cx="10515600" cy="4667251"/>
          </a:xfrm>
        </p:spPr>
        <p:txBody>
          <a:bodyPr>
            <a:normAutofit lnSpcReduction="10000"/>
          </a:bodyPr>
          <a:lstStyle/>
          <a:p>
            <a:pPr lvl="0"/>
            <a:r>
              <a:rPr lang="en-US" sz="2600" dirty="0">
                <a:solidFill>
                  <a:prstClr val="black"/>
                </a:solidFill>
              </a:rPr>
              <a:t>To alleviate the administrative burden of collecting CTE completer data for three separate programs (CTEIG, K–12 SWP, and Perkins), the CDE has created the CTE Completer Survey template to be used by all LEAs to survey their CTE Completers.</a:t>
            </a:r>
          </a:p>
          <a:p>
            <a:endParaRPr lang="en-US" sz="2600" dirty="0"/>
          </a:p>
          <a:p>
            <a:r>
              <a:rPr lang="en-US" sz="2600" dirty="0"/>
              <a:t>Once all the data has been compiled, the LEA will submit the student level data for all survey template questions into their SIS and then export the data into CALPADS through the PSTS file.</a:t>
            </a:r>
          </a:p>
          <a:p>
            <a:pPr marL="0" indent="0">
              <a:buNone/>
            </a:pPr>
            <a:endParaRPr lang="en-US" sz="2600" dirty="0"/>
          </a:p>
          <a:p>
            <a:r>
              <a:rPr lang="en-US" sz="2600" dirty="0"/>
              <a:t>The CTE Completer Survey Template includes statuses for all questions that can be mapped into a code in the CALPADS Postsecondary Status Code Set.</a:t>
            </a:r>
          </a:p>
          <a:p>
            <a:endParaRPr lang="en-US" sz="2800" dirty="0"/>
          </a:p>
        </p:txBody>
      </p:sp>
      <p:sp>
        <p:nvSpPr>
          <p:cNvPr id="4" name="Slide Number Placeholder 3">
            <a:extLst>
              <a:ext uri="{FF2B5EF4-FFF2-40B4-BE49-F238E27FC236}">
                <a16:creationId xmlns:a16="http://schemas.microsoft.com/office/drawing/2014/main" id="{1F135A98-D188-4385-A9B1-39377AA7B6BC}"/>
              </a:ext>
            </a:extLst>
          </p:cNvPr>
          <p:cNvSpPr>
            <a:spLocks noGrp="1"/>
          </p:cNvSpPr>
          <p:nvPr>
            <p:ph type="sldNum" sz="quarter" idx="12"/>
          </p:nvPr>
        </p:nvSpPr>
        <p:spPr/>
        <p:txBody>
          <a:bodyPr/>
          <a:lstStyle/>
          <a:p>
            <a:pPr>
              <a:defRPr/>
            </a:pPr>
            <a:fld id="{FF274300-4450-45A9-9F19-01221D882E9C}" type="slidenum">
              <a:rPr lang="en-US" altLang="en-US" smtClean="0"/>
              <a:pPr>
                <a:defRPr/>
              </a:pPr>
              <a:t>16</a:t>
            </a:fld>
            <a:endParaRPr lang="en-US" altLang="en-US"/>
          </a:p>
        </p:txBody>
      </p:sp>
    </p:spTree>
    <p:extLst>
      <p:ext uri="{BB962C8B-B14F-4D97-AF65-F5344CB8AC3E}">
        <p14:creationId xmlns:p14="http://schemas.microsoft.com/office/powerpoint/2010/main" val="3884857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932A-A141-47B5-A5CE-1B5AEA0CA606}"/>
              </a:ext>
            </a:extLst>
          </p:cNvPr>
          <p:cNvSpPr>
            <a:spLocks noGrp="1"/>
          </p:cNvSpPr>
          <p:nvPr>
            <p:ph type="title"/>
          </p:nvPr>
        </p:nvSpPr>
        <p:spPr/>
        <p:txBody>
          <a:bodyPr>
            <a:normAutofit/>
          </a:bodyPr>
          <a:lstStyle/>
          <a:p>
            <a:pPr algn="ctr"/>
            <a:r>
              <a:rPr lang="en-US" sz="4000" dirty="0"/>
              <a:t>CTE Completer Survey Template </a:t>
            </a:r>
            <a:r>
              <a:rPr lang="en-US" sz="2800" dirty="0"/>
              <a:t>(1)</a:t>
            </a:r>
          </a:p>
        </p:txBody>
      </p:sp>
      <p:sp>
        <p:nvSpPr>
          <p:cNvPr id="3" name="Content Placeholder 2">
            <a:extLst>
              <a:ext uri="{FF2B5EF4-FFF2-40B4-BE49-F238E27FC236}">
                <a16:creationId xmlns:a16="http://schemas.microsoft.com/office/drawing/2014/main" id="{82158095-95FA-45BF-94BF-374A458A0A3D}"/>
              </a:ext>
            </a:extLst>
          </p:cNvPr>
          <p:cNvSpPr>
            <a:spLocks noGrp="1"/>
          </p:cNvSpPr>
          <p:nvPr>
            <p:ph idx="1"/>
          </p:nvPr>
        </p:nvSpPr>
        <p:spPr>
          <a:xfrm>
            <a:off x="557560" y="1530598"/>
            <a:ext cx="11474605" cy="4351338"/>
          </a:xfrm>
        </p:spPr>
        <p:txBody>
          <a:bodyPr>
            <a:noAutofit/>
          </a:bodyPr>
          <a:lstStyle/>
          <a:p>
            <a:pPr marL="0" lvl="0" indent="0">
              <a:buNone/>
            </a:pPr>
            <a:r>
              <a:rPr lang="en-US" sz="2000" dirty="0"/>
              <a:t>1) Are you enrolled in one of the following educational or training programs? Select the one that best applies. If you are not enrolled in any educational or training program, do not check any</a:t>
            </a:r>
            <a:r>
              <a:rPr lang="en-US" sz="2000" i="1" dirty="0"/>
              <a:t>. Populate Field 17.12–Postsecondary Status Code with the appropriate code from the Postsecondary Status Code Set as follows:</a:t>
            </a:r>
            <a:endParaRPr lang="en-US" sz="2000" dirty="0"/>
          </a:p>
          <a:p>
            <a:pPr lvl="0"/>
            <a:r>
              <a:rPr lang="en-US" sz="1800" dirty="0"/>
              <a:t>Four-year College/University (map to Code 200) </a:t>
            </a:r>
          </a:p>
          <a:p>
            <a:pPr lvl="0"/>
            <a:r>
              <a:rPr lang="en-US" sz="1800" dirty="0"/>
              <a:t>Community college (210) </a:t>
            </a:r>
          </a:p>
          <a:p>
            <a:pPr lvl="0"/>
            <a:r>
              <a:rPr lang="en-US" sz="1800" dirty="0"/>
              <a:t>Vocational or technical school (two-year degree program) (220) </a:t>
            </a:r>
          </a:p>
          <a:p>
            <a:pPr lvl="0"/>
            <a:r>
              <a:rPr lang="en-US" sz="1800" dirty="0"/>
              <a:t>High School Equivalency Test Preparation Program (300) </a:t>
            </a:r>
          </a:p>
          <a:p>
            <a:pPr lvl="0"/>
            <a:r>
              <a:rPr lang="en-US" sz="1800" dirty="0"/>
              <a:t>Vocational or technical school (certificate program) (310) </a:t>
            </a:r>
          </a:p>
          <a:p>
            <a:pPr lvl="0"/>
            <a:r>
              <a:rPr lang="en-US" sz="1800" dirty="0"/>
              <a:t>Regional Occupational Program (ROP) (320) </a:t>
            </a:r>
          </a:p>
          <a:p>
            <a:pPr lvl="0"/>
            <a:r>
              <a:rPr lang="en-US" sz="1800" dirty="0"/>
              <a:t>Work Force Innovation and Opportunity Act (WIOA) Supported Program (330) </a:t>
            </a:r>
          </a:p>
          <a:p>
            <a:pPr lvl="0"/>
            <a:r>
              <a:rPr lang="en-US" sz="1800" dirty="0"/>
              <a:t>Non-Workability Employment Program (340)</a:t>
            </a:r>
          </a:p>
          <a:p>
            <a:pPr lvl="0"/>
            <a:r>
              <a:rPr lang="en-US" sz="1800" dirty="0"/>
              <a:t>Adult Training Program (350) </a:t>
            </a:r>
          </a:p>
          <a:p>
            <a:pPr lvl="0"/>
            <a:r>
              <a:rPr lang="en-US" sz="1800" dirty="0"/>
              <a:t>State Apprenticeship Program (360)</a:t>
            </a:r>
          </a:p>
          <a:p>
            <a:r>
              <a:rPr lang="en-US" sz="1800" dirty="0"/>
              <a:t>Other Job Training Program (370)</a:t>
            </a:r>
          </a:p>
        </p:txBody>
      </p:sp>
      <p:sp>
        <p:nvSpPr>
          <p:cNvPr id="4" name="Slide Number Placeholder 3">
            <a:extLst>
              <a:ext uri="{FF2B5EF4-FFF2-40B4-BE49-F238E27FC236}">
                <a16:creationId xmlns:a16="http://schemas.microsoft.com/office/drawing/2014/main" id="{1F135A98-D188-4385-A9B1-39377AA7B6BC}"/>
              </a:ext>
            </a:extLst>
          </p:cNvPr>
          <p:cNvSpPr>
            <a:spLocks noGrp="1"/>
          </p:cNvSpPr>
          <p:nvPr>
            <p:ph type="sldNum" sz="quarter" idx="12"/>
          </p:nvPr>
        </p:nvSpPr>
        <p:spPr/>
        <p:txBody>
          <a:bodyPr/>
          <a:lstStyle/>
          <a:p>
            <a:pPr>
              <a:defRPr/>
            </a:pPr>
            <a:fld id="{FF274300-4450-45A9-9F19-01221D882E9C}" type="slidenum">
              <a:rPr lang="en-US" altLang="en-US" smtClean="0"/>
              <a:pPr>
                <a:defRPr/>
              </a:pPr>
              <a:t>17</a:t>
            </a:fld>
            <a:endParaRPr lang="en-US" altLang="en-US" dirty="0"/>
          </a:p>
        </p:txBody>
      </p:sp>
    </p:spTree>
    <p:extLst>
      <p:ext uri="{BB962C8B-B14F-4D97-AF65-F5344CB8AC3E}">
        <p14:creationId xmlns:p14="http://schemas.microsoft.com/office/powerpoint/2010/main" val="329836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932A-A141-47B5-A5CE-1B5AEA0CA606}"/>
              </a:ext>
            </a:extLst>
          </p:cNvPr>
          <p:cNvSpPr>
            <a:spLocks noGrp="1"/>
          </p:cNvSpPr>
          <p:nvPr>
            <p:ph type="title"/>
          </p:nvPr>
        </p:nvSpPr>
        <p:spPr/>
        <p:txBody>
          <a:bodyPr>
            <a:normAutofit/>
          </a:bodyPr>
          <a:lstStyle/>
          <a:p>
            <a:pPr algn="ctr"/>
            <a:r>
              <a:rPr lang="en-US" sz="4000" dirty="0"/>
              <a:t>CTE Completer Survey Template </a:t>
            </a:r>
            <a:r>
              <a:rPr lang="en-US" sz="2800" dirty="0"/>
              <a:t>(2)</a:t>
            </a:r>
          </a:p>
        </p:txBody>
      </p:sp>
      <p:sp>
        <p:nvSpPr>
          <p:cNvPr id="3" name="Content Placeholder 2">
            <a:extLst>
              <a:ext uri="{FF2B5EF4-FFF2-40B4-BE49-F238E27FC236}">
                <a16:creationId xmlns:a16="http://schemas.microsoft.com/office/drawing/2014/main" id="{82158095-95FA-45BF-94BF-374A458A0A3D}"/>
              </a:ext>
            </a:extLst>
          </p:cNvPr>
          <p:cNvSpPr>
            <a:spLocks noGrp="1"/>
          </p:cNvSpPr>
          <p:nvPr>
            <p:ph idx="1"/>
          </p:nvPr>
        </p:nvSpPr>
        <p:spPr>
          <a:xfrm>
            <a:off x="838200" y="1847850"/>
            <a:ext cx="10515600" cy="4351338"/>
          </a:xfrm>
        </p:spPr>
        <p:txBody>
          <a:bodyPr>
            <a:normAutofit/>
          </a:bodyPr>
          <a:lstStyle/>
          <a:p>
            <a:pPr marL="0" lvl="0" indent="0">
              <a:buNone/>
            </a:pPr>
            <a:r>
              <a:rPr lang="en-US" sz="2800" dirty="0"/>
              <a:t>2) If you checked one of the above for question 1, was the program: </a:t>
            </a:r>
            <a:r>
              <a:rPr lang="en-US" sz="2800" i="1" dirty="0"/>
              <a:t>Populate Field 17.13–Educational Institution Type with the appropriate code from the Educational Institution Type Code Set as follows:</a:t>
            </a:r>
            <a:endParaRPr lang="en-US" sz="2800" dirty="0"/>
          </a:p>
          <a:p>
            <a:pPr marL="0" indent="0">
              <a:buNone/>
            </a:pPr>
            <a:endParaRPr lang="en-US" sz="2800" dirty="0"/>
          </a:p>
          <a:p>
            <a:pPr lvl="0"/>
            <a:r>
              <a:rPr lang="en-US" sz="2800" dirty="0"/>
              <a:t>Public (10)</a:t>
            </a:r>
          </a:p>
          <a:p>
            <a:pPr lvl="0"/>
            <a:r>
              <a:rPr lang="en-US" sz="2800" dirty="0"/>
              <a:t>Private Nonprofit (20)</a:t>
            </a:r>
          </a:p>
          <a:p>
            <a:r>
              <a:rPr lang="en-US" sz="2800" dirty="0"/>
              <a:t>For Profit (30)</a:t>
            </a:r>
          </a:p>
        </p:txBody>
      </p:sp>
      <p:sp>
        <p:nvSpPr>
          <p:cNvPr id="4" name="Slide Number Placeholder 3">
            <a:extLst>
              <a:ext uri="{FF2B5EF4-FFF2-40B4-BE49-F238E27FC236}">
                <a16:creationId xmlns:a16="http://schemas.microsoft.com/office/drawing/2014/main" id="{1F135A98-D188-4385-A9B1-39377AA7B6BC}"/>
              </a:ext>
            </a:extLst>
          </p:cNvPr>
          <p:cNvSpPr>
            <a:spLocks noGrp="1"/>
          </p:cNvSpPr>
          <p:nvPr>
            <p:ph type="sldNum" sz="quarter" idx="12"/>
          </p:nvPr>
        </p:nvSpPr>
        <p:spPr/>
        <p:txBody>
          <a:bodyPr/>
          <a:lstStyle/>
          <a:p>
            <a:pPr>
              <a:defRPr/>
            </a:pPr>
            <a:fld id="{FF274300-4450-45A9-9F19-01221D882E9C}" type="slidenum">
              <a:rPr lang="en-US" altLang="en-US" smtClean="0"/>
              <a:pPr>
                <a:defRPr/>
              </a:pPr>
              <a:t>18</a:t>
            </a:fld>
            <a:endParaRPr lang="en-US" altLang="en-US"/>
          </a:p>
        </p:txBody>
      </p:sp>
    </p:spTree>
    <p:extLst>
      <p:ext uri="{BB962C8B-B14F-4D97-AF65-F5344CB8AC3E}">
        <p14:creationId xmlns:p14="http://schemas.microsoft.com/office/powerpoint/2010/main" val="297978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932A-A141-47B5-A5CE-1B5AEA0CA606}"/>
              </a:ext>
            </a:extLst>
          </p:cNvPr>
          <p:cNvSpPr>
            <a:spLocks noGrp="1"/>
          </p:cNvSpPr>
          <p:nvPr>
            <p:ph type="title"/>
          </p:nvPr>
        </p:nvSpPr>
        <p:spPr/>
        <p:txBody>
          <a:bodyPr>
            <a:normAutofit/>
          </a:bodyPr>
          <a:lstStyle/>
          <a:p>
            <a:pPr algn="ctr"/>
            <a:r>
              <a:rPr lang="en-US" sz="4000" dirty="0"/>
              <a:t>CTE Completer Survey Template </a:t>
            </a:r>
            <a:r>
              <a:rPr lang="en-US" sz="2800" dirty="0"/>
              <a:t>(3)</a:t>
            </a:r>
          </a:p>
        </p:txBody>
      </p:sp>
      <p:sp>
        <p:nvSpPr>
          <p:cNvPr id="3" name="Content Placeholder 2">
            <a:extLst>
              <a:ext uri="{FF2B5EF4-FFF2-40B4-BE49-F238E27FC236}">
                <a16:creationId xmlns:a16="http://schemas.microsoft.com/office/drawing/2014/main" id="{82158095-95FA-45BF-94BF-374A458A0A3D}"/>
              </a:ext>
            </a:extLst>
          </p:cNvPr>
          <p:cNvSpPr>
            <a:spLocks noGrp="1"/>
          </p:cNvSpPr>
          <p:nvPr>
            <p:ph idx="1"/>
          </p:nvPr>
        </p:nvSpPr>
        <p:spPr>
          <a:xfrm>
            <a:off x="838200" y="2141537"/>
            <a:ext cx="10515600" cy="4351338"/>
          </a:xfrm>
        </p:spPr>
        <p:txBody>
          <a:bodyPr>
            <a:normAutofit/>
          </a:bodyPr>
          <a:lstStyle/>
          <a:p>
            <a:pPr marL="0" lvl="0" indent="0">
              <a:buNone/>
            </a:pPr>
            <a:r>
              <a:rPr lang="en-US" sz="2800" dirty="0"/>
              <a:t>3) Are you enlisted in the military? </a:t>
            </a:r>
            <a:r>
              <a:rPr lang="en-US" sz="2800" i="1" dirty="0"/>
              <a:t>If response is "yes" populate  Field 17.12–Postsecondary Status Code with Code 400–Military Enlistment</a:t>
            </a:r>
            <a:r>
              <a:rPr lang="en-US" sz="2800" dirty="0"/>
              <a:t>. </a:t>
            </a:r>
          </a:p>
          <a:p>
            <a:pPr marL="0" indent="0">
              <a:buNone/>
            </a:pPr>
            <a:endParaRPr lang="en-US" sz="2800" dirty="0"/>
          </a:p>
          <a:p>
            <a:pPr lvl="0"/>
            <a:r>
              <a:rPr lang="en-US" sz="2800" dirty="0"/>
              <a:t>Yes (400)</a:t>
            </a:r>
          </a:p>
          <a:p>
            <a:pPr lvl="0"/>
            <a:r>
              <a:rPr lang="en-US" sz="2800" dirty="0"/>
              <a:t>No</a:t>
            </a:r>
          </a:p>
          <a:p>
            <a:pPr marL="0" lvl="0" indent="0">
              <a:buNone/>
            </a:pPr>
            <a:endParaRPr lang="en-US" dirty="0"/>
          </a:p>
        </p:txBody>
      </p:sp>
      <p:sp>
        <p:nvSpPr>
          <p:cNvPr id="4" name="Slide Number Placeholder 3">
            <a:extLst>
              <a:ext uri="{FF2B5EF4-FFF2-40B4-BE49-F238E27FC236}">
                <a16:creationId xmlns:a16="http://schemas.microsoft.com/office/drawing/2014/main" id="{1F135A98-D188-4385-A9B1-39377AA7B6BC}"/>
              </a:ext>
            </a:extLst>
          </p:cNvPr>
          <p:cNvSpPr>
            <a:spLocks noGrp="1"/>
          </p:cNvSpPr>
          <p:nvPr>
            <p:ph type="sldNum" sz="quarter" idx="12"/>
          </p:nvPr>
        </p:nvSpPr>
        <p:spPr/>
        <p:txBody>
          <a:bodyPr/>
          <a:lstStyle/>
          <a:p>
            <a:pPr>
              <a:defRPr/>
            </a:pPr>
            <a:fld id="{FF274300-4450-45A9-9F19-01221D882E9C}" type="slidenum">
              <a:rPr lang="en-US" altLang="en-US" smtClean="0"/>
              <a:pPr>
                <a:defRPr/>
              </a:pPr>
              <a:t>19</a:t>
            </a:fld>
            <a:endParaRPr lang="en-US" altLang="en-US"/>
          </a:p>
        </p:txBody>
      </p:sp>
    </p:spTree>
    <p:extLst>
      <p:ext uri="{BB962C8B-B14F-4D97-AF65-F5344CB8AC3E}">
        <p14:creationId xmlns:p14="http://schemas.microsoft.com/office/powerpoint/2010/main" val="349751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3481-0D92-40F9-A611-7AB19F927ABA}"/>
              </a:ext>
            </a:extLst>
          </p:cNvPr>
          <p:cNvSpPr>
            <a:spLocks noGrp="1"/>
          </p:cNvSpPr>
          <p:nvPr>
            <p:ph type="title"/>
          </p:nvPr>
        </p:nvSpPr>
        <p:spPr/>
        <p:txBody>
          <a:bodyPr/>
          <a:lstStyle/>
          <a:p>
            <a:pPr algn="ctr"/>
            <a:r>
              <a:rPr lang="en-US" dirty="0"/>
              <a:t>Agenda</a:t>
            </a:r>
          </a:p>
        </p:txBody>
      </p:sp>
      <p:sp>
        <p:nvSpPr>
          <p:cNvPr id="3" name="Content Placeholder 2">
            <a:extLst>
              <a:ext uri="{FF2B5EF4-FFF2-40B4-BE49-F238E27FC236}">
                <a16:creationId xmlns:a16="http://schemas.microsoft.com/office/drawing/2014/main" id="{E800BCB2-4873-4623-A951-2B06B551B61A}"/>
              </a:ext>
            </a:extLst>
          </p:cNvPr>
          <p:cNvSpPr>
            <a:spLocks noGrp="1"/>
          </p:cNvSpPr>
          <p:nvPr>
            <p:ph idx="1"/>
          </p:nvPr>
        </p:nvSpPr>
        <p:spPr>
          <a:xfrm>
            <a:off x="838200" y="1690688"/>
            <a:ext cx="10882506" cy="4877259"/>
          </a:xfrm>
        </p:spPr>
        <p:txBody>
          <a:bodyPr>
            <a:normAutofit/>
          </a:bodyPr>
          <a:lstStyle/>
          <a:p>
            <a:pPr>
              <a:lnSpc>
                <a:spcPct val="100000"/>
              </a:lnSpc>
              <a:spcBef>
                <a:spcPts val="600"/>
              </a:spcBef>
              <a:spcAft>
                <a:spcPts val="600"/>
              </a:spcAft>
            </a:pPr>
            <a:r>
              <a:rPr lang="en-US" sz="2800" dirty="0"/>
              <a:t>CTE Completer Data Reporting Overview</a:t>
            </a:r>
          </a:p>
          <a:p>
            <a:pPr>
              <a:lnSpc>
                <a:spcPct val="100000"/>
              </a:lnSpc>
              <a:spcBef>
                <a:spcPts val="600"/>
              </a:spcBef>
              <a:spcAft>
                <a:spcPts val="600"/>
              </a:spcAft>
            </a:pPr>
            <a:r>
              <a:rPr lang="en-US" sz="2800" dirty="0"/>
              <a:t>Postsecondary Status File Overview</a:t>
            </a:r>
          </a:p>
          <a:p>
            <a:pPr>
              <a:lnSpc>
                <a:spcPct val="100000"/>
              </a:lnSpc>
              <a:spcBef>
                <a:spcPts val="600"/>
              </a:spcBef>
              <a:spcAft>
                <a:spcPts val="600"/>
              </a:spcAft>
            </a:pPr>
            <a:r>
              <a:rPr lang="en-US" sz="2800" dirty="0"/>
              <a:t>Who should LEAs survey?</a:t>
            </a:r>
          </a:p>
          <a:p>
            <a:pPr>
              <a:lnSpc>
                <a:spcPct val="100000"/>
              </a:lnSpc>
              <a:spcBef>
                <a:spcPts val="600"/>
              </a:spcBef>
              <a:spcAft>
                <a:spcPts val="600"/>
              </a:spcAft>
            </a:pPr>
            <a:r>
              <a:rPr lang="en-US" sz="2800" dirty="0"/>
              <a:t>How can I identify these students?</a:t>
            </a:r>
          </a:p>
          <a:p>
            <a:pPr>
              <a:lnSpc>
                <a:spcPct val="100000"/>
              </a:lnSpc>
              <a:spcBef>
                <a:spcPts val="600"/>
              </a:spcBef>
              <a:spcAft>
                <a:spcPts val="600"/>
              </a:spcAft>
            </a:pPr>
            <a:r>
              <a:rPr lang="en-US" sz="2800" dirty="0"/>
              <a:t>CALPADS Reporting </a:t>
            </a:r>
          </a:p>
          <a:p>
            <a:pPr>
              <a:lnSpc>
                <a:spcPct val="100000"/>
              </a:lnSpc>
              <a:spcBef>
                <a:spcPts val="600"/>
              </a:spcBef>
              <a:spcAft>
                <a:spcPts val="600"/>
              </a:spcAft>
            </a:pPr>
            <a:r>
              <a:rPr lang="en-US" sz="2800" dirty="0"/>
              <a:t>CTE Completer Template Overview (with CALPADS Mapping)</a:t>
            </a:r>
          </a:p>
          <a:p>
            <a:pPr>
              <a:lnSpc>
                <a:spcPct val="100000"/>
              </a:lnSpc>
              <a:spcBef>
                <a:spcPts val="600"/>
              </a:spcBef>
              <a:spcAft>
                <a:spcPts val="600"/>
              </a:spcAft>
            </a:pPr>
            <a:r>
              <a:rPr lang="en-US" sz="2800" dirty="0"/>
              <a:t>Frequently Asked Questions</a:t>
            </a:r>
          </a:p>
          <a:p>
            <a:pPr>
              <a:lnSpc>
                <a:spcPct val="100000"/>
              </a:lnSpc>
              <a:spcBef>
                <a:spcPts val="600"/>
              </a:spcBef>
              <a:spcAft>
                <a:spcPts val="600"/>
              </a:spcAft>
            </a:pPr>
            <a:r>
              <a:rPr lang="en-US" sz="2800" dirty="0"/>
              <a:t>Open Discussion</a:t>
            </a:r>
          </a:p>
        </p:txBody>
      </p:sp>
      <p:sp>
        <p:nvSpPr>
          <p:cNvPr id="4" name="Slide Number Placeholder 3">
            <a:extLst>
              <a:ext uri="{FF2B5EF4-FFF2-40B4-BE49-F238E27FC236}">
                <a16:creationId xmlns:a16="http://schemas.microsoft.com/office/drawing/2014/main" id="{AFFAA15B-18D3-499C-A9BE-F65F5404AD03}"/>
              </a:ext>
            </a:extLst>
          </p:cNvPr>
          <p:cNvSpPr>
            <a:spLocks noGrp="1"/>
          </p:cNvSpPr>
          <p:nvPr>
            <p:ph type="sldNum" sz="quarter" idx="12"/>
          </p:nvPr>
        </p:nvSpPr>
        <p:spPr/>
        <p:txBody>
          <a:bodyPr/>
          <a:lstStyle/>
          <a:p>
            <a:pPr>
              <a:defRPr/>
            </a:pPr>
            <a:fld id="{FF274300-4450-45A9-9F19-01221D882E9C}" type="slidenum">
              <a:rPr lang="en-US" altLang="en-US" smtClean="0"/>
              <a:pPr>
                <a:defRPr/>
              </a:pPr>
              <a:t>2</a:t>
            </a:fld>
            <a:endParaRPr lang="en-US" altLang="en-US"/>
          </a:p>
        </p:txBody>
      </p:sp>
    </p:spTree>
    <p:extLst>
      <p:ext uri="{BB962C8B-B14F-4D97-AF65-F5344CB8AC3E}">
        <p14:creationId xmlns:p14="http://schemas.microsoft.com/office/powerpoint/2010/main" val="287387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932A-A141-47B5-A5CE-1B5AEA0CA606}"/>
              </a:ext>
            </a:extLst>
          </p:cNvPr>
          <p:cNvSpPr>
            <a:spLocks noGrp="1"/>
          </p:cNvSpPr>
          <p:nvPr>
            <p:ph type="title"/>
          </p:nvPr>
        </p:nvSpPr>
        <p:spPr>
          <a:xfrm>
            <a:off x="838200" y="365125"/>
            <a:ext cx="10515600" cy="1325563"/>
          </a:xfrm>
        </p:spPr>
        <p:txBody>
          <a:bodyPr>
            <a:normAutofit/>
          </a:bodyPr>
          <a:lstStyle/>
          <a:p>
            <a:pPr algn="ctr"/>
            <a:r>
              <a:rPr lang="en-US" sz="4000" dirty="0"/>
              <a:t>CTE Completer Survey Template </a:t>
            </a:r>
            <a:r>
              <a:rPr lang="en-US" sz="2800" dirty="0"/>
              <a:t>(4)</a:t>
            </a:r>
          </a:p>
        </p:txBody>
      </p:sp>
      <p:sp>
        <p:nvSpPr>
          <p:cNvPr id="3" name="Content Placeholder 2">
            <a:extLst>
              <a:ext uri="{FF2B5EF4-FFF2-40B4-BE49-F238E27FC236}">
                <a16:creationId xmlns:a16="http://schemas.microsoft.com/office/drawing/2014/main" id="{82158095-95FA-45BF-94BF-374A458A0A3D}"/>
              </a:ext>
            </a:extLst>
          </p:cNvPr>
          <p:cNvSpPr>
            <a:spLocks noGrp="1"/>
          </p:cNvSpPr>
          <p:nvPr>
            <p:ph idx="1"/>
          </p:nvPr>
        </p:nvSpPr>
        <p:spPr>
          <a:xfrm>
            <a:off x="838200" y="2277669"/>
            <a:ext cx="10515600" cy="4351338"/>
          </a:xfrm>
        </p:spPr>
        <p:txBody>
          <a:bodyPr>
            <a:normAutofit/>
          </a:bodyPr>
          <a:lstStyle/>
          <a:p>
            <a:pPr marL="0" lvl="0" indent="0">
              <a:buNone/>
            </a:pPr>
            <a:r>
              <a:rPr lang="en-US" sz="2800" dirty="0"/>
              <a:t>4) Are you incarcerated? </a:t>
            </a:r>
            <a:r>
              <a:rPr lang="en-US" sz="2800" i="1" dirty="0"/>
              <a:t>If response is "yes" populate Field 17.12–Postsecondary Status Code with Code 900–Incarcerated.)</a:t>
            </a:r>
            <a:endParaRPr lang="en-US" sz="2800" dirty="0"/>
          </a:p>
          <a:p>
            <a:pPr marL="0" indent="0">
              <a:buNone/>
            </a:pPr>
            <a:endParaRPr lang="en-US" sz="2800" dirty="0"/>
          </a:p>
          <a:p>
            <a:pPr lvl="0"/>
            <a:r>
              <a:rPr lang="en-US" sz="2800" dirty="0"/>
              <a:t>Yes (900)</a:t>
            </a:r>
          </a:p>
          <a:p>
            <a:pPr lvl="0"/>
            <a:r>
              <a:rPr lang="en-US" sz="2800" dirty="0"/>
              <a:t>No</a:t>
            </a:r>
          </a:p>
          <a:p>
            <a:pPr marL="0" lvl="0" indent="0">
              <a:buNone/>
            </a:pPr>
            <a:endParaRPr lang="en-US" dirty="0"/>
          </a:p>
        </p:txBody>
      </p:sp>
      <p:sp>
        <p:nvSpPr>
          <p:cNvPr id="4" name="Slide Number Placeholder 3">
            <a:extLst>
              <a:ext uri="{FF2B5EF4-FFF2-40B4-BE49-F238E27FC236}">
                <a16:creationId xmlns:a16="http://schemas.microsoft.com/office/drawing/2014/main" id="{1F135A98-D188-4385-A9B1-39377AA7B6BC}"/>
              </a:ext>
            </a:extLst>
          </p:cNvPr>
          <p:cNvSpPr>
            <a:spLocks noGrp="1"/>
          </p:cNvSpPr>
          <p:nvPr>
            <p:ph type="sldNum" sz="quarter" idx="12"/>
          </p:nvPr>
        </p:nvSpPr>
        <p:spPr/>
        <p:txBody>
          <a:bodyPr/>
          <a:lstStyle/>
          <a:p>
            <a:pPr>
              <a:defRPr/>
            </a:pPr>
            <a:fld id="{FF274300-4450-45A9-9F19-01221D882E9C}" type="slidenum">
              <a:rPr lang="en-US" altLang="en-US" smtClean="0"/>
              <a:pPr>
                <a:defRPr/>
              </a:pPr>
              <a:t>20</a:t>
            </a:fld>
            <a:endParaRPr lang="en-US" altLang="en-US"/>
          </a:p>
        </p:txBody>
      </p:sp>
    </p:spTree>
    <p:extLst>
      <p:ext uri="{BB962C8B-B14F-4D97-AF65-F5344CB8AC3E}">
        <p14:creationId xmlns:p14="http://schemas.microsoft.com/office/powerpoint/2010/main" val="425264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932A-A141-47B5-A5CE-1B5AEA0CA606}"/>
              </a:ext>
            </a:extLst>
          </p:cNvPr>
          <p:cNvSpPr>
            <a:spLocks noGrp="1"/>
          </p:cNvSpPr>
          <p:nvPr>
            <p:ph type="title"/>
          </p:nvPr>
        </p:nvSpPr>
        <p:spPr/>
        <p:txBody>
          <a:bodyPr>
            <a:normAutofit/>
          </a:bodyPr>
          <a:lstStyle/>
          <a:p>
            <a:pPr algn="ctr"/>
            <a:r>
              <a:rPr lang="en-US" sz="4000" dirty="0"/>
              <a:t>CTE Completer Survey Template </a:t>
            </a:r>
            <a:r>
              <a:rPr lang="en-US" sz="2800" dirty="0"/>
              <a:t>(5)</a:t>
            </a:r>
          </a:p>
        </p:txBody>
      </p:sp>
      <p:sp>
        <p:nvSpPr>
          <p:cNvPr id="3" name="Content Placeholder 2">
            <a:extLst>
              <a:ext uri="{FF2B5EF4-FFF2-40B4-BE49-F238E27FC236}">
                <a16:creationId xmlns:a16="http://schemas.microsoft.com/office/drawing/2014/main" id="{82158095-95FA-45BF-94BF-374A458A0A3D}"/>
              </a:ext>
            </a:extLst>
          </p:cNvPr>
          <p:cNvSpPr>
            <a:spLocks noGrp="1"/>
          </p:cNvSpPr>
          <p:nvPr>
            <p:ph idx="1"/>
          </p:nvPr>
        </p:nvSpPr>
        <p:spPr>
          <a:xfrm>
            <a:off x="838200" y="2005012"/>
            <a:ext cx="10515600" cy="4351338"/>
          </a:xfrm>
        </p:spPr>
        <p:txBody>
          <a:bodyPr>
            <a:normAutofit/>
          </a:bodyPr>
          <a:lstStyle/>
          <a:p>
            <a:pPr marL="0" lvl="0" indent="0">
              <a:buNone/>
            </a:pPr>
            <a:r>
              <a:rPr lang="en-US" sz="2800" dirty="0"/>
              <a:t>5) Are you employed? </a:t>
            </a:r>
            <a:r>
              <a:rPr lang="en-US" sz="2800" i="1" dirty="0"/>
              <a:t>If response is “yes” populate Field 17.12–Postsecondary Status Code with the appropriate code from the Postsecondary Status Code Set  as follows:</a:t>
            </a:r>
            <a:endParaRPr lang="en-US" sz="2800" dirty="0"/>
          </a:p>
          <a:p>
            <a:pPr marL="0" indent="0">
              <a:buNone/>
            </a:pPr>
            <a:endParaRPr lang="en-US" sz="2800" dirty="0"/>
          </a:p>
          <a:p>
            <a:pPr lvl="0"/>
            <a:r>
              <a:rPr lang="en-US" sz="2800" dirty="0"/>
              <a:t>Yes, Full-time or part-time employment with compensation </a:t>
            </a:r>
            <a:r>
              <a:rPr lang="en-US" sz="2800" u="sng" dirty="0"/>
              <a:t>at or above</a:t>
            </a:r>
            <a:r>
              <a:rPr lang="en-US" sz="2800" dirty="0"/>
              <a:t> minimum wage (910)</a:t>
            </a:r>
          </a:p>
          <a:p>
            <a:pPr lvl="0"/>
            <a:r>
              <a:rPr lang="en-US" sz="2800" dirty="0"/>
              <a:t>Yes, Full-time or part-time employment with compensation </a:t>
            </a:r>
            <a:r>
              <a:rPr lang="en-US" sz="2800" u="sng" dirty="0"/>
              <a:t>less than</a:t>
            </a:r>
            <a:r>
              <a:rPr lang="en-US" sz="2800" dirty="0"/>
              <a:t> minimum wage (920)</a:t>
            </a:r>
          </a:p>
          <a:p>
            <a:pPr lvl="0"/>
            <a:r>
              <a:rPr lang="en-US" sz="2800" dirty="0"/>
              <a:t>No</a:t>
            </a:r>
          </a:p>
          <a:p>
            <a:pPr marL="0" lvl="0" indent="0">
              <a:buNone/>
            </a:pPr>
            <a:endParaRPr lang="en-US" dirty="0"/>
          </a:p>
          <a:p>
            <a:pPr marL="0" lvl="0" indent="0">
              <a:buNone/>
            </a:pPr>
            <a:endParaRPr lang="en-US" dirty="0"/>
          </a:p>
        </p:txBody>
      </p:sp>
      <p:sp>
        <p:nvSpPr>
          <p:cNvPr id="4" name="Slide Number Placeholder 3">
            <a:extLst>
              <a:ext uri="{FF2B5EF4-FFF2-40B4-BE49-F238E27FC236}">
                <a16:creationId xmlns:a16="http://schemas.microsoft.com/office/drawing/2014/main" id="{1F135A98-D188-4385-A9B1-39377AA7B6BC}"/>
              </a:ext>
            </a:extLst>
          </p:cNvPr>
          <p:cNvSpPr>
            <a:spLocks noGrp="1"/>
          </p:cNvSpPr>
          <p:nvPr>
            <p:ph type="sldNum" sz="quarter" idx="12"/>
          </p:nvPr>
        </p:nvSpPr>
        <p:spPr/>
        <p:txBody>
          <a:bodyPr/>
          <a:lstStyle/>
          <a:p>
            <a:pPr>
              <a:defRPr/>
            </a:pPr>
            <a:fld id="{FF274300-4450-45A9-9F19-01221D882E9C}" type="slidenum">
              <a:rPr lang="en-US" altLang="en-US" smtClean="0"/>
              <a:pPr>
                <a:defRPr/>
              </a:pPr>
              <a:t>21</a:t>
            </a:fld>
            <a:endParaRPr lang="en-US" altLang="en-US"/>
          </a:p>
        </p:txBody>
      </p:sp>
    </p:spTree>
    <p:extLst>
      <p:ext uri="{BB962C8B-B14F-4D97-AF65-F5344CB8AC3E}">
        <p14:creationId xmlns:p14="http://schemas.microsoft.com/office/powerpoint/2010/main" val="1114301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932A-A141-47B5-A5CE-1B5AEA0CA606}"/>
              </a:ext>
            </a:extLst>
          </p:cNvPr>
          <p:cNvSpPr>
            <a:spLocks noGrp="1"/>
          </p:cNvSpPr>
          <p:nvPr>
            <p:ph type="title"/>
          </p:nvPr>
        </p:nvSpPr>
        <p:spPr/>
        <p:txBody>
          <a:bodyPr>
            <a:normAutofit/>
          </a:bodyPr>
          <a:lstStyle/>
          <a:p>
            <a:pPr algn="ctr"/>
            <a:r>
              <a:rPr lang="en-US" sz="4000" dirty="0"/>
              <a:t>CTE Completer Survey Template </a:t>
            </a:r>
            <a:r>
              <a:rPr lang="en-US" sz="2800" dirty="0"/>
              <a:t>(6)</a:t>
            </a:r>
          </a:p>
        </p:txBody>
      </p:sp>
      <p:sp>
        <p:nvSpPr>
          <p:cNvPr id="3" name="Content Placeholder 2">
            <a:extLst>
              <a:ext uri="{FF2B5EF4-FFF2-40B4-BE49-F238E27FC236}">
                <a16:creationId xmlns:a16="http://schemas.microsoft.com/office/drawing/2014/main" id="{82158095-95FA-45BF-94BF-374A458A0A3D}"/>
              </a:ext>
            </a:extLst>
          </p:cNvPr>
          <p:cNvSpPr>
            <a:spLocks noGrp="1"/>
          </p:cNvSpPr>
          <p:nvPr>
            <p:ph idx="1"/>
          </p:nvPr>
        </p:nvSpPr>
        <p:spPr>
          <a:xfrm>
            <a:off x="838200" y="2187574"/>
            <a:ext cx="10515600" cy="4351338"/>
          </a:xfrm>
        </p:spPr>
        <p:txBody>
          <a:bodyPr>
            <a:normAutofit/>
          </a:bodyPr>
          <a:lstStyle/>
          <a:p>
            <a:pPr marL="0" lvl="0" indent="0">
              <a:buNone/>
            </a:pPr>
            <a:r>
              <a:rPr lang="en-US" sz="2800" dirty="0"/>
              <a:t>6) Are you enrolled in one of the following? (Only check if applicable) </a:t>
            </a:r>
            <a:r>
              <a:rPr lang="en-US" sz="2800" i="1" dirty="0"/>
              <a:t>If checked, populate Field 17.12–Postsecondary Status Code with the appropriate code from the Postsecondary Status Code Set as follows:</a:t>
            </a:r>
          </a:p>
          <a:p>
            <a:pPr marL="0" lvl="0" indent="0">
              <a:buNone/>
            </a:pPr>
            <a:endParaRPr lang="en-US" sz="2800" dirty="0"/>
          </a:p>
          <a:p>
            <a:pPr lvl="0"/>
            <a:r>
              <a:rPr lang="en-US" sz="2800" dirty="0"/>
              <a:t>Peace Corps  (500)</a:t>
            </a:r>
          </a:p>
          <a:p>
            <a:pPr lvl="0"/>
            <a:r>
              <a:rPr lang="en-US" sz="2800" dirty="0"/>
              <a:t>Ameri Corps (510)</a:t>
            </a:r>
          </a:p>
          <a:p>
            <a:pPr marL="0" lvl="0" indent="0">
              <a:buNone/>
            </a:pPr>
            <a:endParaRPr lang="en-US" dirty="0"/>
          </a:p>
        </p:txBody>
      </p:sp>
      <p:sp>
        <p:nvSpPr>
          <p:cNvPr id="4" name="Slide Number Placeholder 3">
            <a:extLst>
              <a:ext uri="{FF2B5EF4-FFF2-40B4-BE49-F238E27FC236}">
                <a16:creationId xmlns:a16="http://schemas.microsoft.com/office/drawing/2014/main" id="{1F135A98-D188-4385-A9B1-39377AA7B6BC}"/>
              </a:ext>
            </a:extLst>
          </p:cNvPr>
          <p:cNvSpPr>
            <a:spLocks noGrp="1"/>
          </p:cNvSpPr>
          <p:nvPr>
            <p:ph type="sldNum" sz="quarter" idx="12"/>
          </p:nvPr>
        </p:nvSpPr>
        <p:spPr/>
        <p:txBody>
          <a:bodyPr/>
          <a:lstStyle/>
          <a:p>
            <a:pPr>
              <a:defRPr/>
            </a:pPr>
            <a:fld id="{FF274300-4450-45A9-9F19-01221D882E9C}" type="slidenum">
              <a:rPr lang="en-US" altLang="en-US" smtClean="0"/>
              <a:pPr>
                <a:defRPr/>
              </a:pPr>
              <a:t>22</a:t>
            </a:fld>
            <a:endParaRPr lang="en-US" altLang="en-US"/>
          </a:p>
        </p:txBody>
      </p:sp>
    </p:spTree>
    <p:extLst>
      <p:ext uri="{BB962C8B-B14F-4D97-AF65-F5344CB8AC3E}">
        <p14:creationId xmlns:p14="http://schemas.microsoft.com/office/powerpoint/2010/main" val="138512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932A-A141-47B5-A5CE-1B5AEA0CA606}"/>
              </a:ext>
            </a:extLst>
          </p:cNvPr>
          <p:cNvSpPr>
            <a:spLocks noGrp="1"/>
          </p:cNvSpPr>
          <p:nvPr>
            <p:ph type="title"/>
          </p:nvPr>
        </p:nvSpPr>
        <p:spPr/>
        <p:txBody>
          <a:bodyPr>
            <a:normAutofit/>
          </a:bodyPr>
          <a:lstStyle/>
          <a:p>
            <a:pPr algn="ctr"/>
            <a:r>
              <a:rPr lang="en-US" sz="4000" dirty="0"/>
              <a:t>CTE Completer Survey Template </a:t>
            </a:r>
            <a:r>
              <a:rPr lang="en-US" sz="2800" dirty="0"/>
              <a:t>(7)</a:t>
            </a:r>
          </a:p>
        </p:txBody>
      </p:sp>
      <p:sp>
        <p:nvSpPr>
          <p:cNvPr id="3" name="Content Placeholder 2">
            <a:extLst>
              <a:ext uri="{FF2B5EF4-FFF2-40B4-BE49-F238E27FC236}">
                <a16:creationId xmlns:a16="http://schemas.microsoft.com/office/drawing/2014/main" id="{82158095-95FA-45BF-94BF-374A458A0A3D}"/>
              </a:ext>
            </a:extLst>
          </p:cNvPr>
          <p:cNvSpPr>
            <a:spLocks noGrp="1"/>
          </p:cNvSpPr>
          <p:nvPr>
            <p:ph idx="1"/>
          </p:nvPr>
        </p:nvSpPr>
        <p:spPr>
          <a:xfrm>
            <a:off x="838200" y="2187574"/>
            <a:ext cx="10515600" cy="4351338"/>
          </a:xfrm>
        </p:spPr>
        <p:txBody>
          <a:bodyPr>
            <a:normAutofit/>
          </a:bodyPr>
          <a:lstStyle/>
          <a:p>
            <a:pPr marL="0" lvl="0" indent="0">
              <a:buNone/>
            </a:pPr>
            <a:r>
              <a:rPr lang="en-US" sz="2800" dirty="0"/>
              <a:t>7) If none of the above options apply, check one of the following: </a:t>
            </a:r>
            <a:r>
              <a:rPr lang="en-US" sz="2800" i="1" dirty="0"/>
              <a:t>Populate Field 17.12–Postsecondary Status Code with the appropriate code from the Postsecondary Status Code Set as follows:</a:t>
            </a:r>
          </a:p>
          <a:p>
            <a:pPr marL="0" lvl="0" indent="0">
              <a:buNone/>
            </a:pPr>
            <a:endParaRPr lang="en-US" sz="2800" dirty="0"/>
          </a:p>
          <a:p>
            <a:pPr lvl="0"/>
            <a:r>
              <a:rPr lang="en-US" sz="2800" dirty="0"/>
              <a:t>Other (940)</a:t>
            </a:r>
          </a:p>
          <a:p>
            <a:pPr lvl="0"/>
            <a:r>
              <a:rPr lang="en-US" sz="2800" dirty="0"/>
              <a:t>Not able to contact (950)</a:t>
            </a:r>
          </a:p>
          <a:p>
            <a:pPr lvl="0"/>
            <a:r>
              <a:rPr lang="en-US" sz="2800" dirty="0"/>
              <a:t>I decline to respond (960)</a:t>
            </a:r>
          </a:p>
          <a:p>
            <a:pPr marL="0" lvl="0" indent="0">
              <a:buNone/>
            </a:pPr>
            <a:endParaRPr lang="en-US" sz="2800" dirty="0"/>
          </a:p>
          <a:p>
            <a:pPr marL="0" lvl="0" indent="0">
              <a:buNone/>
            </a:pPr>
            <a:endParaRPr lang="en-US" dirty="0"/>
          </a:p>
        </p:txBody>
      </p:sp>
      <p:sp>
        <p:nvSpPr>
          <p:cNvPr id="4" name="Slide Number Placeholder 3">
            <a:extLst>
              <a:ext uri="{FF2B5EF4-FFF2-40B4-BE49-F238E27FC236}">
                <a16:creationId xmlns:a16="http://schemas.microsoft.com/office/drawing/2014/main" id="{1F135A98-D188-4385-A9B1-39377AA7B6BC}"/>
              </a:ext>
            </a:extLst>
          </p:cNvPr>
          <p:cNvSpPr>
            <a:spLocks noGrp="1"/>
          </p:cNvSpPr>
          <p:nvPr>
            <p:ph type="sldNum" sz="quarter" idx="12"/>
          </p:nvPr>
        </p:nvSpPr>
        <p:spPr/>
        <p:txBody>
          <a:bodyPr/>
          <a:lstStyle/>
          <a:p>
            <a:pPr>
              <a:defRPr/>
            </a:pPr>
            <a:fld id="{FF274300-4450-45A9-9F19-01221D882E9C}" type="slidenum">
              <a:rPr lang="en-US" altLang="en-US" smtClean="0"/>
              <a:pPr>
                <a:defRPr/>
              </a:pPr>
              <a:t>23</a:t>
            </a:fld>
            <a:endParaRPr lang="en-US" altLang="en-US"/>
          </a:p>
        </p:txBody>
      </p:sp>
    </p:spTree>
    <p:extLst>
      <p:ext uri="{BB962C8B-B14F-4D97-AF65-F5344CB8AC3E}">
        <p14:creationId xmlns:p14="http://schemas.microsoft.com/office/powerpoint/2010/main" val="228320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932A-A141-47B5-A5CE-1B5AEA0CA606}"/>
              </a:ext>
            </a:extLst>
          </p:cNvPr>
          <p:cNvSpPr>
            <a:spLocks noGrp="1"/>
          </p:cNvSpPr>
          <p:nvPr>
            <p:ph type="title"/>
          </p:nvPr>
        </p:nvSpPr>
        <p:spPr/>
        <p:txBody>
          <a:bodyPr>
            <a:normAutofit/>
          </a:bodyPr>
          <a:lstStyle/>
          <a:p>
            <a:pPr algn="ctr"/>
            <a:r>
              <a:rPr lang="en-US" sz="4000" dirty="0"/>
              <a:t>CTE Completer Survey Template </a:t>
            </a:r>
            <a:r>
              <a:rPr lang="en-US" sz="2800" dirty="0"/>
              <a:t>(8)</a:t>
            </a:r>
          </a:p>
        </p:txBody>
      </p:sp>
      <p:sp>
        <p:nvSpPr>
          <p:cNvPr id="3" name="Content Placeholder 2">
            <a:extLst>
              <a:ext uri="{FF2B5EF4-FFF2-40B4-BE49-F238E27FC236}">
                <a16:creationId xmlns:a16="http://schemas.microsoft.com/office/drawing/2014/main" id="{82158095-95FA-45BF-94BF-374A458A0A3D}"/>
              </a:ext>
            </a:extLst>
          </p:cNvPr>
          <p:cNvSpPr>
            <a:spLocks noGrp="1"/>
          </p:cNvSpPr>
          <p:nvPr>
            <p:ph idx="1"/>
          </p:nvPr>
        </p:nvSpPr>
        <p:spPr>
          <a:xfrm>
            <a:off x="532410" y="2995798"/>
            <a:ext cx="11127180" cy="4345414"/>
          </a:xfrm>
        </p:spPr>
        <p:txBody>
          <a:bodyPr numCol="2">
            <a:noAutofit/>
          </a:bodyPr>
          <a:lstStyle/>
          <a:p>
            <a:pPr lvl="0"/>
            <a:r>
              <a:rPr lang="en-US" sz="2000" dirty="0"/>
              <a:t>Agriculture and Natural Resources (Map to code AGR)</a:t>
            </a:r>
          </a:p>
          <a:p>
            <a:pPr lvl="0"/>
            <a:r>
              <a:rPr lang="en-US" sz="2000" dirty="0"/>
              <a:t>Arts, Media, and Entertainment (ART)</a:t>
            </a:r>
          </a:p>
          <a:p>
            <a:pPr lvl="0"/>
            <a:r>
              <a:rPr lang="en-US" sz="2000" dirty="0"/>
              <a:t>Building and Construction Trades (BLD)</a:t>
            </a:r>
          </a:p>
          <a:p>
            <a:pPr lvl="0"/>
            <a:r>
              <a:rPr lang="en-US" sz="2000" dirty="0"/>
              <a:t>Business and Finance (FIN)</a:t>
            </a:r>
          </a:p>
          <a:p>
            <a:pPr lvl="0"/>
            <a:r>
              <a:rPr lang="en-US" sz="2000" dirty="0"/>
              <a:t>Education, Child Development, and Family Services (EDU)</a:t>
            </a:r>
          </a:p>
          <a:p>
            <a:pPr lvl="0"/>
            <a:r>
              <a:rPr lang="en-US" sz="2000" dirty="0"/>
              <a:t>Energy, Environment, and Utilities (NRG)</a:t>
            </a:r>
          </a:p>
          <a:p>
            <a:pPr lvl="0"/>
            <a:r>
              <a:rPr lang="en-US" sz="2000" dirty="0"/>
              <a:t>Engineering and Architecture (ENG)</a:t>
            </a:r>
          </a:p>
          <a:p>
            <a:pPr lvl="0"/>
            <a:r>
              <a:rPr lang="en-US" sz="2000" dirty="0"/>
              <a:t>Fashion and Interior Design (FSN)</a:t>
            </a:r>
          </a:p>
          <a:p>
            <a:pPr marL="0" lvl="0" indent="0">
              <a:buNone/>
            </a:pPr>
            <a:endParaRPr lang="en-US" sz="2000" dirty="0"/>
          </a:p>
          <a:p>
            <a:pPr lvl="0"/>
            <a:r>
              <a:rPr lang="en-US" sz="2000" dirty="0"/>
              <a:t>Information and Communication Technologies</a:t>
            </a:r>
          </a:p>
          <a:p>
            <a:pPr lvl="0"/>
            <a:r>
              <a:rPr lang="en-US" sz="2000" dirty="0"/>
              <a:t>Health Science and Medical Technology</a:t>
            </a:r>
          </a:p>
          <a:p>
            <a:pPr lvl="0"/>
            <a:r>
              <a:rPr lang="en-US" sz="2000" dirty="0"/>
              <a:t>Hospitality, Tourism, and Recreation (HOS)</a:t>
            </a:r>
          </a:p>
          <a:p>
            <a:pPr lvl="0"/>
            <a:r>
              <a:rPr lang="en-US" sz="2000" dirty="0"/>
              <a:t>Manufacturing and Product Development (MAN)</a:t>
            </a:r>
          </a:p>
          <a:p>
            <a:pPr lvl="0"/>
            <a:r>
              <a:rPr lang="en-US" sz="2000" dirty="0"/>
              <a:t>Marketing, Sales, and Service (MAR)</a:t>
            </a:r>
          </a:p>
          <a:p>
            <a:pPr lvl="0"/>
            <a:r>
              <a:rPr lang="en-US" sz="2000" dirty="0"/>
              <a:t>Transportation (TRA)</a:t>
            </a:r>
          </a:p>
          <a:p>
            <a:pPr lvl="0"/>
            <a:r>
              <a:rPr lang="en-US" sz="2000" dirty="0"/>
              <a:t>Public Services (PUB)</a:t>
            </a:r>
          </a:p>
          <a:p>
            <a:r>
              <a:rPr lang="en-US" sz="2000" dirty="0"/>
              <a:t>Other (OTH)</a:t>
            </a:r>
          </a:p>
        </p:txBody>
      </p:sp>
      <p:sp>
        <p:nvSpPr>
          <p:cNvPr id="4" name="Slide Number Placeholder 3">
            <a:extLst>
              <a:ext uri="{FF2B5EF4-FFF2-40B4-BE49-F238E27FC236}">
                <a16:creationId xmlns:a16="http://schemas.microsoft.com/office/drawing/2014/main" id="{1F135A98-D188-4385-A9B1-39377AA7B6BC}"/>
              </a:ext>
            </a:extLst>
          </p:cNvPr>
          <p:cNvSpPr>
            <a:spLocks noGrp="1"/>
          </p:cNvSpPr>
          <p:nvPr>
            <p:ph type="sldNum" sz="quarter" idx="12"/>
          </p:nvPr>
        </p:nvSpPr>
        <p:spPr/>
        <p:txBody>
          <a:bodyPr/>
          <a:lstStyle/>
          <a:p>
            <a:pPr>
              <a:defRPr/>
            </a:pPr>
            <a:fld id="{FF274300-4450-45A9-9F19-01221D882E9C}" type="slidenum">
              <a:rPr lang="en-US" altLang="en-US" smtClean="0"/>
              <a:pPr>
                <a:defRPr/>
              </a:pPr>
              <a:t>24</a:t>
            </a:fld>
            <a:endParaRPr lang="en-US" altLang="en-US"/>
          </a:p>
        </p:txBody>
      </p:sp>
      <p:sp>
        <p:nvSpPr>
          <p:cNvPr id="5" name="TextBox 4">
            <a:extLst>
              <a:ext uri="{FF2B5EF4-FFF2-40B4-BE49-F238E27FC236}">
                <a16:creationId xmlns:a16="http://schemas.microsoft.com/office/drawing/2014/main" id="{F4AE8077-CD25-468C-9D20-88BC54B13ED4}"/>
              </a:ext>
            </a:extLst>
          </p:cNvPr>
          <p:cNvSpPr txBox="1"/>
          <p:nvPr/>
        </p:nvSpPr>
        <p:spPr>
          <a:xfrm>
            <a:off x="438397" y="1335492"/>
            <a:ext cx="11315206" cy="1569660"/>
          </a:xfrm>
          <a:prstGeom prst="rect">
            <a:avLst/>
          </a:prstGeom>
          <a:noFill/>
        </p:spPr>
        <p:txBody>
          <a:bodyPr wrap="square" rtlCol="0">
            <a:spAutoFit/>
          </a:bodyPr>
          <a:lstStyle/>
          <a:p>
            <a:pPr lvl="0"/>
            <a:r>
              <a:rPr lang="en-US" sz="2400" dirty="0"/>
              <a:t>8) If you are employed, what type of business or in what field are you employed? Check which industry best represents the type of employment) </a:t>
            </a:r>
            <a:r>
              <a:rPr lang="en-US" sz="2400" i="1" dirty="0"/>
              <a:t>Populate Field 17.14–Industry Field, with the appropriate code from the Career Technical Education Industry Field Code Set as follows:</a:t>
            </a:r>
            <a:r>
              <a:rPr lang="en-US" sz="2400" dirty="0"/>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716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932A-A141-47B5-A5CE-1B5AEA0CA606}"/>
              </a:ext>
            </a:extLst>
          </p:cNvPr>
          <p:cNvSpPr>
            <a:spLocks noGrp="1"/>
          </p:cNvSpPr>
          <p:nvPr>
            <p:ph type="title"/>
          </p:nvPr>
        </p:nvSpPr>
        <p:spPr/>
        <p:txBody>
          <a:bodyPr>
            <a:normAutofit/>
          </a:bodyPr>
          <a:lstStyle/>
          <a:p>
            <a:pPr algn="ctr"/>
            <a:r>
              <a:rPr lang="en-US" sz="4000" dirty="0"/>
              <a:t>CTE Completer Survey Template </a:t>
            </a:r>
            <a:r>
              <a:rPr lang="en-US" sz="2800" dirty="0"/>
              <a:t>(9)</a:t>
            </a:r>
          </a:p>
        </p:txBody>
      </p:sp>
      <p:sp>
        <p:nvSpPr>
          <p:cNvPr id="3" name="Content Placeholder 2">
            <a:extLst>
              <a:ext uri="{FF2B5EF4-FFF2-40B4-BE49-F238E27FC236}">
                <a16:creationId xmlns:a16="http://schemas.microsoft.com/office/drawing/2014/main" id="{82158095-95FA-45BF-94BF-374A458A0A3D}"/>
              </a:ext>
            </a:extLst>
          </p:cNvPr>
          <p:cNvSpPr>
            <a:spLocks noGrp="1"/>
          </p:cNvSpPr>
          <p:nvPr>
            <p:ph idx="1"/>
          </p:nvPr>
        </p:nvSpPr>
        <p:spPr>
          <a:xfrm>
            <a:off x="838200" y="1733488"/>
            <a:ext cx="10515600" cy="4622861"/>
          </a:xfrm>
        </p:spPr>
        <p:txBody>
          <a:bodyPr>
            <a:noAutofit/>
          </a:bodyPr>
          <a:lstStyle/>
          <a:p>
            <a:pPr marL="0" lvl="0" indent="0">
              <a:buNone/>
            </a:pPr>
            <a:r>
              <a:rPr lang="en-US" dirty="0"/>
              <a:t>9) Have you received one of the following? </a:t>
            </a:r>
            <a:r>
              <a:rPr lang="en-US" i="1" dirty="0"/>
              <a:t>Populate Field 17.15–Post-High School Credential with the appropriate code from the Post-High School Credential Type Code Set as follows:</a:t>
            </a:r>
            <a:endParaRPr lang="en-US" dirty="0"/>
          </a:p>
          <a:p>
            <a:pPr lvl="0"/>
            <a:r>
              <a:rPr lang="en-US" dirty="0"/>
              <a:t>Industry-recognized credential (e.g. Serv-Safe, NIMS, AWS, etc.) (10)</a:t>
            </a:r>
          </a:p>
          <a:p>
            <a:pPr lvl="0"/>
            <a:r>
              <a:rPr lang="en-US" dirty="0"/>
              <a:t>Certificate issued by a post-secondary institution (20)</a:t>
            </a:r>
          </a:p>
          <a:p>
            <a:pPr lvl="0"/>
            <a:r>
              <a:rPr lang="en-US" dirty="0"/>
              <a:t>Degree awarded by a postsecondary institution (30)</a:t>
            </a:r>
          </a:p>
          <a:p>
            <a:pPr lvl="0"/>
            <a:r>
              <a:rPr lang="en-US" dirty="0"/>
              <a:t>License issued by the State of California (e.g. Cosmetology, CNA, etc.) (40)</a:t>
            </a:r>
          </a:p>
          <a:p>
            <a:pPr lvl="0"/>
            <a:r>
              <a:rPr lang="en-US" dirty="0"/>
              <a:t>Other measure of technical skill attainment (e.g. third-party certification, NOCTI, </a:t>
            </a:r>
            <a:r>
              <a:rPr lang="en-US" dirty="0" err="1"/>
              <a:t>Certiport</a:t>
            </a:r>
            <a:r>
              <a:rPr lang="en-US" dirty="0"/>
              <a:t>, etc.) (50)</a:t>
            </a:r>
          </a:p>
          <a:p>
            <a:r>
              <a:rPr lang="en-US" dirty="0"/>
              <a:t>None of the above</a:t>
            </a:r>
          </a:p>
        </p:txBody>
      </p:sp>
      <p:sp>
        <p:nvSpPr>
          <p:cNvPr id="4" name="Slide Number Placeholder 3">
            <a:extLst>
              <a:ext uri="{FF2B5EF4-FFF2-40B4-BE49-F238E27FC236}">
                <a16:creationId xmlns:a16="http://schemas.microsoft.com/office/drawing/2014/main" id="{1F135A98-D188-4385-A9B1-39377AA7B6BC}"/>
              </a:ext>
            </a:extLst>
          </p:cNvPr>
          <p:cNvSpPr>
            <a:spLocks noGrp="1"/>
          </p:cNvSpPr>
          <p:nvPr>
            <p:ph type="sldNum" sz="quarter" idx="12"/>
          </p:nvPr>
        </p:nvSpPr>
        <p:spPr/>
        <p:txBody>
          <a:bodyPr/>
          <a:lstStyle/>
          <a:p>
            <a:pPr>
              <a:defRPr/>
            </a:pPr>
            <a:fld id="{FF274300-4450-45A9-9F19-01221D882E9C}" type="slidenum">
              <a:rPr lang="en-US" altLang="en-US" smtClean="0"/>
              <a:pPr>
                <a:defRPr/>
              </a:pPr>
              <a:t>25</a:t>
            </a:fld>
            <a:endParaRPr lang="en-US" altLang="en-US"/>
          </a:p>
        </p:txBody>
      </p:sp>
    </p:spTree>
    <p:extLst>
      <p:ext uri="{BB962C8B-B14F-4D97-AF65-F5344CB8AC3E}">
        <p14:creationId xmlns:p14="http://schemas.microsoft.com/office/powerpoint/2010/main" val="913504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2C-AC8C-48CB-A19A-7CF2B3ED908F}"/>
              </a:ext>
            </a:extLst>
          </p:cNvPr>
          <p:cNvSpPr>
            <a:spLocks noGrp="1"/>
          </p:cNvSpPr>
          <p:nvPr>
            <p:ph type="title"/>
          </p:nvPr>
        </p:nvSpPr>
        <p:spPr/>
        <p:txBody>
          <a:bodyPr/>
          <a:lstStyle/>
          <a:p>
            <a:pPr algn="ctr"/>
            <a:r>
              <a:rPr lang="en-US" dirty="0"/>
              <a:t>Frequently Asked Questions </a:t>
            </a:r>
            <a:r>
              <a:rPr lang="en-US" sz="2800" dirty="0"/>
              <a:t>(1)</a:t>
            </a:r>
          </a:p>
        </p:txBody>
      </p:sp>
      <p:sp>
        <p:nvSpPr>
          <p:cNvPr id="3" name="Content Placeholder 2">
            <a:extLst>
              <a:ext uri="{FF2B5EF4-FFF2-40B4-BE49-F238E27FC236}">
                <a16:creationId xmlns:a16="http://schemas.microsoft.com/office/drawing/2014/main" id="{89B13E5F-0C63-4E45-B47D-5469877932CA}"/>
              </a:ext>
            </a:extLst>
          </p:cNvPr>
          <p:cNvSpPr>
            <a:spLocks noGrp="1"/>
          </p:cNvSpPr>
          <p:nvPr>
            <p:ph idx="1"/>
          </p:nvPr>
        </p:nvSpPr>
        <p:spPr/>
        <p:txBody>
          <a:bodyPr>
            <a:normAutofit/>
          </a:bodyPr>
          <a:lstStyle/>
          <a:p>
            <a:pPr marL="0" indent="0">
              <a:buNone/>
            </a:pPr>
            <a:r>
              <a:rPr lang="en-US" dirty="0"/>
              <a:t>Question: If we already know where the majority of our students went because we have access to the information through the National Student Clearinghouse and our students received industry-recognized credentials while they were enrolled with our school, would we still need to send out a survey to students we have information about? If we are able to use data that we already have, do we only send out the survey to students who we have no data for?</a:t>
            </a:r>
          </a:p>
          <a:p>
            <a:pPr marL="0" indent="0">
              <a:buNone/>
            </a:pPr>
            <a:endParaRPr lang="en-US" dirty="0"/>
          </a:p>
          <a:p>
            <a:pPr marL="0" indent="0">
              <a:buNone/>
            </a:pPr>
            <a:r>
              <a:rPr lang="en-US" dirty="0"/>
              <a:t>Answer: Yes, provided data for items on the Survey Template is available from the National Student Clearinghouse, you can use it. For all other items, you would be required to survey students using the CTE Completer Survey template provided by the CDE. </a:t>
            </a:r>
            <a:endParaRPr lang="en-US" strike="dblStrike" dirty="0"/>
          </a:p>
        </p:txBody>
      </p:sp>
      <p:sp>
        <p:nvSpPr>
          <p:cNvPr id="4" name="Slide Number Placeholder 3">
            <a:extLst>
              <a:ext uri="{FF2B5EF4-FFF2-40B4-BE49-F238E27FC236}">
                <a16:creationId xmlns:a16="http://schemas.microsoft.com/office/drawing/2014/main" id="{B1B805AD-3107-4638-A483-3BA5196BCD10}"/>
              </a:ext>
            </a:extLst>
          </p:cNvPr>
          <p:cNvSpPr>
            <a:spLocks noGrp="1"/>
          </p:cNvSpPr>
          <p:nvPr>
            <p:ph type="sldNum" sz="quarter" idx="12"/>
          </p:nvPr>
        </p:nvSpPr>
        <p:spPr>
          <a:xfrm>
            <a:off x="8610600" y="6245529"/>
            <a:ext cx="2743200" cy="365125"/>
          </a:xfrm>
        </p:spPr>
        <p:txBody>
          <a:bodyPr/>
          <a:lstStyle/>
          <a:p>
            <a:pPr>
              <a:defRPr/>
            </a:pPr>
            <a:fld id="{FF274300-4450-45A9-9F19-01221D882E9C}" type="slidenum">
              <a:rPr lang="en-US" altLang="en-US" smtClean="0"/>
              <a:pPr>
                <a:defRPr/>
              </a:pPr>
              <a:t>26</a:t>
            </a:fld>
            <a:endParaRPr lang="en-US" altLang="en-US"/>
          </a:p>
        </p:txBody>
      </p:sp>
    </p:spTree>
    <p:extLst>
      <p:ext uri="{BB962C8B-B14F-4D97-AF65-F5344CB8AC3E}">
        <p14:creationId xmlns:p14="http://schemas.microsoft.com/office/powerpoint/2010/main" val="2551971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2C-AC8C-48CB-A19A-7CF2B3ED908F}"/>
              </a:ext>
            </a:extLst>
          </p:cNvPr>
          <p:cNvSpPr>
            <a:spLocks noGrp="1"/>
          </p:cNvSpPr>
          <p:nvPr>
            <p:ph type="title"/>
          </p:nvPr>
        </p:nvSpPr>
        <p:spPr/>
        <p:txBody>
          <a:bodyPr/>
          <a:lstStyle/>
          <a:p>
            <a:pPr algn="ctr"/>
            <a:r>
              <a:rPr lang="en-US" dirty="0"/>
              <a:t>Frequently Asked Questions </a:t>
            </a:r>
            <a:r>
              <a:rPr lang="en-US" sz="2800" dirty="0"/>
              <a:t>(2)</a:t>
            </a:r>
          </a:p>
        </p:txBody>
      </p:sp>
      <p:sp>
        <p:nvSpPr>
          <p:cNvPr id="3" name="Content Placeholder 2">
            <a:extLst>
              <a:ext uri="{FF2B5EF4-FFF2-40B4-BE49-F238E27FC236}">
                <a16:creationId xmlns:a16="http://schemas.microsoft.com/office/drawing/2014/main" id="{89B13E5F-0C63-4E45-B47D-5469877932CA}"/>
              </a:ext>
            </a:extLst>
          </p:cNvPr>
          <p:cNvSpPr>
            <a:spLocks noGrp="1"/>
          </p:cNvSpPr>
          <p:nvPr>
            <p:ph idx="1"/>
          </p:nvPr>
        </p:nvSpPr>
        <p:spPr>
          <a:xfrm>
            <a:off x="773151" y="2005012"/>
            <a:ext cx="10515600" cy="4351338"/>
          </a:xfrm>
        </p:spPr>
        <p:txBody>
          <a:bodyPr/>
          <a:lstStyle/>
          <a:p>
            <a:pPr marL="0" indent="0">
              <a:buNone/>
            </a:pPr>
            <a:r>
              <a:rPr lang="en-US" dirty="0"/>
              <a:t>Question: We noticed it seems that you can either be enrolled at an educational/training program or be employed, but not both. Is this correct? If it is, which should supersede the other?</a:t>
            </a:r>
          </a:p>
          <a:p>
            <a:pPr marL="0" indent="0">
              <a:buNone/>
            </a:pPr>
            <a:endParaRPr lang="en-US" dirty="0"/>
          </a:p>
          <a:p>
            <a:pPr marL="0" indent="0">
              <a:buNone/>
            </a:pPr>
            <a:endParaRPr lang="en-US" dirty="0"/>
          </a:p>
          <a:p>
            <a:pPr marL="0" marR="0" indent="0">
              <a:spcBef>
                <a:spcPts val="0"/>
              </a:spcBef>
              <a:spcAft>
                <a:spcPts val="0"/>
              </a:spcAft>
              <a:buNone/>
            </a:pPr>
            <a:r>
              <a:rPr lang="en-US" dirty="0"/>
              <a:t>Answer: No. Collect the information for both enrollment and employment when surveying completers. You can report both in CALPADS.</a:t>
            </a:r>
          </a:p>
        </p:txBody>
      </p:sp>
      <p:sp>
        <p:nvSpPr>
          <p:cNvPr id="4" name="Slide Number Placeholder 3">
            <a:extLst>
              <a:ext uri="{FF2B5EF4-FFF2-40B4-BE49-F238E27FC236}">
                <a16:creationId xmlns:a16="http://schemas.microsoft.com/office/drawing/2014/main" id="{B1B805AD-3107-4638-A483-3BA5196BCD10}"/>
              </a:ext>
            </a:extLst>
          </p:cNvPr>
          <p:cNvSpPr>
            <a:spLocks noGrp="1"/>
          </p:cNvSpPr>
          <p:nvPr>
            <p:ph type="sldNum" sz="quarter" idx="12"/>
          </p:nvPr>
        </p:nvSpPr>
        <p:spPr/>
        <p:txBody>
          <a:bodyPr/>
          <a:lstStyle/>
          <a:p>
            <a:pPr>
              <a:defRPr/>
            </a:pPr>
            <a:fld id="{FF274300-4450-45A9-9F19-01221D882E9C}" type="slidenum">
              <a:rPr lang="en-US" altLang="en-US" smtClean="0"/>
              <a:pPr>
                <a:defRPr/>
              </a:pPr>
              <a:t>27</a:t>
            </a:fld>
            <a:endParaRPr lang="en-US" altLang="en-US"/>
          </a:p>
        </p:txBody>
      </p:sp>
    </p:spTree>
    <p:extLst>
      <p:ext uri="{BB962C8B-B14F-4D97-AF65-F5344CB8AC3E}">
        <p14:creationId xmlns:p14="http://schemas.microsoft.com/office/powerpoint/2010/main" val="961140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2C-AC8C-48CB-A19A-7CF2B3ED908F}"/>
              </a:ext>
            </a:extLst>
          </p:cNvPr>
          <p:cNvSpPr>
            <a:spLocks noGrp="1"/>
          </p:cNvSpPr>
          <p:nvPr>
            <p:ph type="title"/>
          </p:nvPr>
        </p:nvSpPr>
        <p:spPr/>
        <p:txBody>
          <a:bodyPr/>
          <a:lstStyle/>
          <a:p>
            <a:pPr algn="ctr"/>
            <a:r>
              <a:rPr lang="en-US" dirty="0"/>
              <a:t>Frequently Asked Questions </a:t>
            </a:r>
            <a:r>
              <a:rPr lang="en-US" sz="2800" dirty="0"/>
              <a:t>(3)</a:t>
            </a:r>
          </a:p>
        </p:txBody>
      </p:sp>
      <p:sp>
        <p:nvSpPr>
          <p:cNvPr id="3" name="Content Placeholder 2">
            <a:extLst>
              <a:ext uri="{FF2B5EF4-FFF2-40B4-BE49-F238E27FC236}">
                <a16:creationId xmlns:a16="http://schemas.microsoft.com/office/drawing/2014/main" id="{89B13E5F-0C63-4E45-B47D-5469877932CA}"/>
              </a:ext>
            </a:extLst>
          </p:cNvPr>
          <p:cNvSpPr>
            <a:spLocks noGrp="1"/>
          </p:cNvSpPr>
          <p:nvPr>
            <p:ph idx="1"/>
          </p:nvPr>
        </p:nvSpPr>
        <p:spPr>
          <a:xfrm>
            <a:off x="838200" y="2005012"/>
            <a:ext cx="10515600" cy="4351338"/>
          </a:xfrm>
        </p:spPr>
        <p:txBody>
          <a:bodyPr/>
          <a:lstStyle/>
          <a:p>
            <a:pPr marL="0" indent="0">
              <a:buNone/>
            </a:pPr>
            <a:r>
              <a:rPr lang="en-US" dirty="0"/>
              <a:t>Question: If the school is an independent study charter school and a DASS school, are they still expected to complete these surveys for CTE completers?</a:t>
            </a:r>
          </a:p>
          <a:p>
            <a:pPr marL="0" indent="0">
              <a:buNone/>
            </a:pPr>
            <a:endParaRPr lang="en-US" dirty="0"/>
          </a:p>
          <a:p>
            <a:pPr marL="0" indent="0">
              <a:buNone/>
            </a:pPr>
            <a:endParaRPr lang="en-US" dirty="0"/>
          </a:p>
          <a:p>
            <a:pPr marL="0" indent="0">
              <a:buNone/>
            </a:pPr>
            <a:r>
              <a:rPr lang="en-US" dirty="0"/>
              <a:t>Answer: Yes, and they will use their 19–20 12</a:t>
            </a:r>
            <a:r>
              <a:rPr lang="en-US" baseline="30000" dirty="0"/>
              <a:t>th</a:t>
            </a:r>
            <a:r>
              <a:rPr lang="en-US" dirty="0"/>
              <a:t> grade students</a:t>
            </a:r>
          </a:p>
        </p:txBody>
      </p:sp>
      <p:sp>
        <p:nvSpPr>
          <p:cNvPr id="4" name="Slide Number Placeholder 3">
            <a:extLst>
              <a:ext uri="{FF2B5EF4-FFF2-40B4-BE49-F238E27FC236}">
                <a16:creationId xmlns:a16="http://schemas.microsoft.com/office/drawing/2014/main" id="{B1B805AD-3107-4638-A483-3BA5196BCD10}"/>
              </a:ext>
            </a:extLst>
          </p:cNvPr>
          <p:cNvSpPr>
            <a:spLocks noGrp="1"/>
          </p:cNvSpPr>
          <p:nvPr>
            <p:ph type="sldNum" sz="quarter" idx="12"/>
          </p:nvPr>
        </p:nvSpPr>
        <p:spPr/>
        <p:txBody>
          <a:bodyPr/>
          <a:lstStyle/>
          <a:p>
            <a:pPr>
              <a:defRPr/>
            </a:pPr>
            <a:fld id="{FF274300-4450-45A9-9F19-01221D882E9C}" type="slidenum">
              <a:rPr lang="en-US" altLang="en-US" smtClean="0"/>
              <a:pPr>
                <a:defRPr/>
              </a:pPr>
              <a:t>28</a:t>
            </a:fld>
            <a:endParaRPr lang="en-US" altLang="en-US"/>
          </a:p>
        </p:txBody>
      </p:sp>
    </p:spTree>
    <p:extLst>
      <p:ext uri="{BB962C8B-B14F-4D97-AF65-F5344CB8AC3E}">
        <p14:creationId xmlns:p14="http://schemas.microsoft.com/office/powerpoint/2010/main" val="2640227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2C-AC8C-48CB-A19A-7CF2B3ED908F}"/>
              </a:ext>
            </a:extLst>
          </p:cNvPr>
          <p:cNvSpPr>
            <a:spLocks noGrp="1"/>
          </p:cNvSpPr>
          <p:nvPr>
            <p:ph type="title"/>
          </p:nvPr>
        </p:nvSpPr>
        <p:spPr/>
        <p:txBody>
          <a:bodyPr/>
          <a:lstStyle/>
          <a:p>
            <a:pPr algn="ctr"/>
            <a:r>
              <a:rPr lang="en-US" dirty="0"/>
              <a:t>Frequently Asked Questions </a:t>
            </a:r>
            <a:r>
              <a:rPr lang="en-US" sz="2800" dirty="0"/>
              <a:t>(4)</a:t>
            </a:r>
          </a:p>
        </p:txBody>
      </p:sp>
      <p:sp>
        <p:nvSpPr>
          <p:cNvPr id="3" name="Content Placeholder 2">
            <a:extLst>
              <a:ext uri="{FF2B5EF4-FFF2-40B4-BE49-F238E27FC236}">
                <a16:creationId xmlns:a16="http://schemas.microsoft.com/office/drawing/2014/main" id="{89B13E5F-0C63-4E45-B47D-5469877932CA}"/>
              </a:ext>
            </a:extLst>
          </p:cNvPr>
          <p:cNvSpPr>
            <a:spLocks noGrp="1"/>
          </p:cNvSpPr>
          <p:nvPr>
            <p:ph idx="1"/>
          </p:nvPr>
        </p:nvSpPr>
        <p:spPr/>
        <p:txBody>
          <a:bodyPr/>
          <a:lstStyle/>
          <a:p>
            <a:pPr marL="0" indent="0">
              <a:buNone/>
            </a:pPr>
            <a:r>
              <a:rPr lang="en-US" dirty="0"/>
              <a:t>Question: We only report the pathway completers or a program completer? There is a difference. The program completer could be in the ag department for 3/4 years. But a pathway completer would have taken all the 4 classes in that pathway. Could you please help clarify this for me? </a:t>
            </a:r>
          </a:p>
          <a:p>
            <a:pPr marL="0" indent="0">
              <a:buNone/>
            </a:pPr>
            <a:endParaRPr lang="en-US" dirty="0"/>
          </a:p>
          <a:p>
            <a:pPr marL="0" indent="0">
              <a:buNone/>
            </a:pPr>
            <a:r>
              <a:rPr lang="en-US" dirty="0"/>
              <a:t>Answer: For the purposes of satisfying the CTE Completer data reporting requirements, a “Completer” is considered anyone who completed 300 hours of instruction and passing</a:t>
            </a:r>
            <a:r>
              <a:rPr lang="en-US" dirty="0">
                <a:solidFill>
                  <a:srgbClr val="FFFF00"/>
                </a:solidFill>
              </a:rPr>
              <a:t> </a:t>
            </a:r>
            <a:r>
              <a:rPr lang="en-US" dirty="0"/>
              <a:t>the capstone course (C- or better) within a pathway, and exited secondary instruction in 2019–20.</a:t>
            </a:r>
          </a:p>
        </p:txBody>
      </p:sp>
      <p:sp>
        <p:nvSpPr>
          <p:cNvPr id="4" name="Slide Number Placeholder 3">
            <a:extLst>
              <a:ext uri="{FF2B5EF4-FFF2-40B4-BE49-F238E27FC236}">
                <a16:creationId xmlns:a16="http://schemas.microsoft.com/office/drawing/2014/main" id="{B1B805AD-3107-4638-A483-3BA5196BCD10}"/>
              </a:ext>
            </a:extLst>
          </p:cNvPr>
          <p:cNvSpPr>
            <a:spLocks noGrp="1"/>
          </p:cNvSpPr>
          <p:nvPr>
            <p:ph type="sldNum" sz="quarter" idx="12"/>
          </p:nvPr>
        </p:nvSpPr>
        <p:spPr/>
        <p:txBody>
          <a:bodyPr/>
          <a:lstStyle/>
          <a:p>
            <a:pPr>
              <a:defRPr/>
            </a:pPr>
            <a:fld id="{FF274300-4450-45A9-9F19-01221D882E9C}" type="slidenum">
              <a:rPr lang="en-US" altLang="en-US" smtClean="0"/>
              <a:pPr>
                <a:defRPr/>
              </a:pPr>
              <a:t>29</a:t>
            </a:fld>
            <a:endParaRPr lang="en-US" altLang="en-US"/>
          </a:p>
        </p:txBody>
      </p:sp>
    </p:spTree>
    <p:extLst>
      <p:ext uri="{BB962C8B-B14F-4D97-AF65-F5344CB8AC3E}">
        <p14:creationId xmlns:p14="http://schemas.microsoft.com/office/powerpoint/2010/main" val="149049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F77C-B848-403C-B65F-B2F493313216}"/>
              </a:ext>
            </a:extLst>
          </p:cNvPr>
          <p:cNvSpPr>
            <a:spLocks noGrp="1"/>
          </p:cNvSpPr>
          <p:nvPr>
            <p:ph type="title"/>
          </p:nvPr>
        </p:nvSpPr>
        <p:spPr>
          <a:xfrm>
            <a:off x="838200" y="264764"/>
            <a:ext cx="10515600" cy="1325563"/>
          </a:xfrm>
        </p:spPr>
        <p:txBody>
          <a:bodyPr>
            <a:normAutofit/>
          </a:bodyPr>
          <a:lstStyle/>
          <a:p>
            <a:pPr algn="ctr"/>
            <a:r>
              <a:rPr lang="en-US" sz="4200" dirty="0"/>
              <a:t>CTE Completer Data Reporting Overview</a:t>
            </a:r>
          </a:p>
        </p:txBody>
      </p:sp>
      <p:sp>
        <p:nvSpPr>
          <p:cNvPr id="3" name="Content Placeholder 2">
            <a:extLst>
              <a:ext uri="{FF2B5EF4-FFF2-40B4-BE49-F238E27FC236}">
                <a16:creationId xmlns:a16="http://schemas.microsoft.com/office/drawing/2014/main" id="{1FC8CA0C-1AEB-4138-8B84-9133058D9BA9}"/>
              </a:ext>
            </a:extLst>
          </p:cNvPr>
          <p:cNvSpPr>
            <a:spLocks noGrp="1"/>
          </p:cNvSpPr>
          <p:nvPr>
            <p:ph idx="1"/>
          </p:nvPr>
        </p:nvSpPr>
        <p:spPr>
          <a:xfrm>
            <a:off x="689977" y="1398375"/>
            <a:ext cx="10515600" cy="4665662"/>
          </a:xfrm>
        </p:spPr>
        <p:txBody>
          <a:bodyPr>
            <a:noAutofit/>
          </a:bodyPr>
          <a:lstStyle/>
          <a:p>
            <a:r>
              <a:rPr lang="en-US" dirty="0"/>
              <a:t>The Strengthening Career and Technical education for the 21</a:t>
            </a:r>
            <a:r>
              <a:rPr lang="en-US" baseline="30000" dirty="0"/>
              <a:t>st</a:t>
            </a:r>
            <a:r>
              <a:rPr lang="en-US" dirty="0"/>
              <a:t> Century Act (Perkins V), established new CTE performance indicators and modified federal reporting requirements (formerly, E2 reporting) for Career Technical Education (CTE) completers.</a:t>
            </a:r>
          </a:p>
          <a:p>
            <a:r>
              <a:rPr lang="en-US" dirty="0"/>
              <a:t>All local education agencies (LEAs) operating CTE programs are now required to submit postsecondary status data of their CTE Completers, regardless of whether they receive Perkins V funding. </a:t>
            </a:r>
          </a:p>
          <a:p>
            <a:r>
              <a:rPr lang="en-US" dirty="0"/>
              <a:t>Both the Career Technical Education Incentive Grant (CTEIG) and Strong Workforce Program (SWP) K–12 grant programs require LEAs to annually submit additional CTE completer information to the CDE to remain eligible for future funding. This survey template captures all the data required to be reported for all three programs (Perkins, CTEIG, and SWP K-12).</a:t>
            </a:r>
          </a:p>
          <a:p>
            <a:r>
              <a:rPr lang="en-US" dirty="0"/>
              <a:t>The CTE Completer data reporting period of the Postsecondary Status File (PSTS) begins on January 9, 2021 and must be submitted to the CDE by March 5, 2021.</a:t>
            </a:r>
          </a:p>
        </p:txBody>
      </p:sp>
      <p:sp>
        <p:nvSpPr>
          <p:cNvPr id="4" name="Slide Number Placeholder 3">
            <a:extLst>
              <a:ext uri="{FF2B5EF4-FFF2-40B4-BE49-F238E27FC236}">
                <a16:creationId xmlns:a16="http://schemas.microsoft.com/office/drawing/2014/main" id="{A207ECD1-A24A-4A99-8802-125B9E2C16E7}"/>
              </a:ext>
            </a:extLst>
          </p:cNvPr>
          <p:cNvSpPr>
            <a:spLocks noGrp="1"/>
          </p:cNvSpPr>
          <p:nvPr>
            <p:ph type="sldNum" sz="quarter" idx="12"/>
          </p:nvPr>
        </p:nvSpPr>
        <p:spPr/>
        <p:txBody>
          <a:bodyPr/>
          <a:lstStyle/>
          <a:p>
            <a:pPr>
              <a:defRPr/>
            </a:pPr>
            <a:fld id="{FF274300-4450-45A9-9F19-01221D882E9C}" type="slidenum">
              <a:rPr lang="en-US" altLang="en-US" smtClean="0"/>
              <a:pPr>
                <a:defRPr/>
              </a:pPr>
              <a:t>3</a:t>
            </a:fld>
            <a:endParaRPr lang="en-US" altLang="en-US"/>
          </a:p>
        </p:txBody>
      </p:sp>
    </p:spTree>
    <p:extLst>
      <p:ext uri="{BB962C8B-B14F-4D97-AF65-F5344CB8AC3E}">
        <p14:creationId xmlns:p14="http://schemas.microsoft.com/office/powerpoint/2010/main" val="3268126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2C-AC8C-48CB-A19A-7CF2B3ED908F}"/>
              </a:ext>
            </a:extLst>
          </p:cNvPr>
          <p:cNvSpPr>
            <a:spLocks noGrp="1"/>
          </p:cNvSpPr>
          <p:nvPr>
            <p:ph type="title"/>
          </p:nvPr>
        </p:nvSpPr>
        <p:spPr/>
        <p:txBody>
          <a:bodyPr/>
          <a:lstStyle/>
          <a:p>
            <a:pPr algn="ctr"/>
            <a:r>
              <a:rPr lang="en-US" dirty="0"/>
              <a:t>Frequently Asked Questions </a:t>
            </a:r>
            <a:r>
              <a:rPr lang="en-US" sz="2800" dirty="0"/>
              <a:t>(5)</a:t>
            </a:r>
          </a:p>
        </p:txBody>
      </p:sp>
      <p:sp>
        <p:nvSpPr>
          <p:cNvPr id="3" name="Content Placeholder 2">
            <a:extLst>
              <a:ext uri="{FF2B5EF4-FFF2-40B4-BE49-F238E27FC236}">
                <a16:creationId xmlns:a16="http://schemas.microsoft.com/office/drawing/2014/main" id="{89B13E5F-0C63-4E45-B47D-5469877932CA}"/>
              </a:ext>
            </a:extLst>
          </p:cNvPr>
          <p:cNvSpPr>
            <a:spLocks noGrp="1"/>
          </p:cNvSpPr>
          <p:nvPr>
            <p:ph idx="1"/>
          </p:nvPr>
        </p:nvSpPr>
        <p:spPr/>
        <p:txBody>
          <a:bodyPr/>
          <a:lstStyle/>
          <a:p>
            <a:pPr marL="0" indent="0">
              <a:buNone/>
            </a:pPr>
            <a:r>
              <a:rPr lang="en-US" dirty="0"/>
              <a:t>Question: Should the requested survey information below be uploaded by each individual school district in the consortium (many have different student information systems) or by the consortium LEA?</a:t>
            </a:r>
          </a:p>
          <a:p>
            <a:pPr marL="0" indent="0">
              <a:buNone/>
            </a:pPr>
            <a:endParaRPr lang="en-US" dirty="0"/>
          </a:p>
          <a:p>
            <a:pPr marL="0" indent="0">
              <a:buNone/>
            </a:pPr>
            <a:r>
              <a:rPr lang="en-US" dirty="0"/>
              <a:t>Answer: Yes, individual school districts will upload their own information. If the consortium lead is an LEA with their own students, then they would report only their own students, and not the other members of the consortium.</a:t>
            </a:r>
          </a:p>
        </p:txBody>
      </p:sp>
      <p:sp>
        <p:nvSpPr>
          <p:cNvPr id="4" name="Slide Number Placeholder 3">
            <a:extLst>
              <a:ext uri="{FF2B5EF4-FFF2-40B4-BE49-F238E27FC236}">
                <a16:creationId xmlns:a16="http://schemas.microsoft.com/office/drawing/2014/main" id="{B1B805AD-3107-4638-A483-3BA5196BCD10}"/>
              </a:ext>
            </a:extLst>
          </p:cNvPr>
          <p:cNvSpPr>
            <a:spLocks noGrp="1"/>
          </p:cNvSpPr>
          <p:nvPr>
            <p:ph type="sldNum" sz="quarter" idx="12"/>
          </p:nvPr>
        </p:nvSpPr>
        <p:spPr/>
        <p:txBody>
          <a:bodyPr/>
          <a:lstStyle/>
          <a:p>
            <a:pPr>
              <a:defRPr/>
            </a:pPr>
            <a:fld id="{FF274300-4450-45A9-9F19-01221D882E9C}" type="slidenum">
              <a:rPr lang="en-US" altLang="en-US" smtClean="0"/>
              <a:pPr>
                <a:defRPr/>
              </a:pPr>
              <a:t>30</a:t>
            </a:fld>
            <a:endParaRPr lang="en-US" altLang="en-US"/>
          </a:p>
        </p:txBody>
      </p:sp>
    </p:spTree>
    <p:extLst>
      <p:ext uri="{BB962C8B-B14F-4D97-AF65-F5344CB8AC3E}">
        <p14:creationId xmlns:p14="http://schemas.microsoft.com/office/powerpoint/2010/main" val="410868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2C-AC8C-48CB-A19A-7CF2B3ED908F}"/>
              </a:ext>
            </a:extLst>
          </p:cNvPr>
          <p:cNvSpPr>
            <a:spLocks noGrp="1"/>
          </p:cNvSpPr>
          <p:nvPr>
            <p:ph type="title"/>
          </p:nvPr>
        </p:nvSpPr>
        <p:spPr/>
        <p:txBody>
          <a:bodyPr/>
          <a:lstStyle/>
          <a:p>
            <a:pPr algn="ctr"/>
            <a:r>
              <a:rPr lang="en-US" dirty="0"/>
              <a:t>Frequently Asked Questions </a:t>
            </a:r>
            <a:r>
              <a:rPr lang="en-US" sz="2800" dirty="0"/>
              <a:t>(6)</a:t>
            </a:r>
          </a:p>
        </p:txBody>
      </p:sp>
      <p:sp>
        <p:nvSpPr>
          <p:cNvPr id="3" name="Content Placeholder 2">
            <a:extLst>
              <a:ext uri="{FF2B5EF4-FFF2-40B4-BE49-F238E27FC236}">
                <a16:creationId xmlns:a16="http://schemas.microsoft.com/office/drawing/2014/main" id="{89B13E5F-0C63-4E45-B47D-5469877932CA}"/>
              </a:ext>
            </a:extLst>
          </p:cNvPr>
          <p:cNvSpPr>
            <a:spLocks noGrp="1"/>
          </p:cNvSpPr>
          <p:nvPr>
            <p:ph idx="1"/>
          </p:nvPr>
        </p:nvSpPr>
        <p:spPr/>
        <p:txBody>
          <a:bodyPr/>
          <a:lstStyle/>
          <a:p>
            <a:pPr marL="0" indent="0">
              <a:buNone/>
            </a:pPr>
            <a:r>
              <a:rPr lang="en-US" dirty="0"/>
              <a:t>Question: My question is about what students to survey. I have heard that we are to survey any 19-20 graduate who completed a pathway, no matter what year they completed. I’ve also heard that we will survey only 19-20 graduates that completed a pathway in 19-20. Which is it?</a:t>
            </a:r>
          </a:p>
          <a:p>
            <a:pPr marL="0" indent="0">
              <a:buNone/>
            </a:pPr>
            <a:endParaRPr lang="en-US" dirty="0"/>
          </a:p>
          <a:p>
            <a:pPr marL="0" indent="0">
              <a:buNone/>
            </a:pPr>
            <a:r>
              <a:rPr lang="en-US" dirty="0"/>
              <a:t>Answer: The students to be surveyed are those who exited secondary education with a specific designation in CALPADS (see slide 5), who completed a sequence of 300 hours, including the capstone course with a passing grade (C- or better), even if the capstone was completed prior to their senior year. These students should be included in the survey.</a:t>
            </a:r>
          </a:p>
        </p:txBody>
      </p:sp>
      <p:sp>
        <p:nvSpPr>
          <p:cNvPr id="4" name="Slide Number Placeholder 3">
            <a:extLst>
              <a:ext uri="{FF2B5EF4-FFF2-40B4-BE49-F238E27FC236}">
                <a16:creationId xmlns:a16="http://schemas.microsoft.com/office/drawing/2014/main" id="{B1B805AD-3107-4638-A483-3BA5196BCD10}"/>
              </a:ext>
            </a:extLst>
          </p:cNvPr>
          <p:cNvSpPr>
            <a:spLocks noGrp="1"/>
          </p:cNvSpPr>
          <p:nvPr>
            <p:ph type="sldNum" sz="quarter" idx="12"/>
          </p:nvPr>
        </p:nvSpPr>
        <p:spPr/>
        <p:txBody>
          <a:bodyPr/>
          <a:lstStyle/>
          <a:p>
            <a:pPr>
              <a:defRPr/>
            </a:pPr>
            <a:fld id="{FF274300-4450-45A9-9F19-01221D882E9C}" type="slidenum">
              <a:rPr lang="en-US" altLang="en-US" smtClean="0"/>
              <a:pPr>
                <a:defRPr/>
              </a:pPr>
              <a:t>31</a:t>
            </a:fld>
            <a:endParaRPr lang="en-US" altLang="en-US" dirty="0"/>
          </a:p>
        </p:txBody>
      </p:sp>
    </p:spTree>
    <p:extLst>
      <p:ext uri="{BB962C8B-B14F-4D97-AF65-F5344CB8AC3E}">
        <p14:creationId xmlns:p14="http://schemas.microsoft.com/office/powerpoint/2010/main" val="4132400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2C-AC8C-48CB-A19A-7CF2B3ED908F}"/>
              </a:ext>
            </a:extLst>
          </p:cNvPr>
          <p:cNvSpPr>
            <a:spLocks noGrp="1"/>
          </p:cNvSpPr>
          <p:nvPr>
            <p:ph type="title"/>
          </p:nvPr>
        </p:nvSpPr>
        <p:spPr/>
        <p:txBody>
          <a:bodyPr/>
          <a:lstStyle/>
          <a:p>
            <a:pPr algn="ctr"/>
            <a:r>
              <a:rPr lang="en-US" dirty="0"/>
              <a:t>Frequently Asked Questions </a:t>
            </a:r>
            <a:r>
              <a:rPr lang="en-US" sz="2800" dirty="0"/>
              <a:t>(7)</a:t>
            </a:r>
          </a:p>
        </p:txBody>
      </p:sp>
      <p:sp>
        <p:nvSpPr>
          <p:cNvPr id="3" name="Content Placeholder 2">
            <a:extLst>
              <a:ext uri="{FF2B5EF4-FFF2-40B4-BE49-F238E27FC236}">
                <a16:creationId xmlns:a16="http://schemas.microsoft.com/office/drawing/2014/main" id="{89B13E5F-0C63-4E45-B47D-5469877932CA}"/>
              </a:ext>
            </a:extLst>
          </p:cNvPr>
          <p:cNvSpPr>
            <a:spLocks noGrp="1"/>
          </p:cNvSpPr>
          <p:nvPr>
            <p:ph idx="1"/>
          </p:nvPr>
        </p:nvSpPr>
        <p:spPr/>
        <p:txBody>
          <a:bodyPr/>
          <a:lstStyle/>
          <a:p>
            <a:pPr marL="0" indent="0">
              <a:buNone/>
            </a:pPr>
            <a:r>
              <a:rPr lang="en-US" dirty="0"/>
              <a:t>Question: Students from our regional occupational program are surveyed by their home schools and data is put into their school’s Student Information System. Our County Office of Education (COE) does not submit ROP data into CALPADS. Do we need to submit the same survey to students and send in the information, even if it is duplicative?</a:t>
            </a:r>
          </a:p>
          <a:p>
            <a:pPr marL="0" indent="0">
              <a:buNone/>
            </a:pPr>
            <a:endParaRPr lang="en-US" dirty="0"/>
          </a:p>
          <a:p>
            <a:pPr marL="0" indent="0">
              <a:buNone/>
            </a:pPr>
            <a:r>
              <a:rPr lang="en-US" dirty="0"/>
              <a:t>Answer: No, data reporting is done by individual LEAs. COEs would only report completer data if the students were CTE completers while enrolled directly with the COE. The home school would still be responsible for entering the data into CALPADS. </a:t>
            </a:r>
          </a:p>
        </p:txBody>
      </p:sp>
      <p:sp>
        <p:nvSpPr>
          <p:cNvPr id="4" name="Slide Number Placeholder 3">
            <a:extLst>
              <a:ext uri="{FF2B5EF4-FFF2-40B4-BE49-F238E27FC236}">
                <a16:creationId xmlns:a16="http://schemas.microsoft.com/office/drawing/2014/main" id="{B1B805AD-3107-4638-A483-3BA5196BCD10}"/>
              </a:ext>
            </a:extLst>
          </p:cNvPr>
          <p:cNvSpPr>
            <a:spLocks noGrp="1"/>
          </p:cNvSpPr>
          <p:nvPr>
            <p:ph type="sldNum" sz="quarter" idx="12"/>
          </p:nvPr>
        </p:nvSpPr>
        <p:spPr/>
        <p:txBody>
          <a:bodyPr/>
          <a:lstStyle/>
          <a:p>
            <a:pPr>
              <a:defRPr/>
            </a:pPr>
            <a:fld id="{FF274300-4450-45A9-9F19-01221D882E9C}" type="slidenum">
              <a:rPr lang="en-US" altLang="en-US" smtClean="0"/>
              <a:pPr>
                <a:defRPr/>
              </a:pPr>
              <a:t>32</a:t>
            </a:fld>
            <a:endParaRPr lang="en-US" altLang="en-US"/>
          </a:p>
        </p:txBody>
      </p:sp>
    </p:spTree>
    <p:extLst>
      <p:ext uri="{BB962C8B-B14F-4D97-AF65-F5344CB8AC3E}">
        <p14:creationId xmlns:p14="http://schemas.microsoft.com/office/powerpoint/2010/main" val="2733961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2C-AC8C-48CB-A19A-7CF2B3ED908F}"/>
              </a:ext>
            </a:extLst>
          </p:cNvPr>
          <p:cNvSpPr>
            <a:spLocks noGrp="1"/>
          </p:cNvSpPr>
          <p:nvPr>
            <p:ph type="title"/>
          </p:nvPr>
        </p:nvSpPr>
        <p:spPr/>
        <p:txBody>
          <a:bodyPr/>
          <a:lstStyle/>
          <a:p>
            <a:pPr algn="ctr"/>
            <a:r>
              <a:rPr lang="en-US" dirty="0"/>
              <a:t>Frequently Asked Questions </a:t>
            </a:r>
            <a:r>
              <a:rPr lang="en-US" sz="2800" dirty="0"/>
              <a:t>(8)</a:t>
            </a:r>
          </a:p>
        </p:txBody>
      </p:sp>
      <p:sp>
        <p:nvSpPr>
          <p:cNvPr id="3" name="Content Placeholder 2">
            <a:extLst>
              <a:ext uri="{FF2B5EF4-FFF2-40B4-BE49-F238E27FC236}">
                <a16:creationId xmlns:a16="http://schemas.microsoft.com/office/drawing/2014/main" id="{89B13E5F-0C63-4E45-B47D-5469877932CA}"/>
              </a:ext>
            </a:extLst>
          </p:cNvPr>
          <p:cNvSpPr>
            <a:spLocks noGrp="1"/>
          </p:cNvSpPr>
          <p:nvPr>
            <p:ph idx="1"/>
          </p:nvPr>
        </p:nvSpPr>
        <p:spPr/>
        <p:txBody>
          <a:bodyPr>
            <a:normAutofit lnSpcReduction="10000"/>
          </a:bodyPr>
          <a:lstStyle/>
          <a:p>
            <a:pPr marL="0" indent="0">
              <a:buNone/>
            </a:pPr>
            <a:r>
              <a:rPr lang="en-US" dirty="0"/>
              <a:t>Question: We have only had a series of pathways for this current school year. Therefore, we have no students who have completed a pathway while we have several who have completed a course. Should we still survey students? Also, how does the CDE recommend surveying students who no longer attend our schools as they have graduated?</a:t>
            </a:r>
          </a:p>
          <a:p>
            <a:pPr marL="0" indent="0">
              <a:buNone/>
            </a:pPr>
            <a:endParaRPr lang="en-US" dirty="0"/>
          </a:p>
          <a:p>
            <a:pPr marL="0" indent="0">
              <a:buNone/>
            </a:pPr>
            <a:r>
              <a:rPr lang="en-US" dirty="0"/>
              <a:t>Answer: All students to be surveyed are CTE completers as previously defined.</a:t>
            </a:r>
          </a:p>
          <a:p>
            <a:pPr marL="0" indent="0">
              <a:buNone/>
            </a:pPr>
            <a:r>
              <a:rPr lang="en-US" dirty="0"/>
              <a:t>To survey students, you may need to revisit your Student Information Systems to retrieve phone, email address, physical address etc. Surveys can be done by phone call, social media, or any other method that allows the LEA to collect the information. </a:t>
            </a:r>
          </a:p>
        </p:txBody>
      </p:sp>
      <p:sp>
        <p:nvSpPr>
          <p:cNvPr id="4" name="Slide Number Placeholder 3">
            <a:extLst>
              <a:ext uri="{FF2B5EF4-FFF2-40B4-BE49-F238E27FC236}">
                <a16:creationId xmlns:a16="http://schemas.microsoft.com/office/drawing/2014/main" id="{B1B805AD-3107-4638-A483-3BA5196BCD10}"/>
              </a:ext>
            </a:extLst>
          </p:cNvPr>
          <p:cNvSpPr>
            <a:spLocks noGrp="1"/>
          </p:cNvSpPr>
          <p:nvPr>
            <p:ph type="sldNum" sz="quarter" idx="12"/>
          </p:nvPr>
        </p:nvSpPr>
        <p:spPr/>
        <p:txBody>
          <a:bodyPr/>
          <a:lstStyle/>
          <a:p>
            <a:pPr>
              <a:defRPr/>
            </a:pPr>
            <a:fld id="{FF274300-4450-45A9-9F19-01221D882E9C}" type="slidenum">
              <a:rPr lang="en-US" altLang="en-US" smtClean="0"/>
              <a:pPr>
                <a:defRPr/>
              </a:pPr>
              <a:t>33</a:t>
            </a:fld>
            <a:endParaRPr lang="en-US" altLang="en-US"/>
          </a:p>
        </p:txBody>
      </p:sp>
    </p:spTree>
    <p:extLst>
      <p:ext uri="{BB962C8B-B14F-4D97-AF65-F5344CB8AC3E}">
        <p14:creationId xmlns:p14="http://schemas.microsoft.com/office/powerpoint/2010/main" val="392506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2C-AC8C-48CB-A19A-7CF2B3ED908F}"/>
              </a:ext>
            </a:extLst>
          </p:cNvPr>
          <p:cNvSpPr>
            <a:spLocks noGrp="1"/>
          </p:cNvSpPr>
          <p:nvPr>
            <p:ph type="title"/>
          </p:nvPr>
        </p:nvSpPr>
        <p:spPr/>
        <p:txBody>
          <a:bodyPr/>
          <a:lstStyle/>
          <a:p>
            <a:pPr algn="ctr"/>
            <a:r>
              <a:rPr lang="en-US" dirty="0"/>
              <a:t>Frequently Asked Questions </a:t>
            </a:r>
            <a:r>
              <a:rPr lang="en-US" sz="2800" dirty="0"/>
              <a:t>(9)</a:t>
            </a:r>
          </a:p>
        </p:txBody>
      </p:sp>
      <p:sp>
        <p:nvSpPr>
          <p:cNvPr id="3" name="Content Placeholder 2">
            <a:extLst>
              <a:ext uri="{FF2B5EF4-FFF2-40B4-BE49-F238E27FC236}">
                <a16:creationId xmlns:a16="http://schemas.microsoft.com/office/drawing/2014/main" id="{89B13E5F-0C63-4E45-B47D-5469877932CA}"/>
              </a:ext>
            </a:extLst>
          </p:cNvPr>
          <p:cNvSpPr>
            <a:spLocks noGrp="1"/>
          </p:cNvSpPr>
          <p:nvPr>
            <p:ph idx="1"/>
          </p:nvPr>
        </p:nvSpPr>
        <p:spPr>
          <a:xfrm>
            <a:off x="838200" y="2141537"/>
            <a:ext cx="10515600" cy="4351338"/>
          </a:xfrm>
        </p:spPr>
        <p:txBody>
          <a:bodyPr/>
          <a:lstStyle/>
          <a:p>
            <a:pPr marL="0" indent="0">
              <a:buNone/>
            </a:pPr>
            <a:r>
              <a:rPr lang="en-US" dirty="0"/>
              <a:t>Question: If our LEA does NOT have any completers for the 19-20 school year, where do we state that information?  </a:t>
            </a:r>
          </a:p>
          <a:p>
            <a:pPr marL="0" indent="0">
              <a:buNone/>
            </a:pPr>
            <a:endParaRPr lang="en-US" dirty="0"/>
          </a:p>
          <a:p>
            <a:pPr marL="0" indent="0">
              <a:buNone/>
            </a:pPr>
            <a:r>
              <a:rPr lang="en-US" dirty="0"/>
              <a:t>Answer: For reporting done in CALPADS, Report 17.1 will have zeros if LEAS do not report any students. LEAs can “approve” the report with zeros to indicate they have no responses, or they can submit a record for each student and use the CALPADS code 950 or 960 to indicate they surveyed students but did not get a response.</a:t>
            </a:r>
          </a:p>
        </p:txBody>
      </p:sp>
      <p:sp>
        <p:nvSpPr>
          <p:cNvPr id="4" name="Slide Number Placeholder 3">
            <a:extLst>
              <a:ext uri="{FF2B5EF4-FFF2-40B4-BE49-F238E27FC236}">
                <a16:creationId xmlns:a16="http://schemas.microsoft.com/office/drawing/2014/main" id="{B1B805AD-3107-4638-A483-3BA5196BCD10}"/>
              </a:ext>
            </a:extLst>
          </p:cNvPr>
          <p:cNvSpPr>
            <a:spLocks noGrp="1"/>
          </p:cNvSpPr>
          <p:nvPr>
            <p:ph type="sldNum" sz="quarter" idx="12"/>
          </p:nvPr>
        </p:nvSpPr>
        <p:spPr/>
        <p:txBody>
          <a:bodyPr/>
          <a:lstStyle/>
          <a:p>
            <a:pPr>
              <a:defRPr/>
            </a:pPr>
            <a:fld id="{FF274300-4450-45A9-9F19-01221D882E9C}" type="slidenum">
              <a:rPr lang="en-US" altLang="en-US" smtClean="0"/>
              <a:pPr>
                <a:defRPr/>
              </a:pPr>
              <a:t>34</a:t>
            </a:fld>
            <a:endParaRPr lang="en-US" altLang="en-US"/>
          </a:p>
        </p:txBody>
      </p:sp>
    </p:spTree>
    <p:extLst>
      <p:ext uri="{BB962C8B-B14F-4D97-AF65-F5344CB8AC3E}">
        <p14:creationId xmlns:p14="http://schemas.microsoft.com/office/powerpoint/2010/main" val="702988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2C-AC8C-48CB-A19A-7CF2B3ED908F}"/>
              </a:ext>
            </a:extLst>
          </p:cNvPr>
          <p:cNvSpPr>
            <a:spLocks noGrp="1"/>
          </p:cNvSpPr>
          <p:nvPr>
            <p:ph type="title"/>
          </p:nvPr>
        </p:nvSpPr>
        <p:spPr/>
        <p:txBody>
          <a:bodyPr/>
          <a:lstStyle/>
          <a:p>
            <a:pPr algn="ctr"/>
            <a:r>
              <a:rPr lang="en-US" dirty="0"/>
              <a:t>Frequently Asked Questions </a:t>
            </a:r>
            <a:r>
              <a:rPr lang="en-US" sz="2800" dirty="0"/>
              <a:t>(10)</a:t>
            </a:r>
          </a:p>
        </p:txBody>
      </p:sp>
      <p:sp>
        <p:nvSpPr>
          <p:cNvPr id="3" name="Content Placeholder 2">
            <a:extLst>
              <a:ext uri="{FF2B5EF4-FFF2-40B4-BE49-F238E27FC236}">
                <a16:creationId xmlns:a16="http://schemas.microsoft.com/office/drawing/2014/main" id="{89B13E5F-0C63-4E45-B47D-5469877932CA}"/>
              </a:ext>
            </a:extLst>
          </p:cNvPr>
          <p:cNvSpPr>
            <a:spLocks noGrp="1"/>
          </p:cNvSpPr>
          <p:nvPr>
            <p:ph idx="1"/>
          </p:nvPr>
        </p:nvSpPr>
        <p:spPr/>
        <p:txBody>
          <a:bodyPr/>
          <a:lstStyle/>
          <a:p>
            <a:pPr marL="0" indent="0">
              <a:buNone/>
            </a:pPr>
            <a:r>
              <a:rPr lang="en-US" dirty="0"/>
              <a:t>Question: The first year that we submitted an application for CTEIG funds was the 2020-21 CTEIG application. We did not apply, or receive, 2019-20 CTEIG funding. Are we correct in that we do not need to submit the PSTS file by the March 5, 2021 mandatory deadline, but will need to submit this data next year (March 2022)?  </a:t>
            </a:r>
          </a:p>
          <a:p>
            <a:pPr marL="0" indent="0">
              <a:buNone/>
            </a:pPr>
            <a:endParaRPr lang="en-US" dirty="0"/>
          </a:p>
          <a:p>
            <a:pPr marL="0" indent="0">
              <a:buNone/>
            </a:pPr>
            <a:r>
              <a:rPr lang="en-US" dirty="0"/>
              <a:t>Answer: No. Independent of funding, all LEAs operating CTE programs must collect and submit the required data to CDE.</a:t>
            </a:r>
          </a:p>
        </p:txBody>
      </p:sp>
      <p:sp>
        <p:nvSpPr>
          <p:cNvPr id="4" name="Slide Number Placeholder 3">
            <a:extLst>
              <a:ext uri="{FF2B5EF4-FFF2-40B4-BE49-F238E27FC236}">
                <a16:creationId xmlns:a16="http://schemas.microsoft.com/office/drawing/2014/main" id="{B1B805AD-3107-4638-A483-3BA5196BCD10}"/>
              </a:ext>
            </a:extLst>
          </p:cNvPr>
          <p:cNvSpPr>
            <a:spLocks noGrp="1"/>
          </p:cNvSpPr>
          <p:nvPr>
            <p:ph type="sldNum" sz="quarter" idx="12"/>
          </p:nvPr>
        </p:nvSpPr>
        <p:spPr/>
        <p:txBody>
          <a:bodyPr/>
          <a:lstStyle/>
          <a:p>
            <a:pPr>
              <a:defRPr/>
            </a:pPr>
            <a:fld id="{FF274300-4450-45A9-9F19-01221D882E9C}" type="slidenum">
              <a:rPr lang="en-US" altLang="en-US" smtClean="0"/>
              <a:pPr>
                <a:defRPr/>
              </a:pPr>
              <a:t>35</a:t>
            </a:fld>
            <a:endParaRPr lang="en-US" altLang="en-US"/>
          </a:p>
        </p:txBody>
      </p:sp>
    </p:spTree>
    <p:extLst>
      <p:ext uri="{BB962C8B-B14F-4D97-AF65-F5344CB8AC3E}">
        <p14:creationId xmlns:p14="http://schemas.microsoft.com/office/powerpoint/2010/main" val="2492525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2C-AC8C-48CB-A19A-7CF2B3ED908F}"/>
              </a:ext>
            </a:extLst>
          </p:cNvPr>
          <p:cNvSpPr>
            <a:spLocks noGrp="1"/>
          </p:cNvSpPr>
          <p:nvPr>
            <p:ph type="title"/>
          </p:nvPr>
        </p:nvSpPr>
        <p:spPr/>
        <p:txBody>
          <a:bodyPr/>
          <a:lstStyle/>
          <a:p>
            <a:pPr algn="ctr"/>
            <a:r>
              <a:rPr lang="en-US" dirty="0"/>
              <a:t>Frequently Asked Questions </a:t>
            </a:r>
            <a:r>
              <a:rPr lang="en-US" sz="2800" dirty="0"/>
              <a:t>(11)</a:t>
            </a:r>
          </a:p>
        </p:txBody>
      </p:sp>
      <p:sp>
        <p:nvSpPr>
          <p:cNvPr id="3" name="Content Placeholder 2">
            <a:extLst>
              <a:ext uri="{FF2B5EF4-FFF2-40B4-BE49-F238E27FC236}">
                <a16:creationId xmlns:a16="http://schemas.microsoft.com/office/drawing/2014/main" id="{89B13E5F-0C63-4E45-B47D-5469877932CA}"/>
              </a:ext>
            </a:extLst>
          </p:cNvPr>
          <p:cNvSpPr>
            <a:spLocks noGrp="1"/>
          </p:cNvSpPr>
          <p:nvPr>
            <p:ph idx="1"/>
          </p:nvPr>
        </p:nvSpPr>
        <p:spPr/>
        <p:txBody>
          <a:bodyPr>
            <a:normAutofit/>
          </a:bodyPr>
          <a:lstStyle/>
          <a:p>
            <a:pPr marL="0" indent="0">
              <a:buNone/>
            </a:pPr>
            <a:r>
              <a:rPr lang="en-US" dirty="0"/>
              <a:t>Question: Who do I work with to enter the CTE data into CALPADS once it’s collected.</a:t>
            </a:r>
          </a:p>
          <a:p>
            <a:pPr marL="0" indent="0">
              <a:buNone/>
            </a:pPr>
            <a:endParaRPr lang="en-US" dirty="0"/>
          </a:p>
          <a:p>
            <a:pPr marL="0" indent="0">
              <a:buNone/>
            </a:pPr>
            <a:r>
              <a:rPr lang="en-US" dirty="0"/>
              <a:t>Answer: As the CTE Coordinator or person responsible for completing the CTE Data Collection, it is important that you reach out to your LEAs CALPADS Coordinator and develop a relationship with them as they are responsible for entering your CTE data. Working with the CALPADS Coordinator will help ensure that not only is your CTE data reported, but it is reported correctly. You should review the CTE data reports with the CALPADS Coordinator to ensure the accuracy of these reports.</a:t>
            </a:r>
          </a:p>
        </p:txBody>
      </p:sp>
      <p:sp>
        <p:nvSpPr>
          <p:cNvPr id="4" name="Slide Number Placeholder 3">
            <a:extLst>
              <a:ext uri="{FF2B5EF4-FFF2-40B4-BE49-F238E27FC236}">
                <a16:creationId xmlns:a16="http://schemas.microsoft.com/office/drawing/2014/main" id="{B1B805AD-3107-4638-A483-3BA5196BCD10}"/>
              </a:ext>
            </a:extLst>
          </p:cNvPr>
          <p:cNvSpPr>
            <a:spLocks noGrp="1"/>
          </p:cNvSpPr>
          <p:nvPr>
            <p:ph type="sldNum" sz="quarter" idx="12"/>
          </p:nvPr>
        </p:nvSpPr>
        <p:spPr/>
        <p:txBody>
          <a:bodyPr/>
          <a:lstStyle/>
          <a:p>
            <a:pPr>
              <a:defRPr/>
            </a:pPr>
            <a:fld id="{FF274300-4450-45A9-9F19-01221D882E9C}" type="slidenum">
              <a:rPr lang="en-US" altLang="en-US" smtClean="0"/>
              <a:pPr>
                <a:defRPr/>
              </a:pPr>
              <a:t>36</a:t>
            </a:fld>
            <a:endParaRPr lang="en-US" altLang="en-US"/>
          </a:p>
        </p:txBody>
      </p:sp>
    </p:spTree>
    <p:extLst>
      <p:ext uri="{BB962C8B-B14F-4D97-AF65-F5344CB8AC3E}">
        <p14:creationId xmlns:p14="http://schemas.microsoft.com/office/powerpoint/2010/main" val="1828528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72C-AC8C-48CB-A19A-7CF2B3ED908F}"/>
              </a:ext>
            </a:extLst>
          </p:cNvPr>
          <p:cNvSpPr>
            <a:spLocks noGrp="1"/>
          </p:cNvSpPr>
          <p:nvPr>
            <p:ph type="title"/>
          </p:nvPr>
        </p:nvSpPr>
        <p:spPr/>
        <p:txBody>
          <a:bodyPr/>
          <a:lstStyle/>
          <a:p>
            <a:pPr algn="ctr"/>
            <a:r>
              <a:rPr lang="en-US" dirty="0"/>
              <a:t>Frequently Asked Questions </a:t>
            </a:r>
            <a:r>
              <a:rPr lang="en-US" sz="2800" dirty="0"/>
              <a:t>(12)</a:t>
            </a:r>
          </a:p>
        </p:txBody>
      </p:sp>
      <p:sp>
        <p:nvSpPr>
          <p:cNvPr id="3" name="Content Placeholder 2">
            <a:extLst>
              <a:ext uri="{FF2B5EF4-FFF2-40B4-BE49-F238E27FC236}">
                <a16:creationId xmlns:a16="http://schemas.microsoft.com/office/drawing/2014/main" id="{89B13E5F-0C63-4E45-B47D-5469877932CA}"/>
              </a:ext>
            </a:extLst>
          </p:cNvPr>
          <p:cNvSpPr>
            <a:spLocks noGrp="1"/>
          </p:cNvSpPr>
          <p:nvPr>
            <p:ph idx="1"/>
          </p:nvPr>
        </p:nvSpPr>
        <p:spPr/>
        <p:txBody>
          <a:bodyPr>
            <a:normAutofit/>
          </a:bodyPr>
          <a:lstStyle/>
          <a:p>
            <a:pPr marL="0" indent="0">
              <a:buNone/>
            </a:pPr>
            <a:r>
              <a:rPr lang="en-US" dirty="0"/>
              <a:t>Question: How are other LEAs collecting this data?</a:t>
            </a:r>
          </a:p>
          <a:p>
            <a:pPr marL="0" indent="0">
              <a:buNone/>
            </a:pPr>
            <a:endParaRPr lang="en-US" dirty="0"/>
          </a:p>
          <a:p>
            <a:pPr marL="0" indent="0">
              <a:buNone/>
            </a:pPr>
            <a:r>
              <a:rPr lang="en-US" dirty="0"/>
              <a:t>Answer: CTE data is collected in a variety of ways including student information being collected in the spring (mobile number, email, social media account such as </a:t>
            </a:r>
            <a:r>
              <a:rPr lang="en-US" dirty="0" err="1"/>
              <a:t>LinkedIN</a:t>
            </a:r>
            <a:r>
              <a:rPr lang="en-US" dirty="0"/>
              <a:t>). Then contact the completers using phone banks of individuals calling students to get the answers over the phone; Google survey form emailed out to students; and students contacted through social media accounts to complete survey; etc.</a:t>
            </a:r>
          </a:p>
        </p:txBody>
      </p:sp>
      <p:sp>
        <p:nvSpPr>
          <p:cNvPr id="4" name="Slide Number Placeholder 3">
            <a:extLst>
              <a:ext uri="{FF2B5EF4-FFF2-40B4-BE49-F238E27FC236}">
                <a16:creationId xmlns:a16="http://schemas.microsoft.com/office/drawing/2014/main" id="{B1B805AD-3107-4638-A483-3BA5196BCD10}"/>
              </a:ext>
            </a:extLst>
          </p:cNvPr>
          <p:cNvSpPr>
            <a:spLocks noGrp="1"/>
          </p:cNvSpPr>
          <p:nvPr>
            <p:ph type="sldNum" sz="quarter" idx="12"/>
          </p:nvPr>
        </p:nvSpPr>
        <p:spPr/>
        <p:txBody>
          <a:bodyPr/>
          <a:lstStyle/>
          <a:p>
            <a:pPr>
              <a:defRPr/>
            </a:pPr>
            <a:fld id="{FF274300-4450-45A9-9F19-01221D882E9C}" type="slidenum">
              <a:rPr lang="en-US" altLang="en-US" smtClean="0"/>
              <a:pPr>
                <a:defRPr/>
              </a:pPr>
              <a:t>37</a:t>
            </a:fld>
            <a:endParaRPr lang="en-US" altLang="en-US"/>
          </a:p>
        </p:txBody>
      </p:sp>
    </p:spTree>
    <p:extLst>
      <p:ext uri="{BB962C8B-B14F-4D97-AF65-F5344CB8AC3E}">
        <p14:creationId xmlns:p14="http://schemas.microsoft.com/office/powerpoint/2010/main" val="856305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dirty="0"/>
              <a:t>Technical Assistance Information</a:t>
            </a:r>
          </a:p>
        </p:txBody>
      </p:sp>
      <p:sp>
        <p:nvSpPr>
          <p:cNvPr id="3" name="Content Placeholder 2"/>
          <p:cNvSpPr>
            <a:spLocks noGrp="1"/>
          </p:cNvSpPr>
          <p:nvPr>
            <p:ph idx="1"/>
          </p:nvPr>
        </p:nvSpPr>
        <p:spPr>
          <a:xfrm>
            <a:off x="838200" y="1690687"/>
            <a:ext cx="10515600" cy="5030787"/>
          </a:xfrm>
        </p:spPr>
        <p:txBody>
          <a:bodyPr>
            <a:normAutofit/>
          </a:bodyPr>
          <a:lstStyle/>
          <a:p>
            <a:pPr marL="0" indent="0">
              <a:lnSpc>
                <a:spcPct val="120000"/>
              </a:lnSpc>
              <a:spcBef>
                <a:spcPts val="0"/>
              </a:spcBef>
              <a:buNone/>
              <a:defRPr/>
            </a:pPr>
            <a:r>
              <a:rPr lang="en-US" sz="3200" b="1" dirty="0"/>
              <a:t>For CTE Completer Template Questions:</a:t>
            </a:r>
            <a:endParaRPr lang="en-US" sz="3200" dirty="0"/>
          </a:p>
          <a:p>
            <a:pPr marL="0" indent="0">
              <a:lnSpc>
                <a:spcPct val="120000"/>
              </a:lnSpc>
              <a:spcBef>
                <a:spcPts val="0"/>
              </a:spcBef>
              <a:buNone/>
              <a:defRPr/>
            </a:pPr>
            <a:r>
              <a:rPr lang="en-US" sz="3200" b="1" dirty="0"/>
              <a:t>Career &amp; College Transition Division</a:t>
            </a:r>
          </a:p>
          <a:p>
            <a:pPr marL="0" indent="0">
              <a:lnSpc>
                <a:spcPct val="120000"/>
              </a:lnSpc>
              <a:spcBef>
                <a:spcPts val="0"/>
              </a:spcBef>
              <a:buNone/>
              <a:defRPr/>
            </a:pPr>
            <a:r>
              <a:rPr lang="en-US" sz="3200" dirty="0">
                <a:hlinkClick r:id="rId2"/>
              </a:rPr>
              <a:t>CTEData@cde.ca.gov</a:t>
            </a:r>
            <a:r>
              <a:rPr lang="en-US" sz="3200" b="1" dirty="0"/>
              <a:t> </a:t>
            </a:r>
          </a:p>
          <a:p>
            <a:pPr marL="0" indent="0">
              <a:lnSpc>
                <a:spcPct val="120000"/>
              </a:lnSpc>
              <a:spcBef>
                <a:spcPts val="0"/>
              </a:spcBef>
              <a:buNone/>
              <a:defRPr/>
            </a:pPr>
            <a:endParaRPr lang="en-US" sz="3200" dirty="0"/>
          </a:p>
          <a:p>
            <a:pPr marL="0" indent="0">
              <a:lnSpc>
                <a:spcPct val="120000"/>
              </a:lnSpc>
              <a:spcBef>
                <a:spcPts val="0"/>
              </a:spcBef>
              <a:buNone/>
              <a:defRPr/>
            </a:pPr>
            <a:r>
              <a:rPr lang="en-US" sz="3200" b="1" dirty="0"/>
              <a:t>For CALPADS Questions:</a:t>
            </a:r>
          </a:p>
          <a:p>
            <a:pPr marL="0" indent="0">
              <a:lnSpc>
                <a:spcPct val="120000"/>
              </a:lnSpc>
              <a:spcBef>
                <a:spcPts val="0"/>
              </a:spcBef>
              <a:buNone/>
              <a:defRPr/>
            </a:pPr>
            <a:r>
              <a:rPr lang="en-US" sz="3200" b="1" dirty="0"/>
              <a:t>Educational Data Management Division</a:t>
            </a:r>
            <a:endParaRPr lang="en-US" sz="3200" dirty="0"/>
          </a:p>
          <a:p>
            <a:pPr marL="0" indent="0">
              <a:lnSpc>
                <a:spcPct val="120000"/>
              </a:lnSpc>
              <a:spcBef>
                <a:spcPts val="0"/>
              </a:spcBef>
              <a:buNone/>
              <a:defRPr/>
            </a:pPr>
            <a:r>
              <a:rPr lang="en-US" sz="3200" dirty="0">
                <a:hlinkClick r:id="rId3"/>
              </a:rPr>
              <a:t>CALPADS@cde.ca.gov</a:t>
            </a:r>
            <a:r>
              <a:rPr lang="en-US" sz="3200" dirty="0"/>
              <a:t> </a:t>
            </a:r>
          </a:p>
          <a:p>
            <a:pPr marL="0" indent="0">
              <a:lnSpc>
                <a:spcPct val="120000"/>
              </a:lnSpc>
              <a:spcBef>
                <a:spcPts val="0"/>
              </a:spcBef>
              <a:buNone/>
              <a:defRPr/>
            </a:pPr>
            <a:endParaRPr lang="en-US" dirty="0"/>
          </a:p>
          <a:p>
            <a:pPr marL="0" indent="0">
              <a:lnSpc>
                <a:spcPct val="120000"/>
              </a:lnSpc>
              <a:spcBef>
                <a:spcPts val="600"/>
              </a:spcBef>
              <a:spcAft>
                <a:spcPts val="600"/>
              </a:spcAft>
              <a:buNone/>
              <a:defRPr/>
            </a:pPr>
            <a:endParaRPr lang="en-US" sz="3600" dirty="0"/>
          </a:p>
          <a:p>
            <a:pPr marL="0" indent="0">
              <a:lnSpc>
                <a:spcPct val="120000"/>
              </a:lnSpc>
              <a:spcBef>
                <a:spcPts val="600"/>
              </a:spcBef>
              <a:spcAft>
                <a:spcPts val="600"/>
              </a:spcAft>
              <a:buNone/>
              <a:defRPr/>
            </a:pPr>
            <a:endParaRPr lang="en-US" sz="3600" dirty="0"/>
          </a:p>
          <a:p>
            <a:pPr>
              <a:defRPr/>
            </a:pPr>
            <a:endParaRPr lang="en-US" dirty="0"/>
          </a:p>
        </p:txBody>
      </p:sp>
      <p:sp>
        <p:nvSpPr>
          <p:cNvPr id="922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981332-1A4C-4E64-B40B-AB66B65E4027}" type="slidenum">
              <a:rPr lang="en-US" altLang="en-US" sz="1400"/>
              <a:pPr>
                <a:spcBef>
                  <a:spcPct val="0"/>
                </a:spcBef>
                <a:buFontTx/>
                <a:buNone/>
              </a:pPr>
              <a:t>38</a:t>
            </a:fld>
            <a:endParaRPr lang="en-US" altLang="en-US" sz="1400"/>
          </a:p>
        </p:txBody>
      </p:sp>
    </p:spTree>
    <p:extLst>
      <p:ext uri="{BB962C8B-B14F-4D97-AF65-F5344CB8AC3E}">
        <p14:creationId xmlns:p14="http://schemas.microsoft.com/office/powerpoint/2010/main" val="102249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dirty="0"/>
              <a:t>Contact Information</a:t>
            </a:r>
          </a:p>
        </p:txBody>
      </p:sp>
      <p:sp>
        <p:nvSpPr>
          <p:cNvPr id="3" name="Content Placeholder 2"/>
          <p:cNvSpPr>
            <a:spLocks noGrp="1"/>
          </p:cNvSpPr>
          <p:nvPr>
            <p:ph idx="1"/>
          </p:nvPr>
        </p:nvSpPr>
        <p:spPr>
          <a:xfrm>
            <a:off x="838200" y="1446639"/>
            <a:ext cx="10515600" cy="5030787"/>
          </a:xfrm>
        </p:spPr>
        <p:txBody>
          <a:bodyPr>
            <a:normAutofit fontScale="92500"/>
          </a:bodyPr>
          <a:lstStyle/>
          <a:p>
            <a:pPr marL="0" indent="0">
              <a:lnSpc>
                <a:spcPct val="120000"/>
              </a:lnSpc>
              <a:spcBef>
                <a:spcPts val="0"/>
              </a:spcBef>
              <a:buNone/>
              <a:defRPr/>
            </a:pPr>
            <a:endParaRPr lang="en-US" b="1" dirty="0"/>
          </a:p>
          <a:p>
            <a:pPr marL="0" indent="0">
              <a:lnSpc>
                <a:spcPct val="120000"/>
              </a:lnSpc>
              <a:spcBef>
                <a:spcPts val="0"/>
              </a:spcBef>
              <a:buNone/>
              <a:defRPr/>
            </a:pPr>
            <a:r>
              <a:rPr lang="en-US" sz="3200" b="1" dirty="0"/>
              <a:t>CTEIG Regional Consultants:</a:t>
            </a:r>
          </a:p>
          <a:p>
            <a:pPr marL="0" indent="0">
              <a:lnSpc>
                <a:spcPct val="120000"/>
              </a:lnSpc>
              <a:spcBef>
                <a:spcPts val="0"/>
              </a:spcBef>
              <a:buNone/>
              <a:defRPr/>
            </a:pPr>
            <a:r>
              <a:rPr lang="en-US" sz="3200" dirty="0">
                <a:hlinkClick r:id="rId2"/>
              </a:rPr>
              <a:t>https://www.cde.ca.gov/ci/ct/pk/cteigcontacts.asp</a:t>
            </a:r>
            <a:r>
              <a:rPr lang="en-US" sz="3200" dirty="0"/>
              <a:t> </a:t>
            </a:r>
          </a:p>
          <a:p>
            <a:pPr marL="0" indent="0">
              <a:lnSpc>
                <a:spcPct val="120000"/>
              </a:lnSpc>
              <a:spcBef>
                <a:spcPts val="0"/>
              </a:spcBef>
              <a:buNone/>
              <a:defRPr/>
            </a:pPr>
            <a:endParaRPr lang="en-US" sz="3200" dirty="0"/>
          </a:p>
          <a:p>
            <a:pPr marL="0" indent="0">
              <a:lnSpc>
                <a:spcPct val="120000"/>
              </a:lnSpc>
              <a:spcBef>
                <a:spcPts val="0"/>
              </a:spcBef>
              <a:buNone/>
              <a:defRPr/>
            </a:pPr>
            <a:r>
              <a:rPr lang="en-US" sz="3200" b="1" dirty="0"/>
              <a:t>K-12 SWP Pathway Coordinators and Technical Assistance Providers Contact Information:</a:t>
            </a:r>
          </a:p>
          <a:p>
            <a:pPr marL="0" indent="0">
              <a:lnSpc>
                <a:spcPct val="120000"/>
              </a:lnSpc>
              <a:spcBef>
                <a:spcPts val="0"/>
              </a:spcBef>
              <a:buNone/>
              <a:defRPr/>
            </a:pPr>
            <a:r>
              <a:rPr lang="en-US" sz="3200" dirty="0">
                <a:hlinkClick r:id="rId3"/>
              </a:rPr>
              <a:t>https://www.cccco.edu/About-Us/Chancellors-Office/Divisions/Workforce-and-Economic-Development/K12-Strong-Workforce/K12-Pathway-Coordinators</a:t>
            </a:r>
            <a:r>
              <a:rPr lang="en-US" sz="3200" dirty="0"/>
              <a:t> </a:t>
            </a:r>
          </a:p>
          <a:p>
            <a:pPr marL="0" indent="0">
              <a:lnSpc>
                <a:spcPct val="120000"/>
              </a:lnSpc>
              <a:spcBef>
                <a:spcPts val="600"/>
              </a:spcBef>
              <a:spcAft>
                <a:spcPts val="600"/>
              </a:spcAft>
              <a:buNone/>
              <a:defRPr/>
            </a:pPr>
            <a:endParaRPr lang="en-US" sz="3600" dirty="0"/>
          </a:p>
          <a:p>
            <a:pPr marL="0" indent="0">
              <a:lnSpc>
                <a:spcPct val="120000"/>
              </a:lnSpc>
              <a:spcBef>
                <a:spcPts val="600"/>
              </a:spcBef>
              <a:spcAft>
                <a:spcPts val="600"/>
              </a:spcAft>
              <a:buNone/>
              <a:defRPr/>
            </a:pPr>
            <a:endParaRPr lang="en-US" sz="3600" dirty="0"/>
          </a:p>
          <a:p>
            <a:pPr>
              <a:defRPr/>
            </a:pPr>
            <a:endParaRPr lang="en-US" dirty="0"/>
          </a:p>
        </p:txBody>
      </p:sp>
      <p:sp>
        <p:nvSpPr>
          <p:cNvPr id="922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981332-1A4C-4E64-B40B-AB66B65E4027}" type="slidenum">
              <a:rPr lang="en-US" altLang="en-US" sz="1400"/>
              <a:pPr>
                <a:spcBef>
                  <a:spcPct val="0"/>
                </a:spcBef>
                <a:buFontTx/>
                <a:buNone/>
              </a:pPr>
              <a:t>39</a:t>
            </a:fld>
            <a:endParaRPr lang="en-US" altLang="en-US" sz="1400"/>
          </a:p>
        </p:txBody>
      </p:sp>
    </p:spTree>
    <p:extLst>
      <p:ext uri="{BB962C8B-B14F-4D97-AF65-F5344CB8AC3E}">
        <p14:creationId xmlns:p14="http://schemas.microsoft.com/office/powerpoint/2010/main" val="28849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D337-5D63-42B8-BD9D-B30835855DA4}"/>
              </a:ext>
            </a:extLst>
          </p:cNvPr>
          <p:cNvSpPr>
            <a:spLocks noGrp="1"/>
          </p:cNvSpPr>
          <p:nvPr>
            <p:ph type="title"/>
          </p:nvPr>
        </p:nvSpPr>
        <p:spPr>
          <a:xfrm>
            <a:off x="482885" y="221286"/>
            <a:ext cx="11209106" cy="1325563"/>
          </a:xfrm>
        </p:spPr>
        <p:txBody>
          <a:bodyPr/>
          <a:lstStyle/>
          <a:p>
            <a:pPr algn="ctr"/>
            <a:r>
              <a:rPr lang="en-US" dirty="0"/>
              <a:t>CTE Completer Data Reporting Overview</a:t>
            </a:r>
          </a:p>
        </p:txBody>
      </p:sp>
      <p:sp>
        <p:nvSpPr>
          <p:cNvPr id="3" name="Content Placeholder 2">
            <a:extLst>
              <a:ext uri="{FF2B5EF4-FFF2-40B4-BE49-F238E27FC236}">
                <a16:creationId xmlns:a16="http://schemas.microsoft.com/office/drawing/2014/main" id="{039023D1-A5EF-43DD-968B-53A0F1FB9195}"/>
              </a:ext>
            </a:extLst>
          </p:cNvPr>
          <p:cNvSpPr>
            <a:spLocks noGrp="1"/>
          </p:cNvSpPr>
          <p:nvPr>
            <p:ph idx="1"/>
          </p:nvPr>
        </p:nvSpPr>
        <p:spPr>
          <a:xfrm>
            <a:off x="791737" y="1458929"/>
            <a:ext cx="10900253" cy="4804952"/>
          </a:xfrm>
        </p:spPr>
        <p:txBody>
          <a:bodyPr>
            <a:noAutofit/>
          </a:bodyPr>
          <a:lstStyle/>
          <a:p>
            <a:pPr marL="461963" lvl="0" indent="0">
              <a:buNone/>
            </a:pPr>
            <a:endParaRPr lang="en-US" sz="3200" dirty="0"/>
          </a:p>
          <a:p>
            <a:pPr marL="461963" lvl="0" indent="0">
              <a:buNone/>
            </a:pPr>
            <a:r>
              <a:rPr lang="en-US" sz="3200" dirty="0"/>
              <a:t>Definition of CTE Completer:</a:t>
            </a:r>
          </a:p>
          <a:p>
            <a:pPr marL="461963" lvl="0" indent="0">
              <a:buNone/>
            </a:pPr>
            <a:endParaRPr lang="en-US" sz="3200" dirty="0"/>
          </a:p>
          <a:p>
            <a:pPr marL="461963" lvl="0" indent="0">
              <a:buNone/>
            </a:pPr>
            <a:r>
              <a:rPr lang="en-US" sz="3200" dirty="0"/>
              <a:t>For the purpose of PSTS reporting, CTE Completers are defined as any student who left secondary education in 2019–20, completed a CTE sequence of courses of 300 hours or more, and passed the capstone course (C- or better). </a:t>
            </a:r>
          </a:p>
        </p:txBody>
      </p:sp>
      <p:sp>
        <p:nvSpPr>
          <p:cNvPr id="4" name="Slide Number Placeholder 3">
            <a:extLst>
              <a:ext uri="{FF2B5EF4-FFF2-40B4-BE49-F238E27FC236}">
                <a16:creationId xmlns:a16="http://schemas.microsoft.com/office/drawing/2014/main" id="{D231DA25-D08E-48BA-B477-DCE188776F9E}"/>
              </a:ext>
            </a:extLst>
          </p:cNvPr>
          <p:cNvSpPr>
            <a:spLocks noGrp="1"/>
          </p:cNvSpPr>
          <p:nvPr>
            <p:ph type="sldNum" sz="quarter" idx="12"/>
          </p:nvPr>
        </p:nvSpPr>
        <p:spPr/>
        <p:txBody>
          <a:bodyPr/>
          <a:lstStyle/>
          <a:p>
            <a:pPr>
              <a:defRPr/>
            </a:pPr>
            <a:fld id="{FF274300-4450-45A9-9F19-01221D882E9C}" type="slidenum">
              <a:rPr lang="en-US" altLang="en-US" smtClean="0"/>
              <a:pPr>
                <a:defRPr/>
              </a:pPr>
              <a:t>4</a:t>
            </a:fld>
            <a:endParaRPr lang="en-US" altLang="en-US"/>
          </a:p>
        </p:txBody>
      </p:sp>
    </p:spTree>
    <p:extLst>
      <p:ext uri="{BB962C8B-B14F-4D97-AF65-F5344CB8AC3E}">
        <p14:creationId xmlns:p14="http://schemas.microsoft.com/office/powerpoint/2010/main" val="2700397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D639-689B-4FC9-8F98-02FCEDA0F65E}"/>
              </a:ext>
            </a:extLst>
          </p:cNvPr>
          <p:cNvSpPr>
            <a:spLocks noGrp="1"/>
          </p:cNvSpPr>
          <p:nvPr>
            <p:ph type="title"/>
          </p:nvPr>
        </p:nvSpPr>
        <p:spPr/>
        <p:txBody>
          <a:bodyPr/>
          <a:lstStyle/>
          <a:p>
            <a:r>
              <a:rPr lang="en-US" dirty="0"/>
              <a:t>Open Discussion</a:t>
            </a:r>
          </a:p>
        </p:txBody>
      </p:sp>
    </p:spTree>
    <p:extLst>
      <p:ext uri="{BB962C8B-B14F-4D97-AF65-F5344CB8AC3E}">
        <p14:creationId xmlns:p14="http://schemas.microsoft.com/office/powerpoint/2010/main" val="375278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D337-5D63-42B8-BD9D-B30835855DA4}"/>
              </a:ext>
            </a:extLst>
          </p:cNvPr>
          <p:cNvSpPr>
            <a:spLocks noGrp="1"/>
          </p:cNvSpPr>
          <p:nvPr>
            <p:ph type="title"/>
          </p:nvPr>
        </p:nvSpPr>
        <p:spPr>
          <a:xfrm>
            <a:off x="482885" y="221286"/>
            <a:ext cx="11209106" cy="1325563"/>
          </a:xfrm>
        </p:spPr>
        <p:txBody>
          <a:bodyPr/>
          <a:lstStyle/>
          <a:p>
            <a:pPr algn="ctr"/>
            <a:r>
              <a:rPr lang="en-US" dirty="0"/>
              <a:t>CTE Completer Data Reporting Overview</a:t>
            </a:r>
          </a:p>
        </p:txBody>
      </p:sp>
      <p:sp>
        <p:nvSpPr>
          <p:cNvPr id="3" name="Content Placeholder 2">
            <a:extLst>
              <a:ext uri="{FF2B5EF4-FFF2-40B4-BE49-F238E27FC236}">
                <a16:creationId xmlns:a16="http://schemas.microsoft.com/office/drawing/2014/main" id="{039023D1-A5EF-43DD-968B-53A0F1FB9195}"/>
              </a:ext>
            </a:extLst>
          </p:cNvPr>
          <p:cNvSpPr>
            <a:spLocks noGrp="1"/>
          </p:cNvSpPr>
          <p:nvPr>
            <p:ph idx="1"/>
          </p:nvPr>
        </p:nvSpPr>
        <p:spPr>
          <a:xfrm>
            <a:off x="602165" y="1458929"/>
            <a:ext cx="11089825" cy="4804952"/>
          </a:xfrm>
        </p:spPr>
        <p:txBody>
          <a:bodyPr>
            <a:noAutofit/>
          </a:bodyPr>
          <a:lstStyle/>
          <a:p>
            <a:pPr marL="461963" lvl="0" indent="0">
              <a:buNone/>
            </a:pPr>
            <a:r>
              <a:rPr lang="en-US" dirty="0"/>
              <a:t>Pupils who were a CTE Completer at any time during high school, and exited secondary education in 2019–20 with a School Completion status, meeting one of the following:</a:t>
            </a:r>
          </a:p>
          <a:p>
            <a:pPr marL="461963" lvl="0" indent="0">
              <a:buNone/>
            </a:pPr>
            <a:endParaRPr lang="en-US" sz="1000" dirty="0"/>
          </a:p>
          <a:p>
            <a:pPr marL="852488" lvl="0" indent="-390525">
              <a:buFont typeface="Wingdings" panose="05000000000000000000" pitchFamily="2" charset="2"/>
              <a:buChar char="Ø"/>
            </a:pPr>
            <a:r>
              <a:rPr lang="en-US" dirty="0"/>
              <a:t>Graduated, standard high school (HS) diploma (100)</a:t>
            </a:r>
          </a:p>
          <a:p>
            <a:pPr marL="852488" lvl="0" indent="-390525">
              <a:buFont typeface="Wingdings" panose="05000000000000000000" pitchFamily="2" charset="2"/>
              <a:buChar char="Ø"/>
            </a:pPr>
            <a:r>
              <a:rPr lang="en-US" dirty="0"/>
              <a:t>Students with Disabilities Certification of Completion (120)</a:t>
            </a:r>
          </a:p>
          <a:p>
            <a:pPr marL="852488" lvl="0" indent="-390525">
              <a:buFont typeface="Wingdings" panose="05000000000000000000" pitchFamily="2" charset="2"/>
              <a:buChar char="Ø"/>
            </a:pPr>
            <a:r>
              <a:rPr lang="en-US" dirty="0"/>
              <a:t>Adult education HS diploma (250)</a:t>
            </a:r>
          </a:p>
          <a:p>
            <a:pPr marL="852488" lvl="0" indent="-390525">
              <a:buFont typeface="Wingdings" panose="05000000000000000000" pitchFamily="2" charset="2"/>
              <a:buChar char="Ø"/>
            </a:pPr>
            <a:r>
              <a:rPr lang="en-US" dirty="0"/>
              <a:t>Received a HS Equivalency Certificate (320)</a:t>
            </a:r>
          </a:p>
          <a:p>
            <a:pPr marL="852488" lvl="0" indent="-390525">
              <a:buFont typeface="Wingdings" panose="05000000000000000000" pitchFamily="2" charset="2"/>
              <a:buChar char="Ø"/>
            </a:pPr>
            <a:r>
              <a:rPr lang="en-US" dirty="0"/>
              <a:t>Passed the California HS Proficiency Exam (and no standard diploma) (330)</a:t>
            </a:r>
          </a:p>
          <a:p>
            <a:pPr marL="852488" indent="-390525">
              <a:buFont typeface="Wingdings" panose="05000000000000000000" pitchFamily="2" charset="2"/>
              <a:buChar char="Ø"/>
            </a:pPr>
            <a:r>
              <a:rPr lang="en-US" dirty="0"/>
              <a:t>Completed grade twelve without completing graduation requirements, not grad (360)</a:t>
            </a:r>
          </a:p>
        </p:txBody>
      </p:sp>
      <p:sp>
        <p:nvSpPr>
          <p:cNvPr id="4" name="Slide Number Placeholder 3">
            <a:extLst>
              <a:ext uri="{FF2B5EF4-FFF2-40B4-BE49-F238E27FC236}">
                <a16:creationId xmlns:a16="http://schemas.microsoft.com/office/drawing/2014/main" id="{D231DA25-D08E-48BA-B477-DCE188776F9E}"/>
              </a:ext>
            </a:extLst>
          </p:cNvPr>
          <p:cNvSpPr>
            <a:spLocks noGrp="1"/>
          </p:cNvSpPr>
          <p:nvPr>
            <p:ph type="sldNum" sz="quarter" idx="12"/>
          </p:nvPr>
        </p:nvSpPr>
        <p:spPr/>
        <p:txBody>
          <a:bodyPr/>
          <a:lstStyle/>
          <a:p>
            <a:pPr>
              <a:defRPr/>
            </a:pPr>
            <a:fld id="{FF274300-4450-45A9-9F19-01221D882E9C}" type="slidenum">
              <a:rPr lang="en-US" altLang="en-US" smtClean="0"/>
              <a:pPr>
                <a:defRPr/>
              </a:pPr>
              <a:t>5</a:t>
            </a:fld>
            <a:endParaRPr lang="en-US" altLang="en-US"/>
          </a:p>
        </p:txBody>
      </p:sp>
    </p:spTree>
    <p:extLst>
      <p:ext uri="{BB962C8B-B14F-4D97-AF65-F5344CB8AC3E}">
        <p14:creationId xmlns:p14="http://schemas.microsoft.com/office/powerpoint/2010/main" val="175500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270A-C90F-4260-8A44-C2B4FF7B9655}"/>
              </a:ext>
            </a:extLst>
          </p:cNvPr>
          <p:cNvSpPr>
            <a:spLocks noGrp="1"/>
          </p:cNvSpPr>
          <p:nvPr>
            <p:ph type="title"/>
          </p:nvPr>
        </p:nvSpPr>
        <p:spPr>
          <a:xfrm>
            <a:off x="838200" y="365126"/>
            <a:ext cx="10515600" cy="1139210"/>
          </a:xfrm>
        </p:spPr>
        <p:txBody>
          <a:bodyPr>
            <a:normAutofit/>
          </a:bodyPr>
          <a:lstStyle/>
          <a:p>
            <a:pPr algn="ctr"/>
            <a:r>
              <a:rPr lang="en-US" dirty="0"/>
              <a:t>Postsecondary Status File Overview</a:t>
            </a:r>
          </a:p>
        </p:txBody>
      </p:sp>
      <p:sp>
        <p:nvSpPr>
          <p:cNvPr id="3" name="Content Placeholder 2">
            <a:extLst>
              <a:ext uri="{FF2B5EF4-FFF2-40B4-BE49-F238E27FC236}">
                <a16:creationId xmlns:a16="http://schemas.microsoft.com/office/drawing/2014/main" id="{5A2E3C26-E0EE-45A3-8C5D-2F5ADA2F8700}"/>
              </a:ext>
            </a:extLst>
          </p:cNvPr>
          <p:cNvSpPr>
            <a:spLocks noGrp="1"/>
          </p:cNvSpPr>
          <p:nvPr>
            <p:ph idx="1"/>
          </p:nvPr>
        </p:nvSpPr>
        <p:spPr>
          <a:xfrm>
            <a:off x="838200" y="1504336"/>
            <a:ext cx="10515600" cy="4672627"/>
          </a:xfrm>
        </p:spPr>
        <p:txBody>
          <a:bodyPr>
            <a:normAutofit/>
          </a:bodyPr>
          <a:lstStyle/>
          <a:p>
            <a:pPr>
              <a:lnSpc>
                <a:spcPct val="100000"/>
              </a:lnSpc>
              <a:spcBef>
                <a:spcPts val="600"/>
              </a:spcBef>
              <a:spcAft>
                <a:spcPts val="600"/>
              </a:spcAft>
            </a:pPr>
            <a:r>
              <a:rPr lang="en-US" dirty="0"/>
              <a:t>The CALPADS File Specifications (CFS) includes a Postsecondary Status (PSTS) file that will be used by LEAs to submit postsecondary status data for:</a:t>
            </a:r>
          </a:p>
          <a:p>
            <a:pPr lvl="1">
              <a:lnSpc>
                <a:spcPct val="100000"/>
              </a:lnSpc>
              <a:spcBef>
                <a:spcPts val="600"/>
              </a:spcBef>
              <a:spcAft>
                <a:spcPts val="600"/>
              </a:spcAft>
            </a:pPr>
            <a:r>
              <a:rPr lang="en-US" dirty="0">
                <a:solidFill>
                  <a:prstClr val="black"/>
                </a:solidFill>
              </a:rPr>
              <a:t>CTE Pathway Completers as required by Perkins V as </a:t>
            </a:r>
            <a:r>
              <a:rPr lang="en-US" b="1" dirty="0">
                <a:solidFill>
                  <a:prstClr val="black"/>
                </a:solidFill>
              </a:rPr>
              <a:t>part of Fall 2</a:t>
            </a:r>
          </a:p>
          <a:p>
            <a:pPr lvl="1">
              <a:lnSpc>
                <a:spcPct val="100000"/>
              </a:lnSpc>
              <a:spcBef>
                <a:spcPts val="600"/>
              </a:spcBef>
              <a:spcAft>
                <a:spcPts val="600"/>
              </a:spcAft>
            </a:pPr>
            <a:r>
              <a:rPr lang="en-US" dirty="0">
                <a:solidFill>
                  <a:prstClr val="black"/>
                </a:solidFill>
              </a:rPr>
              <a:t>Students with Disabilities (SWD) as required by the Individuals with Disabilities Education Act (IDEA) as </a:t>
            </a:r>
            <a:r>
              <a:rPr lang="en-US" b="1" dirty="0">
                <a:solidFill>
                  <a:prstClr val="black"/>
                </a:solidFill>
              </a:rPr>
              <a:t>part of End-of-Year 4</a:t>
            </a:r>
            <a:endParaRPr lang="en-US" b="1" dirty="0"/>
          </a:p>
          <a:p>
            <a:pPr>
              <a:lnSpc>
                <a:spcPct val="100000"/>
              </a:lnSpc>
              <a:spcBef>
                <a:spcPts val="600"/>
              </a:spcBef>
              <a:spcAft>
                <a:spcPts val="600"/>
              </a:spcAft>
            </a:pPr>
            <a:r>
              <a:rPr lang="en-US" dirty="0"/>
              <a:t>Since the PSTS file will be used for two purposes, not all of the fields on the PSTS file are required for the CTE submission</a:t>
            </a:r>
          </a:p>
        </p:txBody>
      </p:sp>
      <p:sp>
        <p:nvSpPr>
          <p:cNvPr id="4" name="Slide Number Placeholder 3">
            <a:extLst>
              <a:ext uri="{FF2B5EF4-FFF2-40B4-BE49-F238E27FC236}">
                <a16:creationId xmlns:a16="http://schemas.microsoft.com/office/drawing/2014/main" id="{D9BE1C33-EC26-471B-A095-DBC0FDC34CCD}"/>
              </a:ext>
            </a:extLst>
          </p:cNvPr>
          <p:cNvSpPr>
            <a:spLocks noGrp="1"/>
          </p:cNvSpPr>
          <p:nvPr>
            <p:ph type="sldNum" sz="quarter" idx="12"/>
          </p:nvPr>
        </p:nvSpPr>
        <p:spPr/>
        <p:txBody>
          <a:bodyPr/>
          <a:lstStyle/>
          <a:p>
            <a:pPr>
              <a:defRPr/>
            </a:pPr>
            <a:fld id="{FF274300-4450-45A9-9F19-01221D882E9C}" type="slidenum">
              <a:rPr lang="en-US" altLang="en-US" smtClean="0"/>
              <a:pPr>
                <a:defRPr/>
              </a:pPr>
              <a:t>6</a:t>
            </a:fld>
            <a:endParaRPr lang="en-US" altLang="en-US"/>
          </a:p>
        </p:txBody>
      </p:sp>
    </p:spTree>
    <p:extLst>
      <p:ext uri="{BB962C8B-B14F-4D97-AF65-F5344CB8AC3E}">
        <p14:creationId xmlns:p14="http://schemas.microsoft.com/office/powerpoint/2010/main" val="384662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F341-C060-41BF-BD1B-4C388716B90E}"/>
              </a:ext>
            </a:extLst>
          </p:cNvPr>
          <p:cNvSpPr>
            <a:spLocks noGrp="1"/>
          </p:cNvSpPr>
          <p:nvPr>
            <p:ph type="title"/>
          </p:nvPr>
        </p:nvSpPr>
        <p:spPr/>
        <p:txBody>
          <a:bodyPr/>
          <a:lstStyle/>
          <a:p>
            <a:pPr algn="ctr"/>
            <a:r>
              <a:rPr lang="en-US" dirty="0">
                <a:solidFill>
                  <a:prstClr val="black"/>
                </a:solidFill>
              </a:rPr>
              <a:t>Postsecondary Status File Overview</a:t>
            </a:r>
            <a:endParaRPr lang="en-US" dirty="0"/>
          </a:p>
        </p:txBody>
      </p:sp>
      <p:sp>
        <p:nvSpPr>
          <p:cNvPr id="3" name="Content Placeholder 2">
            <a:extLst>
              <a:ext uri="{FF2B5EF4-FFF2-40B4-BE49-F238E27FC236}">
                <a16:creationId xmlns:a16="http://schemas.microsoft.com/office/drawing/2014/main" id="{9E56AD94-1566-47D5-AEF2-2A5941BB20F7}"/>
              </a:ext>
            </a:extLst>
          </p:cNvPr>
          <p:cNvSpPr>
            <a:spLocks noGrp="1"/>
          </p:cNvSpPr>
          <p:nvPr>
            <p:ph idx="1"/>
          </p:nvPr>
        </p:nvSpPr>
        <p:spPr>
          <a:xfrm>
            <a:off x="838200" y="2132761"/>
            <a:ext cx="10515600" cy="5246635"/>
          </a:xfrm>
        </p:spPr>
        <p:txBody>
          <a:bodyPr>
            <a:normAutofit/>
          </a:bodyPr>
          <a:lstStyle/>
          <a:p>
            <a:pPr>
              <a:lnSpc>
                <a:spcPct val="120000"/>
              </a:lnSpc>
              <a:spcBef>
                <a:spcPts val="600"/>
              </a:spcBef>
              <a:spcAft>
                <a:spcPts val="600"/>
              </a:spcAft>
            </a:pPr>
            <a:r>
              <a:rPr lang="en-US" sz="3200" b="1" dirty="0"/>
              <a:t>Fall 2 Deadline:  March 5, 2021</a:t>
            </a:r>
          </a:p>
          <a:p>
            <a:pPr>
              <a:lnSpc>
                <a:spcPct val="120000"/>
              </a:lnSpc>
              <a:spcBef>
                <a:spcPts val="600"/>
              </a:spcBef>
              <a:spcAft>
                <a:spcPts val="600"/>
              </a:spcAft>
            </a:pPr>
            <a:r>
              <a:rPr lang="en-US" sz="3200" dirty="0"/>
              <a:t>PSTS File submission starts after January 9, 2020 when the Fall 2 window opens</a:t>
            </a:r>
          </a:p>
          <a:p>
            <a:pPr marL="0" indent="0">
              <a:buNone/>
            </a:pPr>
            <a:endParaRPr lang="en-US" dirty="0"/>
          </a:p>
        </p:txBody>
      </p:sp>
      <p:sp>
        <p:nvSpPr>
          <p:cNvPr id="4" name="Slide Number Placeholder 3">
            <a:extLst>
              <a:ext uri="{FF2B5EF4-FFF2-40B4-BE49-F238E27FC236}">
                <a16:creationId xmlns:a16="http://schemas.microsoft.com/office/drawing/2014/main" id="{38972C21-187B-41B6-96F8-1BCDC233646C}"/>
              </a:ext>
            </a:extLst>
          </p:cNvPr>
          <p:cNvSpPr>
            <a:spLocks noGrp="1"/>
          </p:cNvSpPr>
          <p:nvPr>
            <p:ph type="sldNum" sz="quarter" idx="12"/>
          </p:nvPr>
        </p:nvSpPr>
        <p:spPr/>
        <p:txBody>
          <a:bodyPr/>
          <a:lstStyle/>
          <a:p>
            <a:pPr>
              <a:defRPr/>
            </a:pPr>
            <a:fld id="{FF274300-4450-45A9-9F19-01221D882E9C}" type="slidenum">
              <a:rPr lang="en-US" altLang="en-US" smtClean="0"/>
              <a:pPr>
                <a:defRPr/>
              </a:pPr>
              <a:t>7</a:t>
            </a:fld>
            <a:endParaRPr lang="en-US" altLang="en-US"/>
          </a:p>
        </p:txBody>
      </p:sp>
    </p:spTree>
    <p:extLst>
      <p:ext uri="{BB962C8B-B14F-4D97-AF65-F5344CB8AC3E}">
        <p14:creationId xmlns:p14="http://schemas.microsoft.com/office/powerpoint/2010/main" val="207487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57E4-178D-46F6-B740-42D1ED3EC629}"/>
              </a:ext>
            </a:extLst>
          </p:cNvPr>
          <p:cNvSpPr>
            <a:spLocks noGrp="1"/>
          </p:cNvSpPr>
          <p:nvPr>
            <p:ph type="title"/>
          </p:nvPr>
        </p:nvSpPr>
        <p:spPr/>
        <p:txBody>
          <a:bodyPr/>
          <a:lstStyle/>
          <a:p>
            <a:pPr algn="ctr"/>
            <a:r>
              <a:rPr lang="en-US" dirty="0">
                <a:solidFill>
                  <a:prstClr val="black"/>
                </a:solidFill>
              </a:rPr>
              <a:t>Who should LEAs survey?</a:t>
            </a:r>
            <a:endParaRPr lang="en-US" dirty="0"/>
          </a:p>
        </p:txBody>
      </p:sp>
      <p:sp>
        <p:nvSpPr>
          <p:cNvPr id="3" name="Content Placeholder 2">
            <a:extLst>
              <a:ext uri="{FF2B5EF4-FFF2-40B4-BE49-F238E27FC236}">
                <a16:creationId xmlns:a16="http://schemas.microsoft.com/office/drawing/2014/main" id="{DA4403A2-7719-4902-975F-8B946B9A64E8}"/>
              </a:ext>
            </a:extLst>
          </p:cNvPr>
          <p:cNvSpPr>
            <a:spLocks noGrp="1"/>
          </p:cNvSpPr>
          <p:nvPr>
            <p:ph idx="1"/>
          </p:nvPr>
        </p:nvSpPr>
        <p:spPr/>
        <p:txBody>
          <a:bodyPr>
            <a:normAutofit/>
          </a:bodyPr>
          <a:lstStyle/>
          <a:p>
            <a:r>
              <a:rPr lang="en-US" sz="3200" dirty="0"/>
              <a:t>LEAs should survey CTE pathway completers, as currently defined, who exited secondary education in the 2019-20 academic year (regardless of cohort) and were not expected to return</a:t>
            </a:r>
          </a:p>
          <a:p>
            <a:pPr marL="0" indent="0">
              <a:buNone/>
            </a:pPr>
            <a:endParaRPr lang="en-US" sz="3200" dirty="0"/>
          </a:p>
          <a:p>
            <a:r>
              <a:rPr lang="en-US" sz="3200" dirty="0"/>
              <a:t>This should include any student who was a CTE pathway completer at any time during high school in grades 9-12</a:t>
            </a:r>
          </a:p>
        </p:txBody>
      </p:sp>
      <p:sp>
        <p:nvSpPr>
          <p:cNvPr id="4" name="Slide Number Placeholder 3">
            <a:extLst>
              <a:ext uri="{FF2B5EF4-FFF2-40B4-BE49-F238E27FC236}">
                <a16:creationId xmlns:a16="http://schemas.microsoft.com/office/drawing/2014/main" id="{9C1CED6E-C86C-4D2D-AEBF-DD25421F0F3D}"/>
              </a:ext>
            </a:extLst>
          </p:cNvPr>
          <p:cNvSpPr>
            <a:spLocks noGrp="1"/>
          </p:cNvSpPr>
          <p:nvPr>
            <p:ph type="sldNum" sz="quarter" idx="12"/>
          </p:nvPr>
        </p:nvSpPr>
        <p:spPr/>
        <p:txBody>
          <a:bodyPr/>
          <a:lstStyle/>
          <a:p>
            <a:pPr>
              <a:defRPr/>
            </a:pPr>
            <a:fld id="{FF274300-4450-45A9-9F19-01221D882E9C}" type="slidenum">
              <a:rPr lang="en-US" altLang="en-US" smtClean="0"/>
              <a:pPr>
                <a:defRPr/>
              </a:pPr>
              <a:t>8</a:t>
            </a:fld>
            <a:endParaRPr lang="en-US" altLang="en-US"/>
          </a:p>
        </p:txBody>
      </p:sp>
    </p:spTree>
    <p:extLst>
      <p:ext uri="{BB962C8B-B14F-4D97-AF65-F5344CB8AC3E}">
        <p14:creationId xmlns:p14="http://schemas.microsoft.com/office/powerpoint/2010/main" val="396707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59CE-304D-4DC8-80FA-1022B8AE8CB8}"/>
              </a:ext>
            </a:extLst>
          </p:cNvPr>
          <p:cNvSpPr>
            <a:spLocks noGrp="1"/>
          </p:cNvSpPr>
          <p:nvPr>
            <p:ph type="title"/>
          </p:nvPr>
        </p:nvSpPr>
        <p:spPr/>
        <p:txBody>
          <a:bodyPr/>
          <a:lstStyle/>
          <a:p>
            <a:pPr algn="ctr"/>
            <a:r>
              <a:rPr lang="en-US" dirty="0"/>
              <a:t>How can I identify these students? </a:t>
            </a:r>
            <a:r>
              <a:rPr lang="en-US" sz="3200" dirty="0"/>
              <a:t>(1)</a:t>
            </a:r>
          </a:p>
        </p:txBody>
      </p:sp>
      <p:sp>
        <p:nvSpPr>
          <p:cNvPr id="3" name="Content Placeholder 2">
            <a:extLst>
              <a:ext uri="{FF2B5EF4-FFF2-40B4-BE49-F238E27FC236}">
                <a16:creationId xmlns:a16="http://schemas.microsoft.com/office/drawing/2014/main" id="{1106D0B4-8095-4FCC-AE09-8DCA479F8FC2}"/>
              </a:ext>
            </a:extLst>
          </p:cNvPr>
          <p:cNvSpPr>
            <a:spLocks noGrp="1"/>
          </p:cNvSpPr>
          <p:nvPr>
            <p:ph idx="1"/>
          </p:nvPr>
        </p:nvSpPr>
        <p:spPr>
          <a:xfrm>
            <a:off x="838200" y="1759974"/>
            <a:ext cx="10515600" cy="4596376"/>
          </a:xfrm>
        </p:spPr>
        <p:txBody>
          <a:bodyPr>
            <a:normAutofit fontScale="85000" lnSpcReduction="20000"/>
          </a:bodyPr>
          <a:lstStyle/>
          <a:p>
            <a:pPr>
              <a:lnSpc>
                <a:spcPct val="100000"/>
              </a:lnSpc>
              <a:spcBef>
                <a:spcPts val="600"/>
              </a:spcBef>
              <a:spcAft>
                <a:spcPts val="600"/>
              </a:spcAft>
            </a:pPr>
            <a:r>
              <a:rPr lang="en-US" sz="2800" dirty="0"/>
              <a:t>Student Information Systems (SIS) may have functionality to identify these students, OR</a:t>
            </a:r>
          </a:p>
          <a:p>
            <a:pPr>
              <a:lnSpc>
                <a:spcPct val="100000"/>
              </a:lnSpc>
              <a:spcBef>
                <a:spcPts val="600"/>
              </a:spcBef>
              <a:spcAft>
                <a:spcPts val="600"/>
              </a:spcAft>
            </a:pPr>
            <a:r>
              <a:rPr lang="en-US" sz="2800" dirty="0"/>
              <a:t>LEAs can use CALPADS to assist in identifying these students:</a:t>
            </a:r>
          </a:p>
          <a:p>
            <a:pPr lvl="1">
              <a:lnSpc>
                <a:spcPct val="100000"/>
              </a:lnSpc>
              <a:spcBef>
                <a:spcPts val="600"/>
              </a:spcBef>
              <a:spcAft>
                <a:spcPts val="600"/>
              </a:spcAft>
            </a:pPr>
            <a:r>
              <a:rPr lang="en-US" sz="2800" dirty="0"/>
              <a:t>Step 1:  Find students who exited secondary education in 2019-20</a:t>
            </a:r>
          </a:p>
          <a:p>
            <a:pPr lvl="2">
              <a:lnSpc>
                <a:spcPct val="100000"/>
              </a:lnSpc>
              <a:spcBef>
                <a:spcPts val="600"/>
              </a:spcBef>
              <a:spcAft>
                <a:spcPts val="600"/>
              </a:spcAft>
            </a:pPr>
            <a:r>
              <a:rPr lang="en-US" sz="2800" dirty="0"/>
              <a:t>Use ODS report 8.1a Student Profile – Exits</a:t>
            </a:r>
          </a:p>
          <a:p>
            <a:pPr lvl="2"/>
            <a:r>
              <a:rPr lang="en-US" dirty="0"/>
              <a:t> Apply the following filters:</a:t>
            </a:r>
          </a:p>
          <a:p>
            <a:pPr marL="1200150" lvl="2" indent="-285750"/>
            <a:r>
              <a:rPr lang="en-US" dirty="0"/>
              <a:t>Enrollment Status: 10, 30</a:t>
            </a:r>
          </a:p>
          <a:p>
            <a:pPr marL="1200150" lvl="2" indent="-285750"/>
            <a:r>
              <a:rPr lang="en-US" dirty="0"/>
              <a:t>From Date:   8/16/2019</a:t>
            </a:r>
          </a:p>
          <a:p>
            <a:pPr marL="1200150" lvl="2" indent="-285750"/>
            <a:r>
              <a:rPr lang="en-US" dirty="0"/>
              <a:t>Through Date:  8/15/2020</a:t>
            </a:r>
          </a:p>
          <a:p>
            <a:pPr lvl="2">
              <a:lnSpc>
                <a:spcPct val="100000"/>
              </a:lnSpc>
              <a:spcBef>
                <a:spcPts val="600"/>
              </a:spcBef>
              <a:spcAft>
                <a:spcPts val="600"/>
              </a:spcAft>
            </a:pPr>
            <a:r>
              <a:rPr lang="en-US" sz="2800" dirty="0"/>
              <a:t>School Completion Status = 100, 120, 250, 320, 330, or 360</a:t>
            </a:r>
          </a:p>
          <a:p>
            <a:pPr lvl="3">
              <a:lnSpc>
                <a:spcPct val="100000"/>
              </a:lnSpc>
              <a:spcBef>
                <a:spcPts val="600"/>
              </a:spcBef>
              <a:spcAft>
                <a:spcPts val="600"/>
              </a:spcAft>
            </a:pPr>
            <a:r>
              <a:rPr lang="en-US" sz="2800" dirty="0"/>
              <a:t>Make sure to run the Completion Status and Exit Reason filters in two different steps to make sure all students are identified</a:t>
            </a:r>
          </a:p>
          <a:p>
            <a:pPr lvl="1">
              <a:lnSpc>
                <a:spcPct val="100000"/>
              </a:lnSpc>
              <a:spcBef>
                <a:spcPts val="600"/>
              </a:spcBef>
              <a:spcAft>
                <a:spcPts val="600"/>
              </a:spcAft>
            </a:pPr>
            <a:endParaRPr lang="en-US" sz="2800" dirty="0"/>
          </a:p>
          <a:p>
            <a:pPr lvl="1">
              <a:lnSpc>
                <a:spcPct val="100000"/>
              </a:lnSpc>
              <a:spcBef>
                <a:spcPts val="600"/>
              </a:spcBef>
              <a:spcAft>
                <a:spcPts val="600"/>
              </a:spcAft>
            </a:pPr>
            <a:endParaRPr lang="en-US" sz="2800" dirty="0"/>
          </a:p>
          <a:p>
            <a:endParaRPr lang="en-US" dirty="0"/>
          </a:p>
        </p:txBody>
      </p:sp>
      <p:sp>
        <p:nvSpPr>
          <p:cNvPr id="4" name="Slide Number Placeholder 3">
            <a:extLst>
              <a:ext uri="{FF2B5EF4-FFF2-40B4-BE49-F238E27FC236}">
                <a16:creationId xmlns:a16="http://schemas.microsoft.com/office/drawing/2014/main" id="{021B8209-D41D-4820-9C91-FEA1C3A10E05}"/>
              </a:ext>
            </a:extLst>
          </p:cNvPr>
          <p:cNvSpPr>
            <a:spLocks noGrp="1"/>
          </p:cNvSpPr>
          <p:nvPr>
            <p:ph type="sldNum" sz="quarter" idx="12"/>
          </p:nvPr>
        </p:nvSpPr>
        <p:spPr/>
        <p:txBody>
          <a:bodyPr/>
          <a:lstStyle/>
          <a:p>
            <a:pPr>
              <a:defRPr/>
            </a:pPr>
            <a:fld id="{FF274300-4450-45A9-9F19-01221D882E9C}" type="slidenum">
              <a:rPr lang="en-US" altLang="en-US" smtClean="0"/>
              <a:pPr>
                <a:defRPr/>
              </a:pPr>
              <a:t>9</a:t>
            </a:fld>
            <a:endParaRPr lang="en-US" altLang="en-US"/>
          </a:p>
        </p:txBody>
      </p:sp>
    </p:spTree>
    <p:extLst>
      <p:ext uri="{BB962C8B-B14F-4D97-AF65-F5344CB8AC3E}">
        <p14:creationId xmlns:p14="http://schemas.microsoft.com/office/powerpoint/2010/main" val="1604451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FA65478-4E53-44C8-A41C-D7DF3A13DA49}" vid="{78F3B484-26D0-4A84-90DB-B84BFBF9E451}"/>
    </a:ext>
  </a:extLst>
</a:theme>
</file>

<file path=ppt/theme/theme3.xml><?xml version="1.0" encoding="utf-8"?>
<a:theme xmlns:a="http://schemas.openxmlformats.org/drawingml/2006/main" name="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4.xml><?xml version="1.0" encoding="utf-8"?>
<a:theme xmlns:a="http://schemas.openxmlformats.org/drawingml/2006/main" name="1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5.xml><?xml version="1.0" encoding="utf-8"?>
<a:theme xmlns:a="http://schemas.openxmlformats.org/drawingml/2006/main" name="2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6.xml><?xml version="1.0" encoding="utf-8"?>
<a:theme xmlns:a="http://schemas.openxmlformats.org/drawingml/2006/main" name="3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7.xml><?xml version="1.0" encoding="utf-8"?>
<a:theme xmlns:a="http://schemas.openxmlformats.org/drawingml/2006/main" name="2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U_Widescreen_Sample.pptx" id="{726F9FF5-C628-4DB6-949A-54C39A389D23}" vid="{AEA919EF-AEDD-45F0-94EE-833B1CB42E3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6182</TotalTime>
  <Words>3435</Words>
  <Application>Microsoft Office PowerPoint</Application>
  <PresentationFormat>Widescreen</PresentationFormat>
  <Paragraphs>355</Paragraphs>
  <Slides>40</Slides>
  <Notes>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40</vt:i4>
      </vt:variant>
    </vt:vector>
  </HeadingPairs>
  <TitlesOfParts>
    <vt:vector size="54" baseType="lpstr">
      <vt:lpstr>Arial</vt:lpstr>
      <vt:lpstr>Calibri</vt:lpstr>
      <vt:lpstr>Courier New</vt:lpstr>
      <vt:lpstr>Symbol</vt:lpstr>
      <vt:lpstr>Tahoma</vt:lpstr>
      <vt:lpstr>Times New Roman</vt:lpstr>
      <vt:lpstr>Wingdings</vt:lpstr>
      <vt:lpstr>Office Theme</vt:lpstr>
      <vt:lpstr>1_AAU Slide Master</vt:lpstr>
      <vt:lpstr>ADAD Layout</vt:lpstr>
      <vt:lpstr>1_ADAD Layout</vt:lpstr>
      <vt:lpstr>2_ADAD Layout</vt:lpstr>
      <vt:lpstr>3_ADAD Layout</vt:lpstr>
      <vt:lpstr>2_AAU Slide Master</vt:lpstr>
      <vt:lpstr>Career Technical Education Completer Survey and Reporting Instructions</vt:lpstr>
      <vt:lpstr>Agenda</vt:lpstr>
      <vt:lpstr>CTE Completer Data Reporting Overview</vt:lpstr>
      <vt:lpstr>CTE Completer Data Reporting Overview</vt:lpstr>
      <vt:lpstr>CTE Completer Data Reporting Overview</vt:lpstr>
      <vt:lpstr>Postsecondary Status File Overview</vt:lpstr>
      <vt:lpstr>Postsecondary Status File Overview</vt:lpstr>
      <vt:lpstr>Who should LEAs survey?</vt:lpstr>
      <vt:lpstr>How can I identify these students? (1)</vt:lpstr>
      <vt:lpstr>Review ODS Report 8.1a – Student Profile-Exits</vt:lpstr>
      <vt:lpstr>How can I identify these students? (2)</vt:lpstr>
      <vt:lpstr>How can I identify these students? (3)</vt:lpstr>
      <vt:lpstr>CALPADS Reporting: Fields</vt:lpstr>
      <vt:lpstr>CALPADS Reporting: CTE Completer Data Mapping Codes</vt:lpstr>
      <vt:lpstr>CALPADS Reporting: CTE Completer Data</vt:lpstr>
      <vt:lpstr>CTE Completer Survey Template Overview with CALPADS mapping</vt:lpstr>
      <vt:lpstr>CTE Completer Survey Template (1)</vt:lpstr>
      <vt:lpstr>CTE Completer Survey Template (2)</vt:lpstr>
      <vt:lpstr>CTE Completer Survey Template (3)</vt:lpstr>
      <vt:lpstr>CTE Completer Survey Template (4)</vt:lpstr>
      <vt:lpstr>CTE Completer Survey Template (5)</vt:lpstr>
      <vt:lpstr>CTE Completer Survey Template (6)</vt:lpstr>
      <vt:lpstr>CTE Completer Survey Template (7)</vt:lpstr>
      <vt:lpstr>CTE Completer Survey Template (8)</vt:lpstr>
      <vt:lpstr>CTE Completer Survey Template (9)</vt:lpstr>
      <vt:lpstr>Frequently Asked Questions (1)</vt:lpstr>
      <vt:lpstr>Frequently Asked Questions (2)</vt:lpstr>
      <vt:lpstr>Frequently Asked Questions (3)</vt:lpstr>
      <vt:lpstr>Frequently Asked Questions (4)</vt:lpstr>
      <vt:lpstr>Frequently Asked Questions (5)</vt:lpstr>
      <vt:lpstr>Frequently Asked Questions (6)</vt:lpstr>
      <vt:lpstr>Frequently Asked Questions (7)</vt:lpstr>
      <vt:lpstr>Frequently Asked Questions (8)</vt:lpstr>
      <vt:lpstr>Frequently Asked Questions (9)</vt:lpstr>
      <vt:lpstr>Frequently Asked Questions (10)</vt:lpstr>
      <vt:lpstr>Frequently Asked Questions (11)</vt:lpstr>
      <vt:lpstr>Frequently Asked Questions (12)</vt:lpstr>
      <vt:lpstr>Technical Assistance Information</vt:lpstr>
      <vt:lpstr>Contact Information</vt:lpstr>
      <vt:lpstr>Open Discussion</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Jag Calley</dc:creator>
  <cp:lastModifiedBy>David Kinst</cp:lastModifiedBy>
  <cp:revision>380</cp:revision>
  <cp:lastPrinted>2020-02-05T21:46:07Z</cp:lastPrinted>
  <dcterms:created xsi:type="dcterms:W3CDTF">2018-08-07T19:28:22Z</dcterms:created>
  <dcterms:modified xsi:type="dcterms:W3CDTF">2021-01-12T16:44:52Z</dcterms:modified>
</cp:coreProperties>
</file>