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5" r:id="rId2"/>
  </p:sldMasterIdLst>
  <p:notesMasterIdLst>
    <p:notesMasterId r:id="rId22"/>
  </p:notesMasterIdLst>
  <p:sldIdLst>
    <p:sldId id="256" r:id="rId3"/>
    <p:sldId id="286" r:id="rId4"/>
    <p:sldId id="304" r:id="rId5"/>
    <p:sldId id="291" r:id="rId6"/>
    <p:sldId id="289" r:id="rId7"/>
    <p:sldId id="257" r:id="rId8"/>
    <p:sldId id="292" r:id="rId9"/>
    <p:sldId id="258" r:id="rId10"/>
    <p:sldId id="270" r:id="rId11"/>
    <p:sldId id="272" r:id="rId12"/>
    <p:sldId id="273" r:id="rId13"/>
    <p:sldId id="275" r:id="rId14"/>
    <p:sldId id="277" r:id="rId15"/>
    <p:sldId id="278" r:id="rId16"/>
    <p:sldId id="285" r:id="rId17"/>
    <p:sldId id="293" r:id="rId18"/>
    <p:sldId id="302" r:id="rId19"/>
    <p:sldId id="303" r:id="rId20"/>
    <p:sldId id="1473" r:id="rId21"/>
  </p:sldIdLst>
  <p:sldSz cx="12192000" cy="68580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36"/>
    <a:srgbClr val="223365"/>
    <a:srgbClr val="050A2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9"/>
    <p:restoredTop sz="71974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104B9C-4873-8246-99A6-238990729650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892A95-155E-B648-AE3E-A7ADE69FD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95f9867c9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295f9867c9d_0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g295f9867c9d_0_6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10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95f9867c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g295f9867c9d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Community colleges should also work with their high school partners to market these compatible professional opportunities as high-demand, high-wage opportunities in which students can leverage the same type of skills and knowledge.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See outside of the AME box, the pathways, etc. purpose is to show you can use same foundation into other paths.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g295f9867c9d_0_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11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5f9867c9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g295f9867c9d_0_1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examples of ECU apprenticeships 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g295f9867c9d_0_14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12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5f9867c9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g295f9867c9d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Community colleges should also work with their high school partners to market these compatible professional opportunities as high-demand, high-wage opportunities in which students can leverage the same type of skills and knowledge.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See outside of the AME box, the pathways, etc. purpose is to show you can use same foundation into other paths.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2" name="Google Shape;362;g295f9867c9d_0_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13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95f9867c9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g295f9867c9d_0_1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g295f9867c9d_0_15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14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95f9867c9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Google Shape;434;g295f9867c9d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Google Shape;435;g295f9867c9d_0_2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15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9672b9d14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9672b9d146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There is a significant amount of funding opportunities30 available to develop apprenticeship and pre-apprenticeship</a:t>
            </a:r>
          </a:p>
          <a:p>
            <a:r>
              <a:rPr lang="en-US" dirty="0">
                <a:effectLst/>
                <a:latin typeface="Helvetica" pitchFamily="2" charset="0"/>
              </a:rPr>
              <a:t>programs, but there is no structured, coordinated regional effort to effectively use them to expand current offerings.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don’t have a clear picture of the apprenticeship data; we don’t have a comprehensive understanding of which organizations are applying for these grants; this makes it difficult to know who to help and how to help them apply for these grants and win this funding. 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leaving money on the table.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9672b9d146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9" name="Google Shape;569;g29672b9d146_0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endParaRPr sz="105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0" name="Google Shape;570;g29672b9d146_0_26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17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9672b9d14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" name="Google Shape;580;g29672b9d146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Community colleges should also work with their high school partners to market these compatible professional opportunities as high-demand, high-wage opportunities in which students can leverage the same type of skills and knowledge.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See outside of the AME box, the pathways, etc. purpose is to show you can use same foundation into other paths.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1" name="Google Shape;581;g29672b9d146_0_26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18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9672b9d14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" name="Google Shape;580;g29672b9d146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endParaRPr sz="105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1" name="Google Shape;581;g29672b9d146_0_26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19</a:t>
            </a:fld>
            <a:endParaRPr kumimoji="0" sz="4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2234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3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2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3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7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5f9867c9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g295f9867c9d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g295f9867c9d_0_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8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Community colleges should also work with their high school partners to market these compatible professional opportunities as high-demand, high-wage opportunities in which students can leverage the same type of skills and knowledge.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 Neue"/>
              <a:buNone/>
            </a:pPr>
            <a:r>
              <a:rPr lang="en-US" sz="1050">
                <a:latin typeface="Helvetica Neue"/>
                <a:ea typeface="Helvetica Neue"/>
                <a:cs typeface="Helvetica Neue"/>
                <a:sym typeface="Helvetica Neue"/>
              </a:rPr>
              <a:t>See outside of the AME box, the pathways, etc. purpose is to show you can use same foundation into other paths.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2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tabLst/>
              <a:defRPr/>
            </a:pPr>
            <a:fld id="{00000000-1234-1234-1234-123412341234}" type="slidenum"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Helvetica Neue"/>
                <a:buNone/>
                <a:tabLst/>
                <a:defRPr/>
              </a:pPr>
              <a:t>9</a:t>
            </a:fld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13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9054" y="-9144"/>
            <a:ext cx="6647688" cy="6867144"/>
          </a:xfrm>
          <a:prstGeom prst="rect">
            <a:avLst/>
          </a:prstGeom>
          <a:gradFill>
            <a:gsLst>
              <a:gs pos="3900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11113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95178" y="1684023"/>
            <a:ext cx="5028965" cy="207820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lang="en-US" b="1" i="0" smtClean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95179" y="3762228"/>
            <a:ext cx="4693920" cy="1362455"/>
          </a:xfrm>
        </p:spPr>
        <p:txBody>
          <a:bodyPr>
            <a:noAutofit/>
          </a:bodyPr>
          <a:lstStyle>
            <a:lvl1pPr marL="0" indent="0">
              <a:buNone/>
              <a:defRPr lang="en-US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695179" y="1199128"/>
            <a:ext cx="4693920" cy="30937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400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6810" y="5614463"/>
            <a:ext cx="2647798" cy="9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0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863" y="1077913"/>
            <a:ext cx="11145837" cy="22225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527049"/>
            <a:ext cx="11239500" cy="407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A25341F6-B81C-BF41-8EC2-A238EACD2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A3F663D7-D47D-774A-BFCE-852AE848D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49"/>
          <a:stretch/>
        </p:blipFill>
        <p:spPr bwMode="auto">
          <a:xfrm>
            <a:off x="962025" y="0"/>
            <a:ext cx="112456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5549054" y="-9144"/>
            <a:ext cx="6647688" cy="6867144"/>
          </a:xfrm>
          <a:prstGeom prst="rect">
            <a:avLst/>
          </a:prstGeom>
          <a:gradFill>
            <a:gsLst>
              <a:gs pos="39000">
                <a:srgbClr val="000000">
                  <a:alpha val="0"/>
                </a:srgbClr>
              </a:gs>
              <a:gs pos="100000">
                <a:schemeClr val="tx1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249238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 userDrawn="1"/>
        </p:nvGrpSpPr>
        <p:grpSpPr>
          <a:xfrm>
            <a:off x="1056295" y="2926392"/>
            <a:ext cx="3273145" cy="769441"/>
            <a:chOff x="441016" y="2973528"/>
            <a:chExt cx="3273145" cy="76944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47688" y="3723510"/>
              <a:ext cx="3065462" cy="0"/>
            </a:xfrm>
            <a:prstGeom prst="line">
              <a:avLst/>
            </a:prstGeom>
            <a:ln w="19050">
              <a:solidFill>
                <a:srgbClr val="2233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 userDrawn="1"/>
          </p:nvSpPr>
          <p:spPr>
            <a:xfrm>
              <a:off x="441016" y="2973528"/>
              <a:ext cx="32731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0" dirty="0">
                  <a:solidFill>
                    <a:srgbClr val="223365"/>
                  </a:solidFill>
                  <a:latin typeface="Trebuchet MS" charset="0"/>
                  <a:ea typeface="Trebuchet MS" charset="0"/>
                  <a:cs typeface="Trebuchet MS" charset="0"/>
                </a:rPr>
                <a:t>THANK YOU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6810" y="5614463"/>
            <a:ext cx="2647798" cy="98901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661715" y="7720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1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5984222" y="6540500"/>
            <a:ext cx="217207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oflio Title">
  <p:cSld name="Portoflio 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body" idx="1"/>
          </p:nvPr>
        </p:nvSpPr>
        <p:spPr>
          <a:xfrm>
            <a:off x="2594902" y="2197100"/>
            <a:ext cx="7002197" cy="12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228600" lvl="0" indent="-11430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0"/>
              <a:buFont typeface="Proxima Nova"/>
              <a:buNone/>
              <a:defRPr sz="645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2"/>
          </p:nvPr>
        </p:nvSpPr>
        <p:spPr>
          <a:xfrm>
            <a:off x="225921" y="223168"/>
            <a:ext cx="11740158" cy="6411665"/>
          </a:xfrm>
          <a:prstGeom prst="rect">
            <a:avLst/>
          </a:prstGeom>
          <a:noFill/>
          <a:ln w="152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3"/>
          </p:nvPr>
        </p:nvSpPr>
        <p:spPr>
          <a:xfrm>
            <a:off x="3907488" y="3565525"/>
            <a:ext cx="4377024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228600" lvl="0" indent="-11430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Proxima Nova"/>
              <a:buNone/>
              <a:defRPr sz="175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4"/>
          </p:nvPr>
        </p:nvSpPr>
        <p:spPr>
          <a:xfrm>
            <a:off x="4235885" y="5988050"/>
            <a:ext cx="372023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228600" lvl="0" indent="-11430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2300"/>
              <a:buFont typeface="Proxima Nova"/>
              <a:buNone/>
              <a:defRPr sz="1150">
                <a:solidFill>
                  <a:srgbClr val="91919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cxnSp>
        <p:nvCxnSpPr>
          <p:cNvPr id="36" name="Google Shape;36;p34"/>
          <p:cNvCxnSpPr/>
          <p:nvPr/>
        </p:nvCxnSpPr>
        <p:spPr>
          <a:xfrm>
            <a:off x="5469330" y="5651500"/>
            <a:ext cx="1253342" cy="0"/>
          </a:xfrm>
          <a:prstGeom prst="straightConnector1">
            <a:avLst/>
          </a:prstGeom>
          <a:noFill/>
          <a:ln w="25400" cap="flat" cmpd="sng">
            <a:solidFill>
              <a:srgbClr val="C0C0C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bg>
      <p:bgPr>
        <a:solidFill>
          <a:srgbClr val="00000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4366974" y="2652849"/>
            <a:ext cx="3458052" cy="129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100"/>
              <a:buFont typeface="Proxima Nova"/>
              <a:buNone/>
              <a:defRPr sz="555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3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eer Timeline">
  <p:cSld name="Career Timelin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1232488" y="657259"/>
            <a:ext cx="9727025" cy="73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roxima Nova"/>
              <a:buNone/>
              <a:defRPr sz="375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604612" y="1841500"/>
            <a:ext cx="10982777" cy="4170163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3200"/>
              <a:buFont typeface="Proxima Nova"/>
              <a:buNone/>
              <a:defRPr sz="1600" i="1">
                <a:solidFill>
                  <a:srgbClr val="79797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/>
          <p:nvPr/>
        </p:nvSpPr>
        <p:spPr>
          <a:xfrm>
            <a:off x="10362871" y="6489686"/>
            <a:ext cx="1274141" cy="28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Proxima Nova"/>
              <a:buNone/>
            </a:pPr>
            <a:r>
              <a:rPr lang="en-US" sz="115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Melody Smith</a:t>
            </a:r>
            <a:endParaRPr/>
          </a:p>
        </p:txBody>
      </p:sp>
      <p:sp>
        <p:nvSpPr>
          <p:cNvPr id="45" name="Google Shape;45;p36"/>
          <p:cNvSpPr txBox="1"/>
          <p:nvPr/>
        </p:nvSpPr>
        <p:spPr>
          <a:xfrm>
            <a:off x="11753063" y="6528764"/>
            <a:ext cx="236525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Proxima Nova"/>
              <a:buNone/>
            </a:pPr>
            <a:r>
              <a:rPr lang="en-US" sz="11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fld id="{00000000-1234-1234-1234-123412341234}" type="slidenum">
              <a:rPr lang="en-US" sz="11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2200"/>
                <a:buFont typeface="Proxima Nova"/>
                <a:buNone/>
              </a:pPr>
              <a:t>‹#›</a:t>
            </a:fld>
            <a:endParaRPr sz="22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11760063" y="6515100"/>
            <a:ext cx="22252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7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s TOC 3">
  <p:cSld name="Projects TOC 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>
            <a:off x="1150100" y="2237479"/>
            <a:ext cx="3237893" cy="88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Proxima Nova"/>
              <a:buNone/>
              <a:defRPr sz="46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2"/>
          </p:nvPr>
        </p:nvSpPr>
        <p:spPr>
          <a:xfrm>
            <a:off x="8874234" y="699453"/>
            <a:ext cx="2628179" cy="3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roxima Nova"/>
              <a:buNone/>
              <a:defRPr sz="16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3"/>
          </p:nvPr>
        </p:nvSpPr>
        <p:spPr>
          <a:xfrm>
            <a:off x="8874234" y="1408113"/>
            <a:ext cx="1963546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4"/>
          </p:nvPr>
        </p:nvSpPr>
        <p:spPr>
          <a:xfrm>
            <a:off x="798093" y="3965162"/>
            <a:ext cx="3941908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ct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700"/>
              <a:buFont typeface="Proxima Nova"/>
              <a:buNone/>
              <a:defRPr sz="135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5"/>
          </p:nvPr>
        </p:nvSpPr>
        <p:spPr>
          <a:xfrm>
            <a:off x="8874234" y="2731452"/>
            <a:ext cx="2628179" cy="3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roxima Nova"/>
              <a:buNone/>
              <a:defRPr sz="16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6"/>
          </p:nvPr>
        </p:nvSpPr>
        <p:spPr>
          <a:xfrm>
            <a:off x="8874234" y="3440113"/>
            <a:ext cx="1963546" cy="58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797979"/>
              </a:buClr>
              <a:buSzPts val="2500"/>
              <a:buFont typeface="Proxima Nova Semibold"/>
              <a:buNone/>
              <a:defRPr sz="1250">
                <a:solidFill>
                  <a:srgbClr val="79797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7"/>
          </p:nvPr>
        </p:nvSpPr>
        <p:spPr>
          <a:xfrm>
            <a:off x="8874234" y="4763453"/>
            <a:ext cx="2628179" cy="3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roxima Nova"/>
              <a:buNone/>
              <a:defRPr sz="16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8"/>
          </p:nvPr>
        </p:nvSpPr>
        <p:spPr>
          <a:xfrm>
            <a:off x="8874234" y="5472113"/>
            <a:ext cx="1963546" cy="58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797979"/>
              </a:buClr>
              <a:buSzPts val="2500"/>
              <a:buFont typeface="Proxima Nova Semibold"/>
              <a:buNone/>
              <a:defRPr sz="1250">
                <a:solidFill>
                  <a:srgbClr val="79797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/>
          <p:nvPr/>
        </p:nvSpPr>
        <p:spPr>
          <a:xfrm>
            <a:off x="10362871" y="6489686"/>
            <a:ext cx="1274141" cy="28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Proxima Nova"/>
              <a:buNone/>
            </a:pPr>
            <a:r>
              <a:rPr lang="en-US" sz="115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Melody Smith</a:t>
            </a:r>
            <a:endParaRPr/>
          </a:p>
        </p:txBody>
      </p:sp>
      <p:sp>
        <p:nvSpPr>
          <p:cNvPr id="57" name="Google Shape;57;p37"/>
          <p:cNvSpPr txBox="1"/>
          <p:nvPr/>
        </p:nvSpPr>
        <p:spPr>
          <a:xfrm>
            <a:off x="11753063" y="6528764"/>
            <a:ext cx="236525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Proxima Nova"/>
              <a:buNone/>
            </a:pPr>
            <a:r>
              <a:rPr lang="en-US" sz="11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fld id="{00000000-1234-1234-1234-123412341234}" type="slidenum">
              <a:rPr lang="en-US" sz="11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2200"/>
                <a:buFont typeface="Proxima Nova"/>
                <a:buNone/>
              </a:pPr>
              <a:t>‹#›</a:t>
            </a:fld>
            <a:endParaRPr sz="22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9"/>
          </p:nvPr>
        </p:nvSpPr>
        <p:spPr>
          <a:xfrm>
            <a:off x="6241742" y="521488"/>
            <a:ext cx="2323870" cy="1356737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Proxima Nova"/>
              <a:buNone/>
              <a:defRPr sz="1250" i="1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13"/>
          </p:nvPr>
        </p:nvSpPr>
        <p:spPr>
          <a:xfrm>
            <a:off x="6254442" y="2547138"/>
            <a:ext cx="2323870" cy="1356737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Proxima Nova"/>
              <a:buNone/>
              <a:defRPr sz="1250" i="1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4"/>
          </p:nvPr>
        </p:nvSpPr>
        <p:spPr>
          <a:xfrm>
            <a:off x="6254442" y="4572788"/>
            <a:ext cx="2323870" cy="1356737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Proxima Nova"/>
              <a:buNone/>
              <a:defRPr sz="1250" i="1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sldNum" idx="12"/>
          </p:nvPr>
        </p:nvSpPr>
        <p:spPr>
          <a:xfrm>
            <a:off x="11760063" y="6515100"/>
            <a:ext cx="22252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0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tle 3">
  <p:cSld name="Project Title 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11758016" y="6515100"/>
            <a:ext cx="226619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400514" y="3523103"/>
            <a:ext cx="2352301" cy="34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Proxima Nova Semibold"/>
              <a:buNone/>
              <a:defRPr sz="145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2"/>
          </p:nvPr>
        </p:nvSpPr>
        <p:spPr>
          <a:xfrm>
            <a:off x="400514" y="3844736"/>
            <a:ext cx="2605202" cy="36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Proxima Nova"/>
              <a:buNone/>
              <a:defRPr sz="125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3"/>
          </p:nvPr>
        </p:nvSpPr>
        <p:spPr>
          <a:xfrm>
            <a:off x="3303820" y="3523103"/>
            <a:ext cx="2539229" cy="34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Proxima Nova Semibold"/>
              <a:buNone/>
              <a:defRPr sz="145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4"/>
          </p:nvPr>
        </p:nvSpPr>
        <p:spPr>
          <a:xfrm>
            <a:off x="3303820" y="3852674"/>
            <a:ext cx="2259374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5"/>
          </p:nvPr>
        </p:nvSpPr>
        <p:spPr>
          <a:xfrm>
            <a:off x="377687" y="702555"/>
            <a:ext cx="5560573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body" idx="6"/>
          </p:nvPr>
        </p:nvSpPr>
        <p:spPr>
          <a:xfrm>
            <a:off x="377688" y="2548887"/>
            <a:ext cx="2259374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cxnSp>
        <p:nvCxnSpPr>
          <p:cNvPr id="70" name="Google Shape;70;p38"/>
          <p:cNvCxnSpPr/>
          <p:nvPr/>
        </p:nvCxnSpPr>
        <p:spPr>
          <a:xfrm>
            <a:off x="272344" y="3062983"/>
            <a:ext cx="5466671" cy="1"/>
          </a:xfrm>
          <a:prstGeom prst="straightConnector1">
            <a:avLst/>
          </a:prstGeom>
          <a:noFill/>
          <a:ln w="25400" cap="flat" cmpd="sng">
            <a:solidFill>
              <a:srgbClr val="C0C0C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1" name="Google Shape;71;p38"/>
          <p:cNvSpPr txBox="1">
            <a:spLocks noGrp="1"/>
          </p:cNvSpPr>
          <p:nvPr>
            <p:ph type="body" idx="7"/>
          </p:nvPr>
        </p:nvSpPr>
        <p:spPr>
          <a:xfrm>
            <a:off x="400514" y="5364603"/>
            <a:ext cx="2352301" cy="34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Proxima Nova Semibold"/>
              <a:buNone/>
              <a:defRPr sz="145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body" idx="8"/>
          </p:nvPr>
        </p:nvSpPr>
        <p:spPr>
          <a:xfrm>
            <a:off x="400514" y="5681225"/>
            <a:ext cx="2352301" cy="36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Proxima Nova"/>
              <a:buNone/>
              <a:defRPr sz="125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9"/>
          </p:nvPr>
        </p:nvSpPr>
        <p:spPr>
          <a:xfrm>
            <a:off x="3303820" y="5364603"/>
            <a:ext cx="2352301" cy="34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Proxima Nova Semibold"/>
              <a:buNone/>
              <a:defRPr sz="145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3"/>
          </p:nvPr>
        </p:nvSpPr>
        <p:spPr>
          <a:xfrm>
            <a:off x="3303820" y="5681225"/>
            <a:ext cx="2605201" cy="36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Proxima Nova"/>
              <a:buNone/>
              <a:defRPr sz="125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body" idx="14"/>
          </p:nvPr>
        </p:nvSpPr>
        <p:spPr>
          <a:xfrm>
            <a:off x="6337440" y="829"/>
            <a:ext cx="6004263" cy="6856343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Font typeface="Proxima Nova"/>
              <a:buNone/>
              <a:defRPr sz="1600" i="1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70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- Process Timeline">
  <p:cSld name="Project - Process Timelin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9"/>
          <p:cNvSpPr txBox="1"/>
          <p:nvPr/>
        </p:nvSpPr>
        <p:spPr>
          <a:xfrm>
            <a:off x="10362871" y="6489686"/>
            <a:ext cx="1274141" cy="28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Proxima Nova"/>
              <a:buNone/>
            </a:pPr>
            <a:r>
              <a:rPr lang="en-US" sz="115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Melody Smith</a:t>
            </a:r>
            <a:endParaRPr/>
          </a:p>
        </p:txBody>
      </p:sp>
      <p:sp>
        <p:nvSpPr>
          <p:cNvPr id="78" name="Google Shape;78;p39"/>
          <p:cNvSpPr txBox="1"/>
          <p:nvPr/>
        </p:nvSpPr>
        <p:spPr>
          <a:xfrm>
            <a:off x="11753063" y="6528764"/>
            <a:ext cx="236525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Proxima Nova"/>
              <a:buNone/>
            </a:pPr>
            <a:r>
              <a:rPr lang="en-US" sz="11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fld id="{00000000-1234-1234-1234-123412341234}" type="slidenum">
              <a:rPr lang="en-US" sz="11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2200"/>
                <a:buFont typeface="Proxima Nova"/>
                <a:buNone/>
              </a:pPr>
              <a:t>‹#›</a:t>
            </a:fld>
            <a:endParaRPr sz="22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39"/>
          <p:cNvSpPr txBox="1">
            <a:spLocks noGrp="1"/>
          </p:cNvSpPr>
          <p:nvPr>
            <p:ph type="body" idx="1"/>
          </p:nvPr>
        </p:nvSpPr>
        <p:spPr>
          <a:xfrm>
            <a:off x="495888" y="1169182"/>
            <a:ext cx="7686792" cy="46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roxima Nova"/>
              <a:buNone/>
              <a:defRPr sz="215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2"/>
          </p:nvPr>
        </p:nvSpPr>
        <p:spPr>
          <a:xfrm>
            <a:off x="512749" y="2250745"/>
            <a:ext cx="11166502" cy="3760918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Font typeface="Proxima Nova"/>
              <a:buNone/>
              <a:defRPr sz="1600" i="1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3"/>
          </p:nvPr>
        </p:nvSpPr>
        <p:spPr>
          <a:xfrm>
            <a:off x="483188" y="334751"/>
            <a:ext cx="1431409" cy="32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600"/>
              <a:buFont typeface="Proxima Nova"/>
              <a:buNone/>
              <a:defRPr sz="1300">
                <a:solidFill>
                  <a:srgbClr val="79797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sldNum" idx="12"/>
          </p:nvPr>
        </p:nvSpPr>
        <p:spPr>
          <a:xfrm>
            <a:off x="11760063" y="6515100"/>
            <a:ext cx="22252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-42863"/>
            <a:ext cx="791686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B1BBB752-848C-4645-A092-7780F4CBC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7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- Problem">
  <p:cSld name="Project - Proble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 txBox="1">
            <a:spLocks noGrp="1"/>
          </p:cNvSpPr>
          <p:nvPr>
            <p:ph type="body" idx="1"/>
          </p:nvPr>
        </p:nvSpPr>
        <p:spPr>
          <a:xfrm>
            <a:off x="483187" y="915776"/>
            <a:ext cx="6501632" cy="55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Proxima Nova"/>
              <a:buNone/>
              <a:defRPr sz="27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/>
          <p:nvPr/>
        </p:nvSpPr>
        <p:spPr>
          <a:xfrm>
            <a:off x="10362871" y="6489686"/>
            <a:ext cx="1274141" cy="28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Proxima Nova"/>
              <a:buNone/>
            </a:pPr>
            <a:r>
              <a:rPr lang="en-US" sz="115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Melody Smith</a:t>
            </a:r>
            <a:endParaRPr/>
          </a:p>
        </p:txBody>
      </p:sp>
      <p:sp>
        <p:nvSpPr>
          <p:cNvPr id="86" name="Google Shape;86;p40"/>
          <p:cNvSpPr txBox="1"/>
          <p:nvPr/>
        </p:nvSpPr>
        <p:spPr>
          <a:xfrm>
            <a:off x="11753063" y="6528764"/>
            <a:ext cx="236525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Proxima Nova"/>
              <a:buNone/>
            </a:pPr>
            <a:r>
              <a:rPr lang="en-US" sz="11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fld id="{00000000-1234-1234-1234-123412341234}" type="slidenum">
              <a:rPr lang="en-US" sz="11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2200"/>
                <a:buFont typeface="Proxima Nova"/>
                <a:buNone/>
              </a:pPr>
              <a:t>‹#›</a:t>
            </a:fld>
            <a:endParaRPr sz="22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40"/>
          <p:cNvSpPr txBox="1">
            <a:spLocks noGrp="1"/>
          </p:cNvSpPr>
          <p:nvPr>
            <p:ph type="body" idx="2"/>
          </p:nvPr>
        </p:nvSpPr>
        <p:spPr>
          <a:xfrm>
            <a:off x="7283932" y="-4270"/>
            <a:ext cx="4910595" cy="6866539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body" idx="3"/>
          </p:nvPr>
        </p:nvSpPr>
        <p:spPr>
          <a:xfrm>
            <a:off x="483188" y="2891665"/>
            <a:ext cx="6315384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4"/>
          </p:nvPr>
        </p:nvSpPr>
        <p:spPr>
          <a:xfrm>
            <a:off x="483188" y="334751"/>
            <a:ext cx="1431409" cy="32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600"/>
              <a:buFont typeface="Proxima Nova"/>
              <a:buNone/>
              <a:defRPr sz="1300">
                <a:solidFill>
                  <a:srgbClr val="79797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sldNum" idx="12"/>
          </p:nvPr>
        </p:nvSpPr>
        <p:spPr>
          <a:xfrm>
            <a:off x="11760063" y="6515100"/>
            <a:ext cx="22252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0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ticles">
  <p:cSld name="Article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 txBox="1">
            <a:spLocks noGrp="1"/>
          </p:cNvSpPr>
          <p:nvPr>
            <p:ph type="sldNum" idx="12"/>
          </p:nvPr>
        </p:nvSpPr>
        <p:spPr>
          <a:xfrm>
            <a:off x="11760063" y="6515100"/>
            <a:ext cx="22252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3" name="Google Shape;93;p41"/>
          <p:cNvSpPr txBox="1">
            <a:spLocks noGrp="1"/>
          </p:cNvSpPr>
          <p:nvPr>
            <p:ph type="body" idx="1"/>
          </p:nvPr>
        </p:nvSpPr>
        <p:spPr>
          <a:xfrm>
            <a:off x="640574" y="3732552"/>
            <a:ext cx="3214661" cy="3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Proxima Nova"/>
              <a:buNone/>
              <a:defRPr sz="155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body" idx="2"/>
          </p:nvPr>
        </p:nvSpPr>
        <p:spPr>
          <a:xfrm>
            <a:off x="640574" y="4441880"/>
            <a:ext cx="3168679" cy="5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body" idx="3"/>
          </p:nvPr>
        </p:nvSpPr>
        <p:spPr>
          <a:xfrm>
            <a:off x="1836546" y="660869"/>
            <a:ext cx="8301371" cy="86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Proxima Nova"/>
              <a:buNone/>
              <a:defRPr sz="45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41"/>
          <p:cNvCxnSpPr/>
          <p:nvPr/>
        </p:nvCxnSpPr>
        <p:spPr>
          <a:xfrm>
            <a:off x="5172729" y="2903688"/>
            <a:ext cx="1629006" cy="1"/>
          </a:xfrm>
          <a:prstGeom prst="straightConnector1">
            <a:avLst/>
          </a:prstGeom>
          <a:noFill/>
          <a:ln w="25400" cap="flat" cmpd="sng">
            <a:solidFill>
              <a:srgbClr val="C0C0C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7" name="Google Shape;97;p41"/>
          <p:cNvSpPr txBox="1"/>
          <p:nvPr/>
        </p:nvSpPr>
        <p:spPr>
          <a:xfrm>
            <a:off x="3210786" y="1657067"/>
            <a:ext cx="5552891" cy="62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100"/>
              <a:buFont typeface="Proxima Nova"/>
              <a:buNone/>
            </a:pPr>
            <a:r>
              <a:rPr lang="en-US" sz="155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I love writing articles to share what I’m learning and thinking about in technology and design.</a:t>
            </a:r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4"/>
          </p:nvPr>
        </p:nvSpPr>
        <p:spPr>
          <a:xfrm>
            <a:off x="10362871" y="6438389"/>
            <a:ext cx="1274141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Helvetica Neue"/>
              <a:buNone/>
              <a:defRPr sz="11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/>
          <p:nvPr/>
        </p:nvSpPr>
        <p:spPr>
          <a:xfrm>
            <a:off x="640574" y="5478695"/>
            <a:ext cx="202471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Proxima Nova Semibold"/>
              <a:buNone/>
            </a:pPr>
            <a:r>
              <a:rPr lang="en-US" sz="1350" b="0" i="0" u="sng" strike="noStrike" cap="non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Read the article →</a:t>
            </a:r>
            <a:endParaRPr/>
          </a:p>
        </p:txBody>
      </p:sp>
      <p:sp>
        <p:nvSpPr>
          <p:cNvPr id="100" name="Google Shape;100;p41"/>
          <p:cNvSpPr txBox="1"/>
          <p:nvPr/>
        </p:nvSpPr>
        <p:spPr>
          <a:xfrm>
            <a:off x="4697044" y="3611776"/>
            <a:ext cx="3214661" cy="62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Proxima Nova"/>
              <a:buNone/>
            </a:pPr>
            <a:r>
              <a:rPr lang="en-US" sz="155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This is the title of the article lorum ipsum dolor</a:t>
            </a:r>
            <a:endParaRPr/>
          </a:p>
        </p:txBody>
      </p:sp>
      <p:sp>
        <p:nvSpPr>
          <p:cNvPr id="101" name="Google Shape;101;p41"/>
          <p:cNvSpPr txBox="1"/>
          <p:nvPr/>
        </p:nvSpPr>
        <p:spPr>
          <a:xfrm>
            <a:off x="4697044" y="4268268"/>
            <a:ext cx="3129230" cy="93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Proxima Nova"/>
              <a:buNone/>
            </a:pPr>
            <a:r>
              <a:rPr lang="en-US" sz="12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Lorem ipsum dolor sit amet, conse ctetur adipiscing elit. Sed aliquet ultrices velit, consequat sollicitudin diamemal. Lorem ipsum dolor sit ame.</a:t>
            </a:r>
            <a:endParaRPr/>
          </a:p>
        </p:txBody>
      </p:sp>
      <p:sp>
        <p:nvSpPr>
          <p:cNvPr id="102" name="Google Shape;102;p41"/>
          <p:cNvSpPr txBox="1"/>
          <p:nvPr/>
        </p:nvSpPr>
        <p:spPr>
          <a:xfrm>
            <a:off x="4697044" y="5475387"/>
            <a:ext cx="202471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Proxima Nova Semibold"/>
              <a:buNone/>
            </a:pPr>
            <a:r>
              <a:rPr lang="en-US" sz="1350" b="0" i="0" u="sng" strike="noStrike" cap="non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Read the article →</a:t>
            </a:r>
            <a:endParaRPr/>
          </a:p>
        </p:txBody>
      </p:sp>
      <p:sp>
        <p:nvSpPr>
          <p:cNvPr id="103" name="Google Shape;103;p41"/>
          <p:cNvSpPr txBox="1"/>
          <p:nvPr/>
        </p:nvSpPr>
        <p:spPr>
          <a:xfrm>
            <a:off x="8640394" y="3611776"/>
            <a:ext cx="3214661" cy="62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Proxima Nova"/>
              <a:buNone/>
            </a:pPr>
            <a:r>
              <a:rPr lang="en-US" sz="155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This is the title of the article lorum ipsum dolor</a:t>
            </a:r>
            <a:endParaRPr/>
          </a:p>
        </p:txBody>
      </p:sp>
      <p:sp>
        <p:nvSpPr>
          <p:cNvPr id="104" name="Google Shape;104;p41"/>
          <p:cNvSpPr txBox="1"/>
          <p:nvPr/>
        </p:nvSpPr>
        <p:spPr>
          <a:xfrm>
            <a:off x="8640394" y="4268268"/>
            <a:ext cx="3129230" cy="93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Proxima Nova"/>
              <a:buNone/>
            </a:pPr>
            <a:r>
              <a:rPr lang="en-US" sz="1200" b="0" i="0" u="none" strike="noStrike" cap="none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rPr>
              <a:t>Lorem ipsum dolor sit amet, conse ctetur adipiscing elit. Sed aliquet ultrices velit, consequat sollicitudin diamemal. Lorem ipsum dolor sit ame.</a:t>
            </a:r>
            <a:endParaRPr/>
          </a:p>
        </p:txBody>
      </p:sp>
      <p:sp>
        <p:nvSpPr>
          <p:cNvPr id="105" name="Google Shape;105;p41"/>
          <p:cNvSpPr txBox="1"/>
          <p:nvPr/>
        </p:nvSpPr>
        <p:spPr>
          <a:xfrm>
            <a:off x="8640394" y="5475387"/>
            <a:ext cx="202471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Proxima Nova Semibold"/>
              <a:buNone/>
            </a:pPr>
            <a:r>
              <a:rPr lang="en-US" sz="1350" b="0" i="0" u="sng" strike="noStrike" cap="non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Read the article →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7672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ustry Activities">
  <p:cSld name="Industry Activitie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2"/>
          <p:cNvSpPr txBox="1">
            <a:spLocks noGrp="1"/>
          </p:cNvSpPr>
          <p:nvPr>
            <p:ph type="sldNum" idx="12"/>
          </p:nvPr>
        </p:nvSpPr>
        <p:spPr>
          <a:xfrm>
            <a:off x="11760063" y="6515100"/>
            <a:ext cx="22252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1"/>
          </p:nvPr>
        </p:nvSpPr>
        <p:spPr>
          <a:xfrm>
            <a:off x="5364974" y="432992"/>
            <a:ext cx="2919584" cy="37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Proxima Nova"/>
              <a:buNone/>
              <a:defRPr sz="145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body" idx="2"/>
          </p:nvPr>
        </p:nvSpPr>
        <p:spPr>
          <a:xfrm>
            <a:off x="5364974" y="1025753"/>
            <a:ext cx="3536477" cy="5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body" idx="3"/>
          </p:nvPr>
        </p:nvSpPr>
        <p:spPr>
          <a:xfrm>
            <a:off x="5364974" y="2541192"/>
            <a:ext cx="3246213" cy="37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Proxima Nova"/>
              <a:buNone/>
              <a:defRPr sz="145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2"/>
          <p:cNvSpPr txBox="1">
            <a:spLocks noGrp="1"/>
          </p:cNvSpPr>
          <p:nvPr>
            <p:ph type="body" idx="4"/>
          </p:nvPr>
        </p:nvSpPr>
        <p:spPr>
          <a:xfrm>
            <a:off x="5364974" y="3102203"/>
            <a:ext cx="3484387" cy="5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body" idx="5"/>
          </p:nvPr>
        </p:nvSpPr>
        <p:spPr>
          <a:xfrm>
            <a:off x="5364974" y="4662092"/>
            <a:ext cx="2234280" cy="37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Proxima Nova"/>
              <a:buNone/>
              <a:defRPr sz="145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body" idx="6"/>
          </p:nvPr>
        </p:nvSpPr>
        <p:spPr>
          <a:xfrm>
            <a:off x="5364974" y="5204053"/>
            <a:ext cx="3484387" cy="5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body" idx="7"/>
          </p:nvPr>
        </p:nvSpPr>
        <p:spPr>
          <a:xfrm>
            <a:off x="-4277" y="375"/>
            <a:ext cx="4705718" cy="685725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body" idx="8"/>
          </p:nvPr>
        </p:nvSpPr>
        <p:spPr>
          <a:xfrm>
            <a:off x="319715" y="2972290"/>
            <a:ext cx="3934146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cxnSp>
        <p:nvCxnSpPr>
          <p:cNvPr id="116" name="Google Shape;116;p42"/>
          <p:cNvCxnSpPr/>
          <p:nvPr/>
        </p:nvCxnSpPr>
        <p:spPr>
          <a:xfrm>
            <a:off x="4988768" y="2198469"/>
            <a:ext cx="6754693" cy="1"/>
          </a:xfrm>
          <a:prstGeom prst="straightConnector1">
            <a:avLst/>
          </a:prstGeom>
          <a:noFill/>
          <a:ln w="25400" cap="flat" cmpd="sng">
            <a:solidFill>
              <a:srgbClr val="C0C0C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7" name="Google Shape;117;p42"/>
          <p:cNvCxnSpPr/>
          <p:nvPr/>
        </p:nvCxnSpPr>
        <p:spPr>
          <a:xfrm>
            <a:off x="4988768" y="4293970"/>
            <a:ext cx="6754693" cy="1"/>
          </a:xfrm>
          <a:prstGeom prst="straightConnector1">
            <a:avLst/>
          </a:prstGeom>
          <a:noFill/>
          <a:ln w="25400" cap="flat" cmpd="sng">
            <a:solidFill>
              <a:srgbClr val="C0C0C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8" name="Google Shape;118;p42"/>
          <p:cNvSpPr txBox="1">
            <a:spLocks noGrp="1"/>
          </p:cNvSpPr>
          <p:nvPr>
            <p:ph type="body" idx="9"/>
          </p:nvPr>
        </p:nvSpPr>
        <p:spPr>
          <a:xfrm>
            <a:off x="10362871" y="6438389"/>
            <a:ext cx="1274141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Helvetica Neue"/>
              <a:buNone/>
              <a:defRPr sz="11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2"/>
          <p:cNvSpPr txBox="1">
            <a:spLocks noGrp="1"/>
          </p:cNvSpPr>
          <p:nvPr>
            <p:ph type="body" idx="13"/>
          </p:nvPr>
        </p:nvSpPr>
        <p:spPr>
          <a:xfrm>
            <a:off x="9446384" y="408822"/>
            <a:ext cx="2285769" cy="1356737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Proxima Nova"/>
              <a:buNone/>
              <a:defRPr sz="1250" i="1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2"/>
          <p:cNvSpPr txBox="1">
            <a:spLocks noGrp="1"/>
          </p:cNvSpPr>
          <p:nvPr>
            <p:ph type="body" idx="14"/>
          </p:nvPr>
        </p:nvSpPr>
        <p:spPr>
          <a:xfrm>
            <a:off x="9446384" y="2505019"/>
            <a:ext cx="2285769" cy="1356737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Proxima Nova"/>
              <a:buNone/>
              <a:defRPr sz="1250" i="1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body" idx="15"/>
          </p:nvPr>
        </p:nvSpPr>
        <p:spPr>
          <a:xfrm>
            <a:off x="9446384" y="4726880"/>
            <a:ext cx="2285769" cy="1356737"/>
          </a:xfrm>
          <a:prstGeom prst="rect">
            <a:avLst/>
          </a:prstGeom>
          <a:solidFill>
            <a:srgbClr val="E6F1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Proxima Nova"/>
              <a:buNone/>
              <a:defRPr sz="1250" i="1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08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 txBox="1">
            <a:spLocks noGrp="1"/>
          </p:cNvSpPr>
          <p:nvPr>
            <p:ph type="body" idx="1"/>
          </p:nvPr>
        </p:nvSpPr>
        <p:spPr>
          <a:xfrm>
            <a:off x="2828595" y="4547943"/>
            <a:ext cx="6369273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3"/>
          <p:cNvSpPr txBox="1">
            <a:spLocks noGrp="1"/>
          </p:cNvSpPr>
          <p:nvPr>
            <p:ph type="body" idx="2"/>
          </p:nvPr>
        </p:nvSpPr>
        <p:spPr>
          <a:xfrm>
            <a:off x="1932792" y="2146037"/>
            <a:ext cx="8160879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3"/>
          <p:cNvSpPr txBox="1">
            <a:spLocks noGrp="1"/>
          </p:cNvSpPr>
          <p:nvPr>
            <p:ph type="body" idx="3"/>
          </p:nvPr>
        </p:nvSpPr>
        <p:spPr>
          <a:xfrm>
            <a:off x="483187" y="334751"/>
            <a:ext cx="2242689" cy="32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228600" lvl="0" indent="-114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None/>
              <a:defRPr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3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body" idx="1"/>
          </p:nvPr>
        </p:nvSpPr>
        <p:spPr>
          <a:xfrm>
            <a:off x="10362871" y="6438389"/>
            <a:ext cx="1274141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Helvetica Neue"/>
              <a:buNone/>
              <a:defRPr sz="11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sldNum" idx="12"/>
          </p:nvPr>
        </p:nvSpPr>
        <p:spPr>
          <a:xfrm>
            <a:off x="11760063" y="6515100"/>
            <a:ext cx="22252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70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cus Areas 1">
  <p:cSld name="Focus Areas 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5"/>
          <p:cNvSpPr txBox="1">
            <a:spLocks noGrp="1"/>
          </p:cNvSpPr>
          <p:nvPr>
            <p:ph type="body" idx="1"/>
          </p:nvPr>
        </p:nvSpPr>
        <p:spPr>
          <a:xfrm>
            <a:off x="3975278" y="596115"/>
            <a:ext cx="4241445" cy="106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Helvetica Neue"/>
              <a:buNone/>
              <a:defRPr sz="4450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body" idx="2"/>
          </p:nvPr>
        </p:nvSpPr>
        <p:spPr>
          <a:xfrm>
            <a:off x="3654534" y="3452951"/>
            <a:ext cx="2259374" cy="44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1850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5"/>
          <p:cNvSpPr txBox="1">
            <a:spLocks noGrp="1"/>
          </p:cNvSpPr>
          <p:nvPr>
            <p:ph type="body" idx="3"/>
          </p:nvPr>
        </p:nvSpPr>
        <p:spPr>
          <a:xfrm>
            <a:off x="3654534" y="4609434"/>
            <a:ext cx="2185159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5"/>
          <p:cNvSpPr txBox="1">
            <a:spLocks noGrp="1"/>
          </p:cNvSpPr>
          <p:nvPr>
            <p:ph type="body" idx="4"/>
          </p:nvPr>
        </p:nvSpPr>
        <p:spPr>
          <a:xfrm>
            <a:off x="6562156" y="3448188"/>
            <a:ext cx="2107520" cy="44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1850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5"/>
          <p:cNvSpPr txBox="1">
            <a:spLocks noGrp="1"/>
          </p:cNvSpPr>
          <p:nvPr>
            <p:ph type="body" idx="5"/>
          </p:nvPr>
        </p:nvSpPr>
        <p:spPr>
          <a:xfrm>
            <a:off x="6562156" y="4609434"/>
            <a:ext cx="2185159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5"/>
          <p:cNvSpPr txBox="1">
            <a:spLocks noGrp="1"/>
          </p:cNvSpPr>
          <p:nvPr>
            <p:ph type="body" idx="6"/>
          </p:nvPr>
        </p:nvSpPr>
        <p:spPr>
          <a:xfrm>
            <a:off x="9546656" y="3448188"/>
            <a:ext cx="2107520" cy="44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1850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5"/>
          <p:cNvSpPr txBox="1">
            <a:spLocks noGrp="1"/>
          </p:cNvSpPr>
          <p:nvPr>
            <p:ph type="body" idx="7"/>
          </p:nvPr>
        </p:nvSpPr>
        <p:spPr>
          <a:xfrm>
            <a:off x="9546656" y="4609434"/>
            <a:ext cx="2185159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cxnSp>
        <p:nvCxnSpPr>
          <p:cNvPr id="138" name="Google Shape;138;p45"/>
          <p:cNvCxnSpPr/>
          <p:nvPr/>
        </p:nvCxnSpPr>
        <p:spPr>
          <a:xfrm>
            <a:off x="4706645" y="1754625"/>
            <a:ext cx="2778711" cy="1"/>
          </a:xfrm>
          <a:prstGeom prst="straightConnector1">
            <a:avLst/>
          </a:prstGeom>
          <a:noFill/>
          <a:ln w="25400" cap="flat" cmpd="sng">
            <a:solidFill>
              <a:srgbClr val="5E5E5E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9" name="Google Shape;139;p45"/>
          <p:cNvSpPr txBox="1">
            <a:spLocks noGrp="1"/>
          </p:cNvSpPr>
          <p:nvPr>
            <p:ph type="sldNum" idx="12"/>
          </p:nvPr>
        </p:nvSpPr>
        <p:spPr>
          <a:xfrm>
            <a:off x="11760063" y="6515100"/>
            <a:ext cx="22252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0" name="Google Shape;140;p45"/>
          <p:cNvSpPr txBox="1">
            <a:spLocks noGrp="1"/>
          </p:cNvSpPr>
          <p:nvPr>
            <p:ph type="body" idx="8"/>
          </p:nvPr>
        </p:nvSpPr>
        <p:spPr>
          <a:xfrm>
            <a:off x="10362871" y="6438389"/>
            <a:ext cx="1274141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Helvetica Neue"/>
              <a:buNone/>
              <a:defRPr sz="11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38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: Summary 2">
  <p:cSld name="Layout: Summary 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6"/>
          <p:cNvSpPr txBox="1">
            <a:spLocks noGrp="1"/>
          </p:cNvSpPr>
          <p:nvPr>
            <p:ph type="sldNum" idx="12"/>
          </p:nvPr>
        </p:nvSpPr>
        <p:spPr>
          <a:xfrm>
            <a:off x="11760063" y="6515100"/>
            <a:ext cx="22252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2300"/>
              <a:buFont typeface="Helvetica Neue"/>
              <a:buNone/>
              <a:defRPr sz="115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" name="Google Shape;143;p46"/>
          <p:cNvSpPr/>
          <p:nvPr/>
        </p:nvSpPr>
        <p:spPr>
          <a:xfrm>
            <a:off x="2074" y="-4763"/>
            <a:ext cx="2952650" cy="686752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None/>
            </a:pPr>
            <a:endParaRPr sz="22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46"/>
          <p:cNvSpPr txBox="1">
            <a:spLocks noGrp="1"/>
          </p:cNvSpPr>
          <p:nvPr>
            <p:ph type="body" idx="1"/>
          </p:nvPr>
        </p:nvSpPr>
        <p:spPr>
          <a:xfrm>
            <a:off x="191252" y="343458"/>
            <a:ext cx="2393469" cy="37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Helvetica Neue"/>
              <a:buNone/>
              <a:defRPr sz="1450" b="1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6"/>
          <p:cNvSpPr txBox="1">
            <a:spLocks noGrp="1"/>
          </p:cNvSpPr>
          <p:nvPr>
            <p:ph type="body" idx="2"/>
          </p:nvPr>
        </p:nvSpPr>
        <p:spPr>
          <a:xfrm>
            <a:off x="188498" y="1752922"/>
            <a:ext cx="2605201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1000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6"/>
          <p:cNvSpPr txBox="1">
            <a:spLocks noGrp="1"/>
          </p:cNvSpPr>
          <p:nvPr>
            <p:ph type="body" idx="3"/>
          </p:nvPr>
        </p:nvSpPr>
        <p:spPr>
          <a:xfrm>
            <a:off x="210769" y="2685883"/>
            <a:ext cx="2352301" cy="2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Helvetica Neue"/>
              <a:buNone/>
              <a:defRPr sz="10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6"/>
          <p:cNvSpPr txBox="1">
            <a:spLocks noGrp="1"/>
          </p:cNvSpPr>
          <p:nvPr>
            <p:ph type="body" idx="4"/>
          </p:nvPr>
        </p:nvSpPr>
        <p:spPr>
          <a:xfrm>
            <a:off x="210769" y="3130383"/>
            <a:ext cx="2352301" cy="2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Helvetica Neue"/>
              <a:buNone/>
              <a:defRPr sz="10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6"/>
          <p:cNvSpPr txBox="1">
            <a:spLocks noGrp="1"/>
          </p:cNvSpPr>
          <p:nvPr>
            <p:ph type="body" idx="5"/>
          </p:nvPr>
        </p:nvSpPr>
        <p:spPr>
          <a:xfrm>
            <a:off x="210769" y="4042755"/>
            <a:ext cx="2535260" cy="2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Helvetica Neue"/>
              <a:buNone/>
              <a:defRPr sz="10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6"/>
          </p:nvPr>
        </p:nvSpPr>
        <p:spPr>
          <a:xfrm>
            <a:off x="210769" y="3574883"/>
            <a:ext cx="2352301" cy="2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Helvetica Neue"/>
              <a:buNone/>
              <a:defRPr sz="10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7"/>
          </p:nvPr>
        </p:nvSpPr>
        <p:spPr>
          <a:xfrm>
            <a:off x="210769" y="4487255"/>
            <a:ext cx="2352301" cy="2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Helvetica Neue"/>
              <a:buNone/>
              <a:defRPr sz="10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cxnSp>
        <p:nvCxnSpPr>
          <p:cNvPr id="151" name="Google Shape;151;p46"/>
          <p:cNvCxnSpPr/>
          <p:nvPr/>
        </p:nvCxnSpPr>
        <p:spPr>
          <a:xfrm>
            <a:off x="158587" y="2538255"/>
            <a:ext cx="2639624" cy="1"/>
          </a:xfrm>
          <a:prstGeom prst="straightConnector1">
            <a:avLst/>
          </a:prstGeom>
          <a:noFill/>
          <a:ln w="25400" cap="flat" cmpd="sng">
            <a:solidFill>
              <a:srgbClr val="A9A9A9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2" name="Google Shape;152;p46"/>
          <p:cNvSpPr txBox="1">
            <a:spLocks noGrp="1"/>
          </p:cNvSpPr>
          <p:nvPr>
            <p:ph type="body" idx="8"/>
          </p:nvPr>
        </p:nvSpPr>
        <p:spPr>
          <a:xfrm>
            <a:off x="-4277" y="1175910"/>
            <a:ext cx="133053" cy="26642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9"/>
          </p:nvPr>
        </p:nvSpPr>
        <p:spPr>
          <a:xfrm>
            <a:off x="188491" y="1161883"/>
            <a:ext cx="2352301" cy="2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1050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3"/>
          </p:nvPr>
        </p:nvSpPr>
        <p:spPr>
          <a:xfrm>
            <a:off x="10362871" y="6438389"/>
            <a:ext cx="1274141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228600" lvl="0" indent="-114300" algn="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Helvetica Neue"/>
              <a:buNone/>
              <a:defRPr sz="1150"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body" idx="14"/>
          </p:nvPr>
        </p:nvSpPr>
        <p:spPr>
          <a:xfrm>
            <a:off x="3823089" y="924782"/>
            <a:ext cx="7545769" cy="233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15"/>
          </p:nvPr>
        </p:nvSpPr>
        <p:spPr>
          <a:xfrm>
            <a:off x="3355878" y="3878899"/>
            <a:ext cx="1857409" cy="2002319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body" idx="16"/>
          </p:nvPr>
        </p:nvSpPr>
        <p:spPr>
          <a:xfrm>
            <a:off x="5560524" y="3878899"/>
            <a:ext cx="1857409" cy="2002319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6"/>
          <p:cNvSpPr txBox="1">
            <a:spLocks noGrp="1"/>
          </p:cNvSpPr>
          <p:nvPr>
            <p:ph type="body" idx="17"/>
          </p:nvPr>
        </p:nvSpPr>
        <p:spPr>
          <a:xfrm>
            <a:off x="7746119" y="3878899"/>
            <a:ext cx="1857409" cy="2002319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body" idx="18"/>
          </p:nvPr>
        </p:nvSpPr>
        <p:spPr>
          <a:xfrm>
            <a:off x="9957116" y="3878899"/>
            <a:ext cx="1857409" cy="2002319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lvl="0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body" idx="19"/>
          </p:nvPr>
        </p:nvSpPr>
        <p:spPr>
          <a:xfrm>
            <a:off x="3632707" y="4975622"/>
            <a:ext cx="1303752" cy="63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Helvetica Neue"/>
              <a:buNone/>
              <a:defRPr sz="1050">
                <a:solidFill>
                  <a:srgbClr val="212121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body" idx="20"/>
          </p:nvPr>
        </p:nvSpPr>
        <p:spPr>
          <a:xfrm>
            <a:off x="3696207" y="4106201"/>
            <a:ext cx="1176752" cy="7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228600" lvl="0" indent="-1143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Helvetica Neue"/>
              <a:buNone/>
              <a:defRPr sz="5000" b="1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body" idx="21"/>
          </p:nvPr>
        </p:nvSpPr>
        <p:spPr>
          <a:xfrm>
            <a:off x="5867907" y="4975622"/>
            <a:ext cx="1303752" cy="63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Helvetica Neue"/>
              <a:buNone/>
              <a:defRPr sz="1050">
                <a:solidFill>
                  <a:srgbClr val="212121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6"/>
          <p:cNvSpPr txBox="1">
            <a:spLocks noGrp="1"/>
          </p:cNvSpPr>
          <p:nvPr>
            <p:ph type="body" idx="22"/>
          </p:nvPr>
        </p:nvSpPr>
        <p:spPr>
          <a:xfrm>
            <a:off x="5931407" y="4106201"/>
            <a:ext cx="1176752" cy="7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228600" lvl="0" indent="-1143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Helvetica Neue"/>
              <a:buNone/>
              <a:defRPr sz="5000" b="1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6"/>
          <p:cNvSpPr txBox="1">
            <a:spLocks noGrp="1"/>
          </p:cNvSpPr>
          <p:nvPr>
            <p:ph type="body" idx="23"/>
          </p:nvPr>
        </p:nvSpPr>
        <p:spPr>
          <a:xfrm>
            <a:off x="8033257" y="4975622"/>
            <a:ext cx="1303752" cy="63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Helvetica Neue"/>
              <a:buNone/>
              <a:defRPr sz="1050">
                <a:solidFill>
                  <a:srgbClr val="212121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6"/>
          <p:cNvSpPr txBox="1">
            <a:spLocks noGrp="1"/>
          </p:cNvSpPr>
          <p:nvPr>
            <p:ph type="body" idx="24"/>
          </p:nvPr>
        </p:nvSpPr>
        <p:spPr>
          <a:xfrm>
            <a:off x="8096757" y="4106201"/>
            <a:ext cx="1176752" cy="7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228600" lvl="0" indent="-1143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Helvetica Neue"/>
              <a:buNone/>
              <a:defRPr sz="5000" b="1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6"/>
          <p:cNvSpPr txBox="1">
            <a:spLocks noGrp="1"/>
          </p:cNvSpPr>
          <p:nvPr>
            <p:ph type="body" idx="25"/>
          </p:nvPr>
        </p:nvSpPr>
        <p:spPr>
          <a:xfrm>
            <a:off x="10268457" y="4975622"/>
            <a:ext cx="1303752" cy="63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Helvetica Neue"/>
              <a:buNone/>
              <a:defRPr sz="1050">
                <a:solidFill>
                  <a:srgbClr val="212121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6"/>
          <p:cNvSpPr txBox="1">
            <a:spLocks noGrp="1"/>
          </p:cNvSpPr>
          <p:nvPr>
            <p:ph type="body" idx="26"/>
          </p:nvPr>
        </p:nvSpPr>
        <p:spPr>
          <a:xfrm>
            <a:off x="10331957" y="4106201"/>
            <a:ext cx="1176752" cy="7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228600" lvl="0" indent="-1143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Helvetica Neue"/>
              <a:buNone/>
              <a:defRPr sz="5000" b="1">
                <a:solidFill>
                  <a:srgbClr val="000000"/>
                </a:solidFill>
              </a:defRPr>
            </a:lvl1pPr>
            <a:lvl2pPr marL="457200" lvl="1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2pPr>
            <a:lvl3pPr marL="685800" lvl="2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3pPr>
            <a:lvl4pPr marL="914400" lvl="3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4pPr>
            <a:lvl5pPr marL="1143000" lvl="4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5pPr>
            <a:lvl6pPr marL="1371600" lvl="5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6pPr>
            <a:lvl7pPr marL="1600200" lvl="6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7pPr>
            <a:lvl8pPr marL="1828800" lvl="7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8pPr>
            <a:lvl9pPr marL="2057400" lvl="8" indent="-185738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5E5E5E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47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-38100"/>
            <a:ext cx="78994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56" y="-91440"/>
            <a:ext cx="7802824" cy="6258560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"/>
          <a:stretch/>
        </p:blipFill>
        <p:spPr>
          <a:xfrm>
            <a:off x="4170209" y="-84841"/>
            <a:ext cx="8075209" cy="6249972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2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201" y="-84840"/>
            <a:ext cx="8580486" cy="6287678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71" t="262" r="2" b="922"/>
          <a:stretch>
            <a:fillRect/>
          </a:stretch>
        </p:blipFill>
        <p:spPr bwMode="auto">
          <a:xfrm>
            <a:off x="-4763" y="-9525"/>
            <a:ext cx="56689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rgbClr val="223365"/>
                </a:solidFill>
              </a:defRPr>
            </a:lvl1pPr>
            <a:lvl2pPr>
              <a:defRPr>
                <a:solidFill>
                  <a:srgbClr val="223365"/>
                </a:solidFill>
              </a:defRPr>
            </a:lvl2pPr>
            <a:lvl3pPr>
              <a:defRPr>
                <a:solidFill>
                  <a:srgbClr val="223365"/>
                </a:solidFill>
              </a:defRPr>
            </a:lvl3pPr>
            <a:lvl4pPr>
              <a:defRPr>
                <a:solidFill>
                  <a:srgbClr val="223365"/>
                </a:solidFill>
              </a:defRPr>
            </a:lvl4pPr>
            <a:lvl5pPr>
              <a:defRPr>
                <a:solidFill>
                  <a:srgbClr val="2233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>
                <a:solidFill>
                  <a:srgbClr val="223365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D1769457-DFFA-2241-B6E9-EE4A7E196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80063" y="419100"/>
            <a:ext cx="0" cy="5181600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4665133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0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8959223E-3511-DA41-B47D-203E6B542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0"/>
            <a:ext cx="12201525" cy="1257300"/>
          </a:xfrm>
          <a:prstGeom prst="rect">
            <a:avLst/>
          </a:prstGeom>
          <a:solidFill>
            <a:srgbClr val="F6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2395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615873"/>
            <a:ext cx="11230356" cy="3984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90" r:id="rId4"/>
    <p:sldLayoutId id="2147483692" r:id="rId5"/>
    <p:sldLayoutId id="2147483694" r:id="rId6"/>
    <p:sldLayoutId id="2147483676" r:id="rId7"/>
    <p:sldLayoutId id="2147483680" r:id="rId8"/>
    <p:sldLayoutId id="2147483677" r:id="rId9"/>
    <p:sldLayoutId id="2147483679" r:id="rId10"/>
    <p:sldLayoutId id="2147483678" r:id="rId11"/>
    <p:sldLayoutId id="2147483681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ts val="600"/>
        </a:spcAft>
        <a:buFont typeface="Arial" charset="0"/>
        <a:defRPr sz="2800" b="1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1pPr>
      <a:lvl2pPr marL="2730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400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2pPr>
      <a:lvl3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3pPr>
      <a:lvl4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4pPr>
      <a:lvl5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  <a:defRPr sz="9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  <a:defRPr sz="9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  <a:defRPr sz="9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  <a:defRPr sz="9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  <a:defRPr sz="9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  <a:defRPr sz="9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  <a:defRPr sz="9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  <a:defRPr sz="9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  <a:defRPr sz="9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4191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91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191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191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191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191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191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191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191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174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443544" y="1143587"/>
            <a:ext cx="5668299" cy="145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400" b="1" i="0" kern="1200" smtClean="0">
                <a:solidFill>
                  <a:srgbClr val="223365"/>
                </a:solidFill>
                <a:effectLst/>
                <a:latin typeface="Trebuchet MS" charset="0"/>
                <a:ea typeface="Trebuchet MS" charset="0"/>
                <a:cs typeface="Trebuchet MS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9pPr>
          </a:lstStyle>
          <a:p>
            <a:r>
              <a:rPr lang="en-US" sz="6000" dirty="0"/>
              <a:t>Apprenticeship Update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3544" y="3074720"/>
            <a:ext cx="5919934" cy="818239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sz="3600" b="1" dirty="0"/>
              <a:t>Regional Oversight Committee Meeting</a:t>
            </a:r>
          </a:p>
          <a:p>
            <a:pPr>
              <a:spcBef>
                <a:spcPts val="400"/>
              </a:spcBef>
              <a:spcAft>
                <a:spcPts val="800"/>
              </a:spcAft>
            </a:pPr>
            <a:endParaRPr lang="en-US" b="1" dirty="0"/>
          </a:p>
          <a:p>
            <a:pPr>
              <a:spcBef>
                <a:spcPts val="400"/>
              </a:spcBef>
              <a:spcAft>
                <a:spcPts val="800"/>
              </a:spcAft>
            </a:pPr>
            <a:r>
              <a:rPr lang="en-US" b="1" dirty="0"/>
              <a:t>April 3,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8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95f9867c9d_0_63"/>
          <p:cNvSpPr/>
          <p:nvPr/>
        </p:nvSpPr>
        <p:spPr>
          <a:xfrm>
            <a:off x="0" y="0"/>
            <a:ext cx="12192000" cy="1201200"/>
          </a:xfrm>
          <a:prstGeom prst="rect">
            <a:avLst/>
          </a:prstGeom>
          <a:solidFill>
            <a:srgbClr val="193666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WHAT IS THE GOAL?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16" name="Google Shape;316;g295f9867c9d_0_63"/>
          <p:cNvSpPr/>
          <p:nvPr/>
        </p:nvSpPr>
        <p:spPr>
          <a:xfrm>
            <a:off x="8255000" y="4325813"/>
            <a:ext cx="1062450" cy="36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 descr="A blue and white box with white text&#10;&#10;Description automatically generated">
            <a:extLst>
              <a:ext uri="{FF2B5EF4-FFF2-40B4-BE49-F238E27FC236}">
                <a16:creationId xmlns:a16="http://schemas.microsoft.com/office/drawing/2014/main" id="{2379B2E4-DB3F-2175-7392-58694C2B8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65" t="67123" r="27902" b="5175"/>
          <a:stretch/>
        </p:blipFill>
        <p:spPr>
          <a:xfrm>
            <a:off x="1745673" y="3484996"/>
            <a:ext cx="3010671" cy="717139"/>
          </a:xfrm>
          <a:prstGeom prst="rect">
            <a:avLst/>
          </a:prstGeom>
        </p:spPr>
      </p:pic>
      <p:pic>
        <p:nvPicPr>
          <p:cNvPr id="5" name="Picture 4" descr="A blue and white box with white text&#10;&#10;Description automatically generated">
            <a:extLst>
              <a:ext uri="{FF2B5EF4-FFF2-40B4-BE49-F238E27FC236}">
                <a16:creationId xmlns:a16="http://schemas.microsoft.com/office/drawing/2014/main" id="{78AA79AA-E2F0-AF77-23D0-5B860BC71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98" t="69269" b="4115"/>
          <a:stretch/>
        </p:blipFill>
        <p:spPr>
          <a:xfrm>
            <a:off x="4756343" y="3419079"/>
            <a:ext cx="5070312" cy="603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3ACE3-3393-25D0-B20B-1B6F54C62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751" y="1876885"/>
            <a:ext cx="8329008" cy="806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203518-AEE6-6FAF-2749-C19EBDAF4E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59" t="13289" b="12465"/>
          <a:stretch/>
        </p:blipFill>
        <p:spPr>
          <a:xfrm>
            <a:off x="4756343" y="2768743"/>
            <a:ext cx="5070312" cy="564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5CB412-E53E-3319-953C-83807D277D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576" t="13289" r="27357" b="19375"/>
          <a:stretch/>
        </p:blipFill>
        <p:spPr>
          <a:xfrm>
            <a:off x="1564407" y="2667701"/>
            <a:ext cx="3191938" cy="56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95f9867c9d_0_14"/>
          <p:cNvSpPr/>
          <p:nvPr/>
        </p:nvSpPr>
        <p:spPr>
          <a:xfrm>
            <a:off x="648403" y="2261870"/>
            <a:ext cx="10895250" cy="2492250"/>
          </a:xfrm>
          <a:prstGeom prst="rect">
            <a:avLst/>
          </a:prstGeom>
          <a:solidFill>
            <a:srgbClr val="CCECFF">
              <a:alpha val="32159"/>
            </a:srgbClr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Tx/>
              <a:buNone/>
              <a:tabLst/>
              <a:defRPr/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g295f9867c9d_0_14"/>
          <p:cNvSpPr/>
          <p:nvPr/>
        </p:nvSpPr>
        <p:spPr>
          <a:xfrm>
            <a:off x="0" y="-1"/>
            <a:ext cx="12192000" cy="857250"/>
          </a:xfrm>
          <a:prstGeom prst="rect">
            <a:avLst/>
          </a:prstGeom>
          <a:solidFill>
            <a:srgbClr val="193667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FINDING #2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4" name="Google Shape;334;g295f9867c9d_0_14"/>
          <p:cNvSpPr txBox="1">
            <a:spLocks noGrp="1"/>
          </p:cNvSpPr>
          <p:nvPr>
            <p:ph type="body" idx="1"/>
          </p:nvPr>
        </p:nvSpPr>
        <p:spPr>
          <a:xfrm>
            <a:off x="822776" y="2783218"/>
            <a:ext cx="10546500" cy="144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FFC000"/>
              </a:buClr>
              <a:buSzPts val="6000"/>
              <a:buNone/>
            </a:pPr>
            <a:r>
              <a:rPr lang="en-US" sz="2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Finding: Energy, Construction, and Utilities programs far outnumber other sectors</a:t>
            </a:r>
            <a:endParaRPr sz="29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95f9867c9d_0_144"/>
          <p:cNvSpPr/>
          <p:nvPr/>
        </p:nvSpPr>
        <p:spPr>
          <a:xfrm>
            <a:off x="0" y="0"/>
            <a:ext cx="12192000" cy="1201200"/>
          </a:xfrm>
          <a:prstGeom prst="rect">
            <a:avLst/>
          </a:prstGeom>
          <a:solidFill>
            <a:srgbClr val="193666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SECTORS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49" name="Google Shape;349;g295f9867c9d_0_144"/>
          <p:cNvPicPr preferRelativeResize="0"/>
          <p:nvPr/>
        </p:nvPicPr>
        <p:blipFill rotWithShape="1">
          <a:blip r:embed="rId3">
            <a:alphaModFix/>
          </a:blip>
          <a:srcRect t="13151" b="42808"/>
          <a:stretch/>
        </p:blipFill>
        <p:spPr>
          <a:xfrm>
            <a:off x="1330036" y="1998126"/>
            <a:ext cx="10502588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00D411FA-2D8A-030D-EF9E-45CEF061C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01" t="18040" r="21267" b="4907"/>
          <a:stretch/>
        </p:blipFill>
        <p:spPr>
          <a:xfrm>
            <a:off x="0" y="2922165"/>
            <a:ext cx="1330036" cy="1993900"/>
          </a:xfrm>
          <a:prstGeom prst="rect">
            <a:avLst/>
          </a:prstGeom>
        </p:spPr>
      </p:pic>
      <p:pic>
        <p:nvPicPr>
          <p:cNvPr id="2" name="Google Shape;349;g295f9867c9d_0_144">
            <a:extLst>
              <a:ext uri="{FF2B5EF4-FFF2-40B4-BE49-F238E27FC236}">
                <a16:creationId xmlns:a16="http://schemas.microsoft.com/office/drawing/2014/main" id="{58683E50-4957-F49F-87AA-B67CA2F666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90950"/>
          <a:stretch/>
        </p:blipFill>
        <p:spPr>
          <a:xfrm>
            <a:off x="844706" y="1394792"/>
            <a:ext cx="10502588" cy="40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49;g295f9867c9d_0_144">
            <a:extLst>
              <a:ext uri="{FF2B5EF4-FFF2-40B4-BE49-F238E27FC236}">
                <a16:creationId xmlns:a16="http://schemas.microsoft.com/office/drawing/2014/main" id="{8F0FE46A-D84D-CBF7-5A6F-2EF0537581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5958"/>
          <a:stretch/>
        </p:blipFill>
        <p:spPr>
          <a:xfrm>
            <a:off x="1330036" y="3947056"/>
            <a:ext cx="10502588" cy="19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5f9867c9d_0_21"/>
          <p:cNvSpPr/>
          <p:nvPr/>
        </p:nvSpPr>
        <p:spPr>
          <a:xfrm>
            <a:off x="648403" y="2261870"/>
            <a:ext cx="10895250" cy="2492250"/>
          </a:xfrm>
          <a:prstGeom prst="rect">
            <a:avLst/>
          </a:prstGeom>
          <a:solidFill>
            <a:srgbClr val="CCECFF">
              <a:alpha val="32159"/>
            </a:srgbClr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Tx/>
              <a:buNone/>
              <a:tabLst/>
              <a:defRPr/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g295f9867c9d_0_21"/>
          <p:cNvSpPr/>
          <p:nvPr/>
        </p:nvSpPr>
        <p:spPr>
          <a:xfrm>
            <a:off x="0" y="0"/>
            <a:ext cx="12192000" cy="1075350"/>
          </a:xfrm>
          <a:prstGeom prst="rect">
            <a:avLst/>
          </a:prstGeom>
          <a:solidFill>
            <a:srgbClr val="193667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FINDING #3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66" name="Google Shape;366;g295f9867c9d_0_21"/>
          <p:cNvSpPr txBox="1">
            <a:spLocks noGrp="1"/>
          </p:cNvSpPr>
          <p:nvPr>
            <p:ph type="body" idx="1"/>
          </p:nvPr>
        </p:nvSpPr>
        <p:spPr>
          <a:xfrm>
            <a:off x="822775" y="2783213"/>
            <a:ext cx="10720950" cy="144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FFC000"/>
              </a:buClr>
              <a:buSzPts val="6000"/>
              <a:buNone/>
            </a:pPr>
            <a:r>
              <a:rPr lang="en-US" sz="275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Finding: Equity gaps continue to persist, especially in gender</a:t>
            </a:r>
            <a:endParaRPr sz="275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95f9867c9d_0_151"/>
          <p:cNvSpPr/>
          <p:nvPr/>
        </p:nvSpPr>
        <p:spPr>
          <a:xfrm>
            <a:off x="0" y="0"/>
            <a:ext cx="12192000" cy="1201200"/>
          </a:xfrm>
          <a:prstGeom prst="rect">
            <a:avLst/>
          </a:prstGeom>
          <a:solidFill>
            <a:srgbClr val="193666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GENDER IMBALANCE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73" name="Google Shape;373;g295f9867c9d_0_151"/>
          <p:cNvPicPr preferRelativeResize="0"/>
          <p:nvPr/>
        </p:nvPicPr>
        <p:blipFill rotWithShape="1">
          <a:blip r:embed="rId3">
            <a:alphaModFix/>
          </a:blip>
          <a:srcRect t="12380" r="48707"/>
          <a:stretch/>
        </p:blipFill>
        <p:spPr>
          <a:xfrm>
            <a:off x="98984" y="3287662"/>
            <a:ext cx="6214600" cy="35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95f9867c9d_0_151"/>
          <p:cNvPicPr preferRelativeResize="0"/>
          <p:nvPr/>
        </p:nvPicPr>
        <p:blipFill rotWithShape="1">
          <a:blip r:embed="rId3">
            <a:alphaModFix/>
          </a:blip>
          <a:srcRect b="85697"/>
          <a:stretch/>
        </p:blipFill>
        <p:spPr>
          <a:xfrm>
            <a:off x="0" y="2715113"/>
            <a:ext cx="12115801" cy="5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95f9867c9d_0_151"/>
          <p:cNvPicPr preferRelativeResize="0"/>
          <p:nvPr/>
        </p:nvPicPr>
        <p:blipFill rotWithShape="1">
          <a:blip r:embed="rId3">
            <a:alphaModFix/>
          </a:blip>
          <a:srcRect l="51171" t="12380"/>
          <a:stretch/>
        </p:blipFill>
        <p:spPr>
          <a:xfrm>
            <a:off x="6412567" y="3287663"/>
            <a:ext cx="5915949" cy="35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95f9867c9d_0_151"/>
          <p:cNvSpPr txBox="1"/>
          <p:nvPr/>
        </p:nvSpPr>
        <p:spPr>
          <a:xfrm>
            <a:off x="1336575" y="1520925"/>
            <a:ext cx="8726100" cy="69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California: Male to Female ratio is 50/50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5f9867c9d_0_29"/>
          <p:cNvSpPr/>
          <p:nvPr/>
        </p:nvSpPr>
        <p:spPr>
          <a:xfrm>
            <a:off x="648403" y="2261870"/>
            <a:ext cx="10895250" cy="2492250"/>
          </a:xfrm>
          <a:prstGeom prst="rect">
            <a:avLst/>
          </a:prstGeom>
          <a:solidFill>
            <a:srgbClr val="CCECFF">
              <a:alpha val="32159"/>
            </a:srgbClr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Tx/>
              <a:buNone/>
              <a:tabLst/>
              <a:defRPr/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8" name="Google Shape;438;g295f9867c9d_0_29"/>
          <p:cNvSpPr/>
          <p:nvPr/>
        </p:nvSpPr>
        <p:spPr>
          <a:xfrm>
            <a:off x="0" y="-1"/>
            <a:ext cx="12192000" cy="857250"/>
          </a:xfrm>
          <a:prstGeom prst="rect">
            <a:avLst/>
          </a:prstGeom>
          <a:solidFill>
            <a:srgbClr val="193667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FINDING #4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39" name="Google Shape;439;g295f9867c9d_0_29"/>
          <p:cNvSpPr txBox="1">
            <a:spLocks noGrp="1"/>
          </p:cNvSpPr>
          <p:nvPr>
            <p:ph type="body" idx="1"/>
          </p:nvPr>
        </p:nvSpPr>
        <p:spPr>
          <a:xfrm>
            <a:off x="822776" y="2783218"/>
            <a:ext cx="10546500" cy="144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FFC000"/>
              </a:buClr>
              <a:buSzPts val="6000"/>
              <a:buNone/>
            </a:pPr>
            <a:r>
              <a:rPr lang="en-US"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Finding: There is a lack of regional coordination to maximize funds and diversify programs</a:t>
            </a:r>
            <a:endParaRPr sz="2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9672b9d146_0_13"/>
          <p:cNvSpPr txBox="1">
            <a:spLocks noGrp="1"/>
          </p:cNvSpPr>
          <p:nvPr>
            <p:ph type="body" idx="1"/>
          </p:nvPr>
        </p:nvSpPr>
        <p:spPr>
          <a:xfrm>
            <a:off x="4305300" y="1373100"/>
            <a:ext cx="8140700" cy="3719600"/>
          </a:xfrm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Apprenticeship Innovation Funding (AIF)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Equal Representation in Construction Apprenticeship (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ERiCA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Grant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Employment Training Panel (ETP)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California Youth Apprenticeship Grant (CYAG)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California Apprenticeship Council Training Funds (CAC-TF)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State Apprenticeship Expansion, Equity and Innovation Grant (SAEEI)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Women in Apprenticeship and Nontraditional Occupations (WANTO)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US Department of Labor Grants (USDOL)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indent="0">
              <a:spcBef>
                <a:spcPts val="500"/>
              </a:spcBef>
              <a:buNone/>
            </a:pPr>
            <a:endParaRPr sz="800" dirty="0"/>
          </a:p>
        </p:txBody>
      </p:sp>
      <p:sp>
        <p:nvSpPr>
          <p:cNvPr id="483" name="Google Shape;483;g29672b9d146_0_13"/>
          <p:cNvSpPr/>
          <p:nvPr/>
        </p:nvSpPr>
        <p:spPr>
          <a:xfrm>
            <a:off x="0" y="-1"/>
            <a:ext cx="12192000" cy="857250"/>
          </a:xfrm>
          <a:prstGeom prst="rect">
            <a:avLst/>
          </a:prstGeom>
          <a:solidFill>
            <a:srgbClr val="193667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NO REGIONAL COORDINATION TO MAXIMIZE FUNDING</a:t>
            </a:r>
            <a:endParaRPr kumimoji="0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" name="Google Shape;375;g295f9867c9d_0_151">
            <a:extLst>
              <a:ext uri="{FF2B5EF4-FFF2-40B4-BE49-F238E27FC236}">
                <a16:creationId xmlns:a16="http://schemas.microsoft.com/office/drawing/2014/main" id="{C861F79E-1FA2-A1EB-8F80-3EF71A3C91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245" t="16839" r="9937" b="9553"/>
          <a:stretch/>
        </p:blipFill>
        <p:spPr>
          <a:xfrm>
            <a:off x="177800" y="1955800"/>
            <a:ext cx="3733800" cy="29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9672b9d146_0_261"/>
          <p:cNvSpPr/>
          <p:nvPr/>
        </p:nvSpPr>
        <p:spPr>
          <a:xfrm>
            <a:off x="556225" y="1355013"/>
            <a:ext cx="11042700" cy="3851988"/>
          </a:xfrm>
          <a:prstGeom prst="rect">
            <a:avLst/>
          </a:prstGeom>
          <a:solidFill>
            <a:srgbClr val="CCECFF">
              <a:alpha val="32159"/>
            </a:srgbClr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Tx/>
              <a:buNone/>
              <a:tabLst/>
              <a:defRPr/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g29672b9d146_0_261"/>
          <p:cNvSpPr/>
          <p:nvPr/>
        </p:nvSpPr>
        <p:spPr>
          <a:xfrm>
            <a:off x="0" y="-1"/>
            <a:ext cx="12192000" cy="857250"/>
          </a:xfrm>
          <a:prstGeom prst="rect">
            <a:avLst/>
          </a:prstGeom>
          <a:solidFill>
            <a:srgbClr val="193667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FINDINGS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574" name="Google Shape;574;g29672b9d146_0_261"/>
          <p:cNvSpPr txBox="1">
            <a:spLocks noGrp="1"/>
          </p:cNvSpPr>
          <p:nvPr>
            <p:ph type="body" idx="1"/>
          </p:nvPr>
        </p:nvSpPr>
        <p:spPr>
          <a:xfrm>
            <a:off x="885638" y="3997463"/>
            <a:ext cx="10946700" cy="98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 Lack of regional coordination to maximize funds and expand programs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g29672b9d146_0_261"/>
          <p:cNvSpPr txBox="1"/>
          <p:nvPr/>
        </p:nvSpPr>
        <p:spPr>
          <a:xfrm>
            <a:off x="885638" y="1720706"/>
            <a:ext cx="10889250" cy="70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1. State and region are at risk of missing registered apprenticeship goals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6" name="Google Shape;576;g29672b9d146_0_261"/>
          <p:cNvSpPr txBox="1"/>
          <p:nvPr/>
        </p:nvSpPr>
        <p:spPr>
          <a:xfrm>
            <a:off x="885638" y="2582919"/>
            <a:ext cx="10889250" cy="48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2. Energy, Construction, and Utilities programs far outnumber other sectors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7" name="Google Shape;577;g29672b9d146_0_261"/>
          <p:cNvSpPr txBox="1"/>
          <p:nvPr/>
        </p:nvSpPr>
        <p:spPr>
          <a:xfrm>
            <a:off x="885638" y="3315744"/>
            <a:ext cx="9618000" cy="70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3. Equity gaps continue to persist, especially in gender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9672b9d146_0_269"/>
          <p:cNvSpPr/>
          <p:nvPr/>
        </p:nvSpPr>
        <p:spPr>
          <a:xfrm>
            <a:off x="565738" y="1765300"/>
            <a:ext cx="10895250" cy="4686300"/>
          </a:xfrm>
          <a:prstGeom prst="rect">
            <a:avLst/>
          </a:prstGeom>
          <a:solidFill>
            <a:srgbClr val="CCECFF">
              <a:alpha val="32159"/>
            </a:srgbClr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Tx/>
              <a:buNone/>
              <a:tabLst/>
              <a:defRPr/>
            </a:pPr>
            <a:endParaRPr kumimoji="0" lang="en-US" sz="4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4" name="Google Shape;584;g29672b9d146_0_269"/>
          <p:cNvSpPr/>
          <p:nvPr/>
        </p:nvSpPr>
        <p:spPr>
          <a:xfrm>
            <a:off x="0" y="-1"/>
            <a:ext cx="12192000" cy="857250"/>
          </a:xfrm>
          <a:prstGeom prst="rect">
            <a:avLst/>
          </a:prstGeom>
          <a:solidFill>
            <a:srgbClr val="193667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RECOMMENDATIONS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585" name="Google Shape;585;g29672b9d146_0_269"/>
          <p:cNvSpPr txBox="1">
            <a:spLocks noGrp="1"/>
          </p:cNvSpPr>
          <p:nvPr>
            <p:ph type="body" idx="1"/>
          </p:nvPr>
        </p:nvSpPr>
        <p:spPr>
          <a:xfrm>
            <a:off x="914487" y="5110746"/>
            <a:ext cx="10546500" cy="13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50000"/>
            </a:pPr>
            <a:r>
              <a:rPr lang="en-US" sz="2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Franklin Gothic"/>
              </a:rPr>
              <a:t>Utilize existing intermediary models to establish a regional apprenticeship ecosystem</a:t>
            </a:r>
            <a:endParaRPr sz="2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586" name="Google Shape;586;g29672b9d146_0_269"/>
          <p:cNvSpPr txBox="1">
            <a:spLocks noGrp="1"/>
          </p:cNvSpPr>
          <p:nvPr>
            <p:ph type="body" idx="1"/>
          </p:nvPr>
        </p:nvSpPr>
        <p:spPr>
          <a:xfrm>
            <a:off x="914486" y="3211371"/>
            <a:ext cx="105465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50000"/>
            </a:pPr>
            <a:r>
              <a:rPr lang="en-US" sz="2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Franklin Gothic"/>
              </a:rPr>
              <a:t>Develop registered pre-apprenticeships to increase participation of underrepresented groups and close equity gaps</a:t>
            </a:r>
            <a:endParaRPr sz="2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Franklin Gothic"/>
            </a:endParaRPr>
          </a:p>
        </p:txBody>
      </p:sp>
      <p:sp>
        <p:nvSpPr>
          <p:cNvPr id="3" name="Google Shape;586;g29672b9d146_0_269">
            <a:extLst>
              <a:ext uri="{FF2B5EF4-FFF2-40B4-BE49-F238E27FC236}">
                <a16:creationId xmlns:a16="http://schemas.microsoft.com/office/drawing/2014/main" id="{48616B90-FC12-37A1-65DD-97A70B9A379D}"/>
              </a:ext>
            </a:extLst>
          </p:cNvPr>
          <p:cNvSpPr txBox="1">
            <a:spLocks/>
          </p:cNvSpPr>
          <p:nvPr/>
        </p:nvSpPr>
        <p:spPr>
          <a:xfrm>
            <a:off x="914486" y="4202696"/>
            <a:ext cx="105465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147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225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225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225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225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225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225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225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225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5E5E5E"/>
              </a:buClr>
              <a:buSzPts val="2250"/>
              <a:buFont typeface="Helvetica Neue"/>
              <a:buChar char="•"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Helvetica Neue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Collaborate with state and regional partners to refine program inventory and outcomes data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Franklin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DE6C2-4F76-1829-6BB3-2DA17EB85543}"/>
              </a:ext>
            </a:extLst>
          </p:cNvPr>
          <p:cNvSpPr txBox="1"/>
          <p:nvPr/>
        </p:nvSpPr>
        <p:spPr>
          <a:xfrm>
            <a:off x="914487" y="2174220"/>
            <a:ext cx="100837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Use the “apprenticeable occupations” list to develop new and expand existing programs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build="p"/>
      <p:bldP spid="586" grpId="0" build="p"/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9672b9d146_0_269"/>
          <p:cNvSpPr/>
          <p:nvPr/>
        </p:nvSpPr>
        <p:spPr>
          <a:xfrm>
            <a:off x="0" y="-1"/>
            <a:ext cx="5257800" cy="6858001"/>
          </a:xfrm>
          <a:prstGeom prst="rect">
            <a:avLst/>
          </a:prstGeom>
          <a:solidFill>
            <a:srgbClr val="193667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THANK YOU!</a:t>
            </a: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ematthews@miracosta.edu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6" name="Picture 5" descr="A collage of people working on a project&#10;&#10;Description automatically generated">
            <a:extLst>
              <a:ext uri="{FF2B5EF4-FFF2-40B4-BE49-F238E27FC236}">
                <a16:creationId xmlns:a16="http://schemas.microsoft.com/office/drawing/2014/main" id="{FDC9FF48-F6F8-3D33-64D9-AD6D8A622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422116"/>
            <a:ext cx="4889242" cy="6013768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6F448DF-76C1-07BD-1C61-A08F243E8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2387600"/>
            <a:ext cx="2463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8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Apprenticeship Initiative (CAI)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944486"/>
            <a:ext cx="11230356" cy="39848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6 of 10 SDIC colleges applied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Of the 99 eligible proposals in the Planning Grant category, only 35 were funded state-wide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Region is supporting the colleges through SWP sector funds for colleges that did not receive CAI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376BE-D380-6445-A9C8-3DDF91D08D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Regional Strong Workforce 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44" y="1356476"/>
            <a:ext cx="11230356" cy="3984827"/>
          </a:xfrm>
        </p:spPr>
        <p:txBody>
          <a:bodyPr/>
          <a:lstStyle/>
          <a:p>
            <a:pPr lvl="0"/>
            <a:r>
              <a:rPr lang="en-US" sz="1800" i="1" u="sng" dirty="0"/>
              <a:t>Accelerating Career Education Outcomes Investments</a:t>
            </a:r>
            <a:r>
              <a:rPr lang="en-US" sz="1800" u="sng" dirty="0"/>
              <a:t> </a:t>
            </a:r>
            <a:r>
              <a:rPr lang="en-US" sz="1800" dirty="0"/>
              <a:t>– Support for colleges to enhance/implement Credit for Prior Learning, Equity Strategies, Outreach, or other Career Education Innovative Projects ($TBD)</a:t>
            </a:r>
          </a:p>
          <a:p>
            <a:pPr lvl="0"/>
            <a:r>
              <a:rPr lang="en-US" sz="1800" i="1" u="sng" dirty="0"/>
              <a:t>College-based Marketing</a:t>
            </a:r>
            <a:r>
              <a:rPr lang="en-US" sz="1800" dirty="0"/>
              <a:t> – Increase student awareness, recruitment, retention, and completions at the colleges, emphasis on adult learners (up to $50,000)</a:t>
            </a:r>
          </a:p>
          <a:p>
            <a:pPr lvl="0"/>
            <a:r>
              <a:rPr lang="en-US" sz="1800" i="1" u="sng" dirty="0"/>
              <a:t>Faculty Institute 3.0</a:t>
            </a:r>
            <a:r>
              <a:rPr lang="en-US" sz="1800" dirty="0"/>
              <a:t> - Professional learning opportunity for faculty ($50,000 for faculty stipends/up to $125,000 for project management and institutional research support.)</a:t>
            </a:r>
          </a:p>
          <a:p>
            <a:pPr lvl="0"/>
            <a:r>
              <a:rPr lang="en-US" sz="1800" i="1" u="sng" dirty="0"/>
              <a:t>Job Placement Case Manager/Employer Engagement </a:t>
            </a:r>
            <a:r>
              <a:rPr lang="en-US" sz="1800" dirty="0"/>
              <a:t>– Renewal (up to $150,000)</a:t>
            </a:r>
          </a:p>
          <a:p>
            <a:pPr lvl="0"/>
            <a:r>
              <a:rPr lang="en-US" sz="1800" i="1" u="sng" dirty="0"/>
              <a:t>Implementation Investments</a:t>
            </a:r>
            <a:r>
              <a:rPr lang="en-US" sz="1800" u="sng" dirty="0"/>
              <a:t> (Career Services/K-14 Dual Enrollment) </a:t>
            </a:r>
            <a:r>
              <a:rPr lang="en-US" sz="1800" dirty="0"/>
              <a:t>– Support for colleges to implement their Career Services/K-14 Dual Enrollment Strategic Plan ($TBD)</a:t>
            </a:r>
          </a:p>
          <a:p>
            <a:pPr lvl="0"/>
            <a:r>
              <a:rPr lang="en-US" sz="1800" i="1" u="sng" dirty="0"/>
              <a:t>Sector Investments</a:t>
            </a:r>
            <a:r>
              <a:rPr lang="en-US" sz="1800" dirty="0"/>
              <a:t> – Continued support to address talent pipeline development and needs of our regional industries and employers ($TBD)</a:t>
            </a:r>
          </a:p>
          <a:p>
            <a:pPr lvl="0"/>
            <a:r>
              <a:rPr lang="en-US" sz="1800" i="1" u="sng" dirty="0"/>
              <a:t>Work-based Learning Coordinator/Employer Engagement</a:t>
            </a:r>
            <a:r>
              <a:rPr lang="en-US" sz="1800" u="sng" dirty="0"/>
              <a:t> </a:t>
            </a:r>
            <a:r>
              <a:rPr lang="en-US" sz="1800" dirty="0"/>
              <a:t>– Continued support for college’s WBL work (up to $75,000)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376BE-D380-6445-A9C8-3DDF91D08D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8600" y="1461770"/>
            <a:ext cx="733044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" y="4884536"/>
            <a:ext cx="733044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669127"/>
            <a:ext cx="11230356" cy="39848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Round 2 - DOL </a:t>
            </a:r>
            <a:r>
              <a:rPr lang="en-US" i="1" dirty="0"/>
              <a:t>Apprenticeship Building America (ABA2)</a:t>
            </a:r>
            <a:r>
              <a:rPr lang="en-US" dirty="0"/>
              <a:t>, $95 million. Apps are due 4/15/24.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Awards will range from $1-6 million.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Highly competitive – 18 total national awards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Categories are (a) equitable pre-apprenticeships mapped to RAPs, (b) education-aligned pre &amp; apprenticeships, and (c) </a:t>
            </a:r>
            <a:r>
              <a:rPr lang="en-US" u="sng" dirty="0"/>
              <a:t>creating registered apprenticeship hubs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Focusing on Retail, Hospitality, and Tourism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376BE-D380-6445-A9C8-3DDF91D08D8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197A-D36B-EF43-839D-0B7B5291186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162329" y="626228"/>
            <a:ext cx="4866871" cy="5674560"/>
          </a:xfrm>
        </p:spPr>
        <p:txBody>
          <a:bodyPr/>
          <a:lstStyle/>
          <a:p>
            <a:r>
              <a:rPr lang="en-US" sz="3200" dirty="0"/>
              <a:t>Other Updates:</a:t>
            </a:r>
          </a:p>
          <a:p>
            <a:endParaRPr lang="en-US" sz="2400" dirty="0"/>
          </a:p>
          <a:p>
            <a:r>
              <a:rPr lang="en-US" sz="2400" dirty="0"/>
              <a:t>Apprenticeship Pathways Demonstration Projects</a:t>
            </a:r>
          </a:p>
          <a:p>
            <a:r>
              <a:rPr lang="en-US" sz="2400" dirty="0"/>
              <a:t>High Road Construction Careers Grant</a:t>
            </a:r>
          </a:p>
          <a:p>
            <a:r>
              <a:rPr lang="en-US" sz="2400" dirty="0"/>
              <a:t>Expand Program Finder</a:t>
            </a:r>
          </a:p>
          <a:p>
            <a:r>
              <a:rPr lang="en-US" sz="2400" dirty="0"/>
              <a:t>Regional Apprenticeship Planning Team (RAPT) Meeting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April 11, 2024 @11:00am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723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BB752-848C-4645-A092-7780F4CBCD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15826" y="925937"/>
            <a:ext cx="5906276" cy="47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defRPr sz="28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2730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5476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5476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5476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/>
              <a:t>Thank you!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826" y="2176258"/>
            <a:ext cx="5358382" cy="54824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None/>
              <a:defRPr sz="3200" b="1" kern="1200">
                <a:solidFill>
                  <a:srgbClr val="050A28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800" kern="1200">
                <a:solidFill>
                  <a:srgbClr val="050A28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5486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50A28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5486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050A28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5486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050A28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lnSpc>
                <a:spcPct val="100000"/>
              </a:lnSpc>
              <a:spcAft>
                <a:spcPts val="3000"/>
              </a:spcAft>
            </a:pPr>
            <a:r>
              <a:rPr lang="en-US" sz="3200" dirty="0">
                <a:solidFill>
                  <a:schemeClr val="bg1"/>
                </a:solidFill>
              </a:rPr>
              <a:t>Joseph Stark, Regional Apprenticeship Director</a:t>
            </a:r>
          </a:p>
          <a:p>
            <a:pPr marL="0" lvl="2">
              <a:lnSpc>
                <a:spcPct val="100000"/>
              </a:lnSpc>
              <a:spcAft>
                <a:spcPts val="3000"/>
              </a:spcAft>
            </a:pPr>
            <a:r>
              <a:rPr lang="en-US" sz="3200" u="sng" dirty="0">
                <a:solidFill>
                  <a:schemeClr val="bg1"/>
                </a:solidFill>
              </a:rPr>
              <a:t>Joseph.Stark@gcccd.edu</a:t>
            </a:r>
          </a:p>
        </p:txBody>
      </p:sp>
    </p:spTree>
    <p:extLst>
      <p:ext uri="{BB962C8B-B14F-4D97-AF65-F5344CB8AC3E}">
        <p14:creationId xmlns:p14="http://schemas.microsoft.com/office/powerpoint/2010/main" val="23038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/>
          <p:nvPr/>
        </p:nvSpPr>
        <p:spPr>
          <a:xfrm>
            <a:off x="0" y="0"/>
            <a:ext cx="7296900" cy="68580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210675" y="1000713"/>
            <a:ext cx="6875550" cy="130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Opportunities for Apprenticeships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in San Diego &amp; Imperial Counties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600"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12649200" y="-1296722"/>
            <a:ext cx="51329" cy="53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Tx/>
              <a:buNone/>
              <a:tabLst/>
              <a:defRPr/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collage of people working on a project&#10;&#10;Description automatically generated">
            <a:extLst>
              <a:ext uri="{FF2B5EF4-FFF2-40B4-BE49-F238E27FC236}">
                <a16:creationId xmlns:a16="http://schemas.microsoft.com/office/drawing/2014/main" id="{2A2D8C60-7ACE-7DC2-B6CA-4D9CFCBA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0" y="1000713"/>
            <a:ext cx="4267200" cy="5248656"/>
          </a:xfrm>
          <a:prstGeom prst="rect">
            <a:avLst/>
          </a:prstGeom>
        </p:spPr>
      </p:pic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4B86959-C7B7-3E4D-E1CF-F115C6EE6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038" y="3194156"/>
            <a:ext cx="24638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5f9867c9d_0_1"/>
          <p:cNvSpPr/>
          <p:nvPr/>
        </p:nvSpPr>
        <p:spPr>
          <a:xfrm>
            <a:off x="0" y="0"/>
            <a:ext cx="12192000" cy="1201200"/>
          </a:xfrm>
          <a:prstGeom prst="rect">
            <a:avLst/>
          </a:prstGeom>
          <a:solidFill>
            <a:srgbClr val="193666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RESEARCH QUESTIONS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94" name="Google Shape;194;g295f9867c9d_0_1"/>
          <p:cNvSpPr txBox="1"/>
          <p:nvPr/>
        </p:nvSpPr>
        <p:spPr>
          <a:xfrm>
            <a:off x="596325" y="1766963"/>
            <a:ext cx="10999350" cy="13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3636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5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What is the apprenticeship landscape in California and the San Diego-Imperial region?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F1C23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  <p:sp>
        <p:nvSpPr>
          <p:cNvPr id="195" name="Google Shape;195;g295f9867c9d_0_1"/>
          <p:cNvSpPr txBox="1"/>
          <p:nvPr/>
        </p:nvSpPr>
        <p:spPr>
          <a:xfrm>
            <a:off x="557700" y="2823038"/>
            <a:ext cx="110766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marL="228600" marR="0" lvl="0" indent="0" algn="l" defTabSz="457200" rtl="0" eaLnBrk="1" fontAlgn="auto" latinLnBrk="0" hangingPunct="1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BD582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can the San Diego and Imperial Counties Community Colleges develop more registered apprentices and apprenticeship programs?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33636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  <p:sp>
        <p:nvSpPr>
          <p:cNvPr id="196" name="Google Shape;196;g295f9867c9d_0_1"/>
          <p:cNvSpPr txBox="1"/>
          <p:nvPr/>
        </p:nvSpPr>
        <p:spPr>
          <a:xfrm>
            <a:off x="568425" y="5023675"/>
            <a:ext cx="11027250" cy="16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What industries or occupations should the colleges focus on?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>
            <a:off x="648403" y="2261870"/>
            <a:ext cx="10895200" cy="2492188"/>
          </a:xfrm>
          <a:prstGeom prst="rect">
            <a:avLst/>
          </a:prstGeom>
          <a:solidFill>
            <a:srgbClr val="CCECFF">
              <a:alpha val="32156"/>
            </a:srgbClr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Tx/>
              <a:buNone/>
              <a:tabLst/>
              <a:defRPr/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0" y="-1"/>
            <a:ext cx="12192000" cy="857253"/>
          </a:xfrm>
          <a:prstGeom prst="rect">
            <a:avLst/>
          </a:prstGeom>
          <a:solidFill>
            <a:srgbClr val="193667"/>
          </a:solidFill>
          <a:ln w="9525" cap="flat" cmpd="sng">
            <a:solidFill>
              <a:srgbClr val="2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4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FINDING #1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99" name="Google Shape;299;p27"/>
          <p:cNvSpPr txBox="1">
            <a:spLocks noGrp="1"/>
          </p:cNvSpPr>
          <p:nvPr>
            <p:ph type="body" idx="1"/>
          </p:nvPr>
        </p:nvSpPr>
        <p:spPr>
          <a:xfrm>
            <a:off x="822775" y="2783213"/>
            <a:ext cx="10720800" cy="144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FFC000"/>
              </a:buClr>
              <a:buSzPts val="6000"/>
              <a:buNone/>
            </a:pPr>
            <a:r>
              <a:rPr lang="en-US" sz="29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Finding: State and region are at risk of missing registered apprenticeship goals</a:t>
            </a:r>
            <a:endParaRPr sz="29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-CTE-0530_RegionalTemplate_PPT" id="{E8CC594B-6B41-D641-BAD8-43E9C51010CF}" vid="{D2270591-C039-3740-AC34-BBA402FCEA9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18-CTE-0530_RegionalTemplate_PowerPoint_R2</Template>
  <TotalTime>10005</TotalTime>
  <Words>1002</Words>
  <Application>Microsoft Office PowerPoint</Application>
  <PresentationFormat>Widescreen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Aptos</vt:lpstr>
      <vt:lpstr>Arial</vt:lpstr>
      <vt:lpstr>Calibri</vt:lpstr>
      <vt:lpstr>Franklin Gothic</vt:lpstr>
      <vt:lpstr>Helvetica</vt:lpstr>
      <vt:lpstr>Helvetica Neue</vt:lpstr>
      <vt:lpstr>Helvetica Neue Light</vt:lpstr>
      <vt:lpstr>Libre Franklin Medium</vt:lpstr>
      <vt:lpstr>Open Sans</vt:lpstr>
      <vt:lpstr>Proxima Nova</vt:lpstr>
      <vt:lpstr>Proxima Nova Semibold</vt:lpstr>
      <vt:lpstr>Times New Roman</vt:lpstr>
      <vt:lpstr>Trebuchet MS</vt:lpstr>
      <vt:lpstr>Office Theme</vt:lpstr>
      <vt:lpstr>White</vt:lpstr>
      <vt:lpstr>PowerPoint Presentation</vt:lpstr>
      <vt:lpstr>California Apprenticeship Initiative (CAI)</vt:lpstr>
      <vt:lpstr>New Regional Strong Workforce Funding Opportunities</vt:lpstr>
      <vt:lpstr>Other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EDUCATION</dc:title>
  <dc:subject/>
  <dc:creator>Microsoft Office User</dc:creator>
  <cp:keywords/>
  <dc:description/>
  <cp:lastModifiedBy>Kay Watson</cp:lastModifiedBy>
  <cp:revision>105</cp:revision>
  <cp:lastPrinted>2018-07-06T22:50:13Z</cp:lastPrinted>
  <dcterms:created xsi:type="dcterms:W3CDTF">2018-07-02T22:58:04Z</dcterms:created>
  <dcterms:modified xsi:type="dcterms:W3CDTF">2024-04-03T21:59:42Z</dcterms:modified>
  <cp:category/>
</cp:coreProperties>
</file>